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71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h7CrwqrlLH7mSDxXlgaJ4ny9E4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AD1E27-F020-459B-85FB-87EF060053B0}">
  <a:tblStyle styleId="{2FAD1E27-F020-459B-85FB-87EF060053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7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customschemas.google.com/relationships/presentationmetadata" Target="meta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02fb9e5da_0_23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e02fb9e5da_0_23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e02fb9e5da_0_23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02fb9e5da_0_24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e02fb9e5da_0_24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e02fb9e5da_0_24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25630723b_2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e25630723b_2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e25630723b_2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02fb9e5da_0_25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e02fb9e5da_0_2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e02fb9e5da_0_25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25630723b_2_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e25630723b_2_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e25630723b_2_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396d2dc8a_0_2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e396d2dc8a_0_2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e396d2dc8a_0_2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396d2dc8a_0_21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e396d2dc8a_0_21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e396d2dc8a_0_21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f38e6f7e6_0_10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df38e6f7e6_0_10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df38e6f7e6_0_10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f38e6f7e6_0_1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df38e6f7e6_0_1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df38e6f7e6_0_11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25630723b_2_3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e25630723b_2_3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e25630723b_2_3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344efaf38_0_2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e344efaf38_0_2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e344efaf38_0_2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f38e6f7e6_0_1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df38e6f7e6_0_1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df38e6f7e6_0_1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5630723b_2_5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e25630723b_2_5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e25630723b_2_5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f38e6f7e6_0_13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df38e6f7e6_0_13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df38e6f7e6_0_13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25630723b_2_6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e25630723b_2_6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e25630723b_2_6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f38e6f7e6_0_21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df38e6f7e6_0_21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df38e6f7e6_0_21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25630723b_2_8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e25630723b_2_8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e25630723b_2_8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25630723b_2_9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e25630723b_2_9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e25630723b_2_9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396d2dc8a_0_2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e396d2dc8a_0_2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e396d2dc8a_0_2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396d2dc8a_0_23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e396d2dc8a_0_23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e396d2dc8a_0_23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f38e6f7e6_0_24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df38e6f7e6_0_24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df38e6f7e6_0_24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f38e6f7e6_0_25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df38e6f7e6_0_25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df38e6f7e6_0_25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25630723b_2_10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e25630723b_2_10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e25630723b_2_10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344efaf38_0_58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e344efaf38_0_58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e344efaf38_0_58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25630723b_2_10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e25630723b_2_10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e25630723b_2_10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f38e6f7e6_0_26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df38e6f7e6_0_26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df38e6f7e6_0_26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f38e6f7e6_0_29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df38e6f7e6_0_29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df38e6f7e6_0_29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344efaf38_0_59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e344efaf38_0_59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e344efaf38_0_59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396d2dc8a_0_26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e396d2dc8a_0_26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e396d2dc8a_0_26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396d2dc8a_0_26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e396d2dc8a_0_26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e396d2dc8a_0_26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396d2dc8a_0_25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e396d2dc8a_0_25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e396d2dc8a_0_25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344efaf38_0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e344efaf38_0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e344efaf38_0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396d2dc8a_0_27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e396d2dc8a_0_27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e396d2dc8a_0_27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396d2dc8a_0_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e396d2dc8a_0_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e396d2dc8a_0_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396d2dc8a_0_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e396d2dc8a_0_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35" name="Google Shape;435;ge396d2dc8a_0_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396d2dc8a_0_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e396d2dc8a_0_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43" name="Google Shape;443;ge396d2dc8a_0_1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344efaf38_0_59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e344efaf38_0_59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e344efaf38_0_59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6100297a4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e6100297a4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e6100297a4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396d2dc8a_0_11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e396d2dc8a_0_11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e396d2dc8a_0_11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344efaf38_0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e344efaf38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7" name="Google Shape;127;ge344efaf38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344efaf38_0_32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e344efaf38_0_3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e344efaf38_0_32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344efaf38_0_33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e344efaf38_0_33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47" name="Google Shape;147;ge344efaf38_0_33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344efaf38_0_42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e344efaf38_0_4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e344efaf38_0_4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344efaf38_0_43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e344efaf38_0_43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e344efaf38_0_43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rev.jpg" id="16" name="Google Shape;1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7"/>
          <p:cNvSpPr txBox="1"/>
          <p:nvPr>
            <p:ph type="title"/>
          </p:nvPr>
        </p:nvSpPr>
        <p:spPr>
          <a:xfrm>
            <a:off x="457200" y="145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57199" y="6293301"/>
            <a:ext cx="156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3124200" y="629330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TESOL_horz_notag_WHITE.png" id="20" name="Google Shape;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752" y="6263308"/>
            <a:ext cx="2230696" cy="36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7"/>
          <p:cNvSpPr txBox="1"/>
          <p:nvPr>
            <p:ph idx="1" type="body"/>
          </p:nvPr>
        </p:nvSpPr>
        <p:spPr>
          <a:xfrm>
            <a:off x="457200" y="1411288"/>
            <a:ext cx="74898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56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5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5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55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23700" y="1787525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2fb9e5da_0_23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e02fb9e5da_0_233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4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 Lesson Delivery as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e02fb9e5da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78" name="Google Shape;178;ge02fb9e5da_0_233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e02fb9e5da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e02fb9e5da_0_24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4: Adapt Lesson Delivery as Needed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e02fb9e5da_0_241"/>
          <p:cNvSpPr txBox="1"/>
          <p:nvPr/>
        </p:nvSpPr>
        <p:spPr>
          <a:xfrm>
            <a:off x="456150" y="2920925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check student understanding often.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25630723b_2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25630723b_2_1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4: Adapt Lesson Delivery as Needed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25630723b_2_15"/>
          <p:cNvSpPr txBox="1"/>
          <p:nvPr/>
        </p:nvSpPr>
        <p:spPr>
          <a:xfrm>
            <a:off x="301625" y="1401375"/>
            <a:ext cx="8601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some active ways to check student understanding?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Turn and Talk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Thumbs Up / Thumbs Down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e02fb9e5da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e02fb9e5da_0_25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4: Adapt Lesson Delivery as Needed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e02fb9e5da_0_258"/>
          <p:cNvSpPr txBox="1"/>
          <p:nvPr/>
        </p:nvSpPr>
        <p:spPr>
          <a:xfrm>
            <a:off x="456150" y="2920925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adapt their teaching when it is necessary.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e25630723b_2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e25630723b_2_2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4: Adapt Lesson Delivery as Needed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e25630723b_2_22"/>
          <p:cNvSpPr txBox="1"/>
          <p:nvPr/>
        </p:nvSpPr>
        <p:spPr>
          <a:xfrm>
            <a:off x="367925" y="1401375"/>
            <a:ext cx="821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ge25630723b_2_22"/>
          <p:cNvGraphicFramePr/>
          <p:nvPr/>
        </p:nvGraphicFramePr>
        <p:xfrm>
          <a:off x="219950" y="132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{2FAD1E27-F020-459B-85FB-87EF060053B0}</a:tableStyleId>
              </a:tblPr>
              <a:tblGrid>
                <a:gridCol w="2908375"/>
                <a:gridCol w="2908375"/>
                <a:gridCol w="2908375"/>
              </a:tblGrid>
              <a:tr h="55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Supports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Supports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Supports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325"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oral and written English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wait time when asking questions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adapted tasks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scaffolds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graphic organizers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maps</a:t>
                      </a:r>
                      <a:endParaRPr sz="22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 walls</a:t>
                      </a:r>
                      <a:endParaRPr sz="225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frames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dictionaries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groups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structured conversations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cooperative learning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work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groups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396d2dc8a_0_22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e396d2dc8a_0_224"/>
          <p:cNvSpPr txBox="1"/>
          <p:nvPr/>
        </p:nvSpPr>
        <p:spPr>
          <a:xfrm>
            <a:off x="288275" y="276720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Adapting </a:t>
            </a: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-2-</a:t>
            </a: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Uzbekistan!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e396d2dc8a_0_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e396d2dc8a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e396d2dc8a_0_217"/>
          <p:cNvSpPr/>
          <p:nvPr/>
        </p:nvSpPr>
        <p:spPr>
          <a:xfrm>
            <a:off x="314200" y="16500"/>
            <a:ext cx="695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DIRECTIONS: Adapting </a:t>
            </a: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-2-</a:t>
            </a: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Uzbekistan! for Your Classrooms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e396d2dc8a_0_217"/>
          <p:cNvSpPr txBox="1"/>
          <p:nvPr/>
        </p:nvSpPr>
        <p:spPr>
          <a:xfrm>
            <a:off x="314200" y="1390600"/>
            <a:ext cx="84858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back at the notes from the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-2-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Uzbekistan!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handout from Day 1.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today’s table-group, choose a grade level/age of students to use this lesson with (e.g., 7th grade Beginners, 11th Grade Advanced).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efer to the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Textbook Pages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handout from Day 1 for inspiration.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how you need to adapt the lesson for these students. In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clude a teacher support, a material support, and a social support.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f38e6f7e6_0_10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df38e6f7e6_0_108"/>
          <p:cNvSpPr txBox="1"/>
          <p:nvPr/>
        </p:nvSpPr>
        <p:spPr>
          <a:xfrm>
            <a:off x="300942" y="2655414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df38e6f7e6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236" name="Google Shape;236;gdf38e6f7e6_0_108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df38e6f7e6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df38e6f7e6_0_11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df38e6f7e6_0_116"/>
          <p:cNvSpPr txBox="1"/>
          <p:nvPr/>
        </p:nvSpPr>
        <p:spPr>
          <a:xfrm>
            <a:off x="456150" y="2920925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take notes of student errors.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e25630723b_2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e25630723b_2_3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e25630723b_2_37"/>
          <p:cNvSpPr txBox="1"/>
          <p:nvPr/>
        </p:nvSpPr>
        <p:spPr>
          <a:xfrm>
            <a:off x="301625" y="1394925"/>
            <a:ext cx="8271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monitor and give feedback on student errors?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informal comments in class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checklists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grouping patterns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e344efaf38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e344efaf38_0_231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e344efaf38_0_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992" y="1443450"/>
            <a:ext cx="6248006" cy="46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df38e6f7e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df38e6f7e6_0_12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df38e6f7e6_0_124"/>
          <p:cNvSpPr txBox="1"/>
          <p:nvPr/>
        </p:nvSpPr>
        <p:spPr>
          <a:xfrm>
            <a:off x="301625" y="1468350"/>
            <a:ext cx="84669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are students making errors?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they paying attention?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 they learn a concept completely in the previous level?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they incorrectly transferring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first language concept to English?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e25630723b_2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25630723b_2_5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e25630723b_2_51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give prompt and specific feedback to students in a positive and effective way.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df38e6f7e6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df38e6f7e6_0_139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df38e6f7e6_0_139"/>
          <p:cNvSpPr txBox="1"/>
          <p:nvPr/>
        </p:nvSpPr>
        <p:spPr>
          <a:xfrm>
            <a:off x="301625" y="1394925"/>
            <a:ext cx="82710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you need to think about when you give feedback to students?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give students feedback quickly?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age of the student?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kind of tone should I use?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include positive feedback with corrective feedback at the same time?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communicate that my feedback is always about helping them improve?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make most feedback private?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e25630723b_2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5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e25630723b_2_6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e25630723b_2_65"/>
          <p:cNvSpPr txBox="1"/>
          <p:nvPr/>
        </p:nvSpPr>
        <p:spPr>
          <a:xfrm>
            <a:off x="301625" y="1154600"/>
            <a:ext cx="854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kinds of oral feedback can you give to 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question “What did the boy do?”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ge25630723b_2_65"/>
          <p:cNvGraphicFramePr/>
          <p:nvPr/>
        </p:nvGraphicFramePr>
        <p:xfrm>
          <a:off x="438375" y="2170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{2FAD1E27-F020-459B-85FB-87EF060053B0}</a:tableStyleId>
              </a:tblPr>
              <a:tblGrid>
                <a:gridCol w="2106150"/>
                <a:gridCol w="6161100"/>
              </a:tblGrid>
              <a:tr h="44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Correction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on a Student Saying “The boy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</a:t>
                      </a: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school”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explicit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you mean the boy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We say the boy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school.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recast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boy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school.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repetition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boy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school?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elicitation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do you say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past?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clarification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Excuse me. I didn’t understand. Can you tell me again?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Did this happen in the past?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you tell me something the boy did </a:t>
                      </a:r>
                      <a:r>
                        <a:rPr b="1" i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yesterday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non-verbal clues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df38e6f7e6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df38e6f7e6_0_21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df38e6f7e6_0_211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use a variety of assessments to inform teaching and improve learning.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e25630723b_2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e25630723b_2_8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e25630723b_2_87"/>
          <p:cNvSpPr txBox="1"/>
          <p:nvPr/>
        </p:nvSpPr>
        <p:spPr>
          <a:xfrm>
            <a:off x="301625" y="1453175"/>
            <a:ext cx="8559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do you need to use a variety of assessments?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gather information over a period of time.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check student abilities in more than one skill.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information you gather can inform your teaching.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e25630723b_2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e25630723b_2_9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5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Monitor and Assess Student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e25630723b_2_94"/>
          <p:cNvSpPr txBox="1"/>
          <p:nvPr/>
        </p:nvSpPr>
        <p:spPr>
          <a:xfrm>
            <a:off x="328650" y="1407650"/>
            <a:ext cx="7953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kinds of assessments can you use?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observations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teacher-developed tests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 tests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rubrics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multimedia projects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assignments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396d2dc8a_0_23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e396d2dc8a_0_231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Assessing 3-2-1 Uzbekistan!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e396d2dc8a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e396d2dc8a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e396d2dc8a_0_23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DIRECTIONS – </a:t>
            </a: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Assessing 3-2-1 Uzbekistan!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e396d2dc8a_0_238"/>
          <p:cNvSpPr txBox="1"/>
          <p:nvPr/>
        </p:nvSpPr>
        <p:spPr>
          <a:xfrm>
            <a:off x="301625" y="1414850"/>
            <a:ext cx="8670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back at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adapted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-2-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Uzbekistan!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plan from Principle 4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how you will assess your students’ language skills for this lesson: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their writing, their speaking, or both?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take notes of student errors?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 prompt and specific feedback to students in a positive and effective way?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 assessment tool.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 your assessment tool.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f38e6f7e6_0_24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df38e6f7e6_0_243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gdf38e6f7e6_0_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334" name="Google Shape;334;gdf38e6f7e6_0_243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Today’s Objectives 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14200" y="1390600"/>
            <a:ext cx="8485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will be able to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6 Principles for Exemplary Teaching of English Learners;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Principles 4, 5, and 6 in more detail;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present a micro-teaching lesson on travel; and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 mini 6Ps training.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df38e6f7e6_0_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df38e6f7e6_0_259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df38e6f7e6_0_259"/>
          <p:cNvSpPr txBox="1"/>
          <p:nvPr/>
        </p:nvSpPr>
        <p:spPr>
          <a:xfrm>
            <a:off x="456150" y="2920925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regularly do self-reflection.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e25630723b_2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e25630723b_2_10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e25630723b_2_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150" y="1375950"/>
            <a:ext cx="3896299" cy="47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e344efaf38_0_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e344efaf38_0_58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e344efaf38_0_583"/>
          <p:cNvSpPr txBox="1"/>
          <p:nvPr/>
        </p:nvSpPr>
        <p:spPr>
          <a:xfrm>
            <a:off x="300000" y="1422850"/>
            <a:ext cx="8544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do self-reflection?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 on teaching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happens.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 on teaching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happens.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I do?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 it successful?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I learn?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e25630723b_2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e25630723b_2_10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e25630723b_2_10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regularly participate in professional development.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df38e6f7e6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df38e6f7e6_0_26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df38e6f7e6_0_267"/>
          <p:cNvSpPr txBox="1"/>
          <p:nvPr/>
        </p:nvSpPr>
        <p:spPr>
          <a:xfrm>
            <a:off x="301625" y="1392150"/>
            <a:ext cx="85287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do professional development?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growth opportunities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memberships (TESOL 😀)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courses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webinars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publications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df38e6f7e6_0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df38e6f7e6_0_299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df38e6f7e6_0_299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develop leadership skills so they can be a resource in their schools.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e344efaf38_0_5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e344efaf38_0_59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6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Engage and Collaborate Within a Community of Practice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344efaf38_0_591"/>
          <p:cNvSpPr txBox="1"/>
          <p:nvPr/>
        </p:nvSpPr>
        <p:spPr>
          <a:xfrm>
            <a:off x="301625" y="1392150"/>
            <a:ext cx="85287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develop leadership skills so you can be a resource in your school?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what you are doing right now!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😀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Co-teaching and co-plannning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and self assessment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. . 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396d2dc8a_0_26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e396d2dc8a_0_260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Microteaching – The 6 Ps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e396d2dc8a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e396d2dc8a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e396d2dc8a_0_26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DIRECTIONS: </a:t>
            </a: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Microteaching – The 6 Ps</a:t>
            </a: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e396d2dc8a_0_267"/>
          <p:cNvSpPr txBox="1"/>
          <p:nvPr/>
        </p:nvSpPr>
        <p:spPr>
          <a:xfrm>
            <a:off x="307650" y="1242050"/>
            <a:ext cx="85287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Form groups of 6.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Assign one of The 6 Ps to each member of the group.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eview the materials from our 6 Ps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orkshop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Facilitation Guides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for your assigned principle.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Prepare a 3–5 minute lesson on your assigned principle.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Present to another group(s).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Give feedback to another group(s) using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PQP Feedback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e396d2dc8a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e396d2dc8a_0_25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MODELING – PQP Feedback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e396d2dc8a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2838" y="1366675"/>
            <a:ext cx="4598324" cy="4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344efaf38_0_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e344efaf38_0_8"/>
          <p:cNvSpPr txBox="1"/>
          <p:nvPr/>
        </p:nvSpPr>
        <p:spPr>
          <a:xfrm>
            <a:off x="288275" y="276720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Penny for Your Thoughts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e344efaf3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396d2dc8a_0_27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e396d2dc8a_0_274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e396d2dc8a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423" name="Google Shape;423;ge396d2dc8a_0_27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47" l="0" r="0" t="11256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396d2dc8a_0_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e396d2dc8a_0_2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Around the Clock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ge396d2dc8a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ge396d2dc8a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e396d2dc8a_0_9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Around the Clock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e396d2dc8a_0_9"/>
          <p:cNvSpPr txBox="1"/>
          <p:nvPr/>
        </p:nvSpPr>
        <p:spPr>
          <a:xfrm>
            <a:off x="314200" y="1462475"/>
            <a:ext cx="84837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your name and a short note about a favorite take-away next to 12:00.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around the room and ask your colleagues their name and a favorite take-away.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one colleague’s name and take-away next to each hour on the clock. IMPORTANT: You cannot repeat a name or a take-away.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quickly! You only have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minutes to fill your clock.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e396d2dc8a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e396d2dc8a_0_16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Around the Clock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e396d2dc8a_0_1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ge396d2dc8a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2787" y="1262000"/>
            <a:ext cx="5446526" cy="496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344efaf38_0_59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e344efaf38_0_598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ge344efaf38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457" name="Google Shape;457;ge344efaf38_0_59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47" l="0" r="0" t="11256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6100297a4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e6100297a4_0_0"/>
          <p:cNvSpPr txBox="1"/>
          <p:nvPr/>
        </p:nvSpPr>
        <p:spPr>
          <a:xfrm>
            <a:off x="287500" y="2921100"/>
            <a:ext cx="8377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Create a Mini- Training Plan for Cascading the 6 Principles</a:t>
            </a:r>
            <a:endParaRPr b="1" i="1" sz="6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ge6100297a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396d2dc8a_0_11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e396d2dc8a_0_113"/>
          <p:cNvSpPr txBox="1"/>
          <p:nvPr/>
        </p:nvSpPr>
        <p:spPr>
          <a:xfrm>
            <a:off x="287500" y="2921100"/>
            <a:ext cx="837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6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CONGRATULATIONS!</a:t>
            </a:r>
            <a:endParaRPr b="1" i="1" sz="6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ge396d2dc8a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e344efaf38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e344efaf38_0_15"/>
          <p:cNvSpPr/>
          <p:nvPr/>
        </p:nvSpPr>
        <p:spPr>
          <a:xfrm>
            <a:off x="292650" y="16500"/>
            <a:ext cx="722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Penny for Your Thoughts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e344efaf38_0_15"/>
          <p:cNvSpPr txBox="1"/>
          <p:nvPr/>
        </p:nvSpPr>
        <p:spPr>
          <a:xfrm>
            <a:off x="292650" y="1347600"/>
            <a:ext cx="8558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Pick up a penny on your table.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at the year it was made.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of an important event in your life from that year that you feel comfortable sharing 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others (if it is a year before you were born, you can exchange your penny with another person).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the event with your table-group.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e344efaf38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0350" y="1396000"/>
            <a:ext cx="1089061" cy="9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e344efaf38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4414" y="1438647"/>
            <a:ext cx="1010922" cy="9385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e344efaf38_0_15"/>
          <p:cNvSpPr/>
          <p:nvPr/>
        </p:nvSpPr>
        <p:spPr>
          <a:xfrm>
            <a:off x="6883098" y="1928873"/>
            <a:ext cx="446100" cy="297900"/>
          </a:xfrm>
          <a:prstGeom prst="ellipse">
            <a:avLst/>
          </a:prstGeom>
          <a:noFill/>
          <a:ln cap="flat" cmpd="sng" w="76200">
            <a:solidFill>
              <a:srgbClr val="F895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e344efaf38_0_15"/>
          <p:cNvSpPr/>
          <p:nvPr/>
        </p:nvSpPr>
        <p:spPr>
          <a:xfrm>
            <a:off x="7977316" y="1928873"/>
            <a:ext cx="446100" cy="297900"/>
          </a:xfrm>
          <a:prstGeom prst="ellipse">
            <a:avLst/>
          </a:prstGeom>
          <a:noFill/>
          <a:ln cap="flat" cmpd="sng" w="76200">
            <a:solidFill>
              <a:srgbClr val="F895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344efaf38_0_329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e344efaf38_0_329"/>
          <p:cNvSpPr txBox="1"/>
          <p:nvPr/>
        </p:nvSpPr>
        <p:spPr>
          <a:xfrm>
            <a:off x="316050" y="276720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Penny for Your Thoughts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e344efaf38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e344efaf38_0_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e344efaf38_0_336"/>
          <p:cNvSpPr/>
          <p:nvPr/>
        </p:nvSpPr>
        <p:spPr>
          <a:xfrm>
            <a:off x="300550" y="16500"/>
            <a:ext cx="7027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Turn and Talk / Activity Tracker – Penny for Your Thoughts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e344efaf38_0_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344efaf38_0_426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e344efaf38_0_426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e344efaf38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e344efaf38_0_426"/>
          <p:cNvSpPr txBox="1"/>
          <p:nvPr/>
        </p:nvSpPr>
        <p:spPr>
          <a:xfrm>
            <a:off x="322350" y="2459250"/>
            <a:ext cx="8499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of Principles 1, 2, and 3 of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Exemplary Teaching of English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(The 6 Ps)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344efaf38_0_43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e344efaf38_0_434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e344efaf38_0_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69" name="Google Shape;169;ge344efaf38_0_4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47" l="0" r="0" t="11256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2018-03-19T23:09:40Z</dcterms:created>
  <dc:creator>Kathleen Dyson</dc:creator>
</cp:coreProperties>
</file>