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125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117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119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23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120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29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27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116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24.xml"/>
  <Override ContentType="application/vnd.openxmlformats-officedocument.presentationml.notesSlide+xml" PartName="/ppt/notesSlides/notesSlide126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122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118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3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2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115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13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123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18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98.xml"/>
  <Override ContentType="application/vnd.openxmlformats-officedocument.presentationml.slide+xml" PartName="/ppt/slides/slide125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129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116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114.xml"/>
  <Override ContentType="application/vnd.openxmlformats-officedocument.presentationml.slide+xml" PartName="/ppt/slides/slide31.xml"/>
  <Override ContentType="application/vnd.openxmlformats-officedocument.presentationml.slide+xml" PartName="/ppt/slides/slide127.xml"/>
  <Override ContentType="application/vnd.openxmlformats-officedocument.presentationml.slide+xml" PartName="/ppt/slides/slide120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22.xml"/>
  <Override ContentType="application/vnd.openxmlformats-officedocument.presentationml.slide+xml" PartName="/ppt/slides/slide130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110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124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119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126.xml"/>
  <Override ContentType="application/vnd.openxmlformats-officedocument.presentationml.slide+xml" PartName="/ppt/slides/slide109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117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128.xml"/>
  <Override ContentType="application/vnd.openxmlformats-officedocument.presentationml.slide+xml" PartName="/ppt/slides/slide92.xml"/>
  <Override ContentType="application/vnd.openxmlformats-officedocument.presentationml.slide+xml" PartName="/ppt/slides/slide115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  <p:sldId id="356" r:id="rId107"/>
    <p:sldId id="357" r:id="rId108"/>
    <p:sldId id="358" r:id="rId109"/>
    <p:sldId id="359" r:id="rId110"/>
    <p:sldId id="360" r:id="rId111"/>
    <p:sldId id="361" r:id="rId112"/>
    <p:sldId id="362" r:id="rId113"/>
    <p:sldId id="363" r:id="rId114"/>
    <p:sldId id="364" r:id="rId115"/>
    <p:sldId id="365" r:id="rId116"/>
    <p:sldId id="366" r:id="rId117"/>
    <p:sldId id="367" r:id="rId118"/>
    <p:sldId id="368" r:id="rId119"/>
    <p:sldId id="369" r:id="rId120"/>
    <p:sldId id="370" r:id="rId121"/>
    <p:sldId id="371" r:id="rId122"/>
    <p:sldId id="372" r:id="rId123"/>
    <p:sldId id="373" r:id="rId124"/>
    <p:sldId id="374" r:id="rId125"/>
    <p:sldId id="375" r:id="rId126"/>
    <p:sldId id="376" r:id="rId127"/>
    <p:sldId id="377" r:id="rId128"/>
    <p:sldId id="378" r:id="rId129"/>
    <p:sldId id="379" r:id="rId130"/>
    <p:sldId id="380" r:id="rId131"/>
    <p:sldId id="381" r:id="rId132"/>
    <p:sldId id="382" r:id="rId133"/>
    <p:sldId id="383" r:id="rId134"/>
    <p:sldId id="384" r:id="rId135"/>
    <p:sldId id="385" r:id="rId136"/>
  </p:sldIdLst>
  <p:sldSz cy="6858000" cx="9144000"/>
  <p:notesSz cx="7315200" cy="9601200"/>
  <p:embeddedFontLst>
    <p:embeddedFont>
      <p:font typeface="Merriweather Sans"/>
      <p:regular r:id="rId137"/>
      <p:bold r:id="rId138"/>
      <p:italic r:id="rId139"/>
      <p:boldItalic r:id="rId1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712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41" roundtripDataSignature="AMtx7mgxBSqTjKt38DDIpu2nzQzV/NKP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03067F6-515B-43C5-8DF1-4706D9683E02}">
  <a:tblStyle styleId="{D03067F6-515B-43C5-8DF1-4706D9683E0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71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07" Type="http://schemas.openxmlformats.org/officeDocument/2006/relationships/slide" Target="slides/slide101.xml"/><Relationship Id="rId106" Type="http://schemas.openxmlformats.org/officeDocument/2006/relationships/slide" Target="slides/slide100.xml"/><Relationship Id="rId105" Type="http://schemas.openxmlformats.org/officeDocument/2006/relationships/slide" Target="slides/slide99.xml"/><Relationship Id="rId104" Type="http://schemas.openxmlformats.org/officeDocument/2006/relationships/slide" Target="slides/slide98.xml"/><Relationship Id="rId109" Type="http://schemas.openxmlformats.org/officeDocument/2006/relationships/slide" Target="slides/slide103.xml"/><Relationship Id="rId108" Type="http://schemas.openxmlformats.org/officeDocument/2006/relationships/slide" Target="slides/slide102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103" Type="http://schemas.openxmlformats.org/officeDocument/2006/relationships/slide" Target="slides/slide97.xml"/><Relationship Id="rId102" Type="http://schemas.openxmlformats.org/officeDocument/2006/relationships/slide" Target="slides/slide96.xml"/><Relationship Id="rId101" Type="http://schemas.openxmlformats.org/officeDocument/2006/relationships/slide" Target="slides/slide95.xml"/><Relationship Id="rId100" Type="http://schemas.openxmlformats.org/officeDocument/2006/relationships/slide" Target="slides/slide94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29" Type="http://schemas.openxmlformats.org/officeDocument/2006/relationships/slide" Target="slides/slide123.xml"/><Relationship Id="rId128" Type="http://schemas.openxmlformats.org/officeDocument/2006/relationships/slide" Target="slides/slide122.xml"/><Relationship Id="rId127" Type="http://schemas.openxmlformats.org/officeDocument/2006/relationships/slide" Target="slides/slide121.xml"/><Relationship Id="rId126" Type="http://schemas.openxmlformats.org/officeDocument/2006/relationships/slide" Target="slides/slide120.xml"/><Relationship Id="rId26" Type="http://schemas.openxmlformats.org/officeDocument/2006/relationships/slide" Target="slides/slide20.xml"/><Relationship Id="rId121" Type="http://schemas.openxmlformats.org/officeDocument/2006/relationships/slide" Target="slides/slide115.xml"/><Relationship Id="rId25" Type="http://schemas.openxmlformats.org/officeDocument/2006/relationships/slide" Target="slides/slide19.xml"/><Relationship Id="rId120" Type="http://schemas.openxmlformats.org/officeDocument/2006/relationships/slide" Target="slides/slide114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125" Type="http://schemas.openxmlformats.org/officeDocument/2006/relationships/slide" Target="slides/slide119.xml"/><Relationship Id="rId29" Type="http://schemas.openxmlformats.org/officeDocument/2006/relationships/slide" Target="slides/slide23.xml"/><Relationship Id="rId124" Type="http://schemas.openxmlformats.org/officeDocument/2006/relationships/slide" Target="slides/slide118.xml"/><Relationship Id="rId123" Type="http://schemas.openxmlformats.org/officeDocument/2006/relationships/slide" Target="slides/slide117.xml"/><Relationship Id="rId122" Type="http://schemas.openxmlformats.org/officeDocument/2006/relationships/slide" Target="slides/slide116.xml"/><Relationship Id="rId95" Type="http://schemas.openxmlformats.org/officeDocument/2006/relationships/slide" Target="slides/slide89.xml"/><Relationship Id="rId94" Type="http://schemas.openxmlformats.org/officeDocument/2006/relationships/slide" Target="slides/slide88.xml"/><Relationship Id="rId97" Type="http://schemas.openxmlformats.org/officeDocument/2006/relationships/slide" Target="slides/slide91.xml"/><Relationship Id="rId96" Type="http://schemas.openxmlformats.org/officeDocument/2006/relationships/slide" Target="slides/slide90.xml"/><Relationship Id="rId11" Type="http://schemas.openxmlformats.org/officeDocument/2006/relationships/slide" Target="slides/slide5.xml"/><Relationship Id="rId99" Type="http://schemas.openxmlformats.org/officeDocument/2006/relationships/slide" Target="slides/slide93.xml"/><Relationship Id="rId10" Type="http://schemas.openxmlformats.org/officeDocument/2006/relationships/slide" Target="slides/slide4.xml"/><Relationship Id="rId98" Type="http://schemas.openxmlformats.org/officeDocument/2006/relationships/slide" Target="slides/slide92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91" Type="http://schemas.openxmlformats.org/officeDocument/2006/relationships/slide" Target="slides/slide85.xml"/><Relationship Id="rId90" Type="http://schemas.openxmlformats.org/officeDocument/2006/relationships/slide" Target="slides/slide84.xml"/><Relationship Id="rId93" Type="http://schemas.openxmlformats.org/officeDocument/2006/relationships/slide" Target="slides/slide87.xml"/><Relationship Id="rId92" Type="http://schemas.openxmlformats.org/officeDocument/2006/relationships/slide" Target="slides/slide86.xml"/><Relationship Id="rId118" Type="http://schemas.openxmlformats.org/officeDocument/2006/relationships/slide" Target="slides/slide112.xml"/><Relationship Id="rId117" Type="http://schemas.openxmlformats.org/officeDocument/2006/relationships/slide" Target="slides/slide111.xml"/><Relationship Id="rId116" Type="http://schemas.openxmlformats.org/officeDocument/2006/relationships/slide" Target="slides/slide110.xml"/><Relationship Id="rId115" Type="http://schemas.openxmlformats.org/officeDocument/2006/relationships/slide" Target="slides/slide109.xml"/><Relationship Id="rId119" Type="http://schemas.openxmlformats.org/officeDocument/2006/relationships/slide" Target="slides/slide113.xml"/><Relationship Id="rId15" Type="http://schemas.openxmlformats.org/officeDocument/2006/relationships/slide" Target="slides/slide9.xml"/><Relationship Id="rId110" Type="http://schemas.openxmlformats.org/officeDocument/2006/relationships/slide" Target="slides/slide104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14" Type="http://schemas.openxmlformats.org/officeDocument/2006/relationships/slide" Target="slides/slide108.xml"/><Relationship Id="rId18" Type="http://schemas.openxmlformats.org/officeDocument/2006/relationships/slide" Target="slides/slide12.xml"/><Relationship Id="rId113" Type="http://schemas.openxmlformats.org/officeDocument/2006/relationships/slide" Target="slides/slide107.xml"/><Relationship Id="rId112" Type="http://schemas.openxmlformats.org/officeDocument/2006/relationships/slide" Target="slides/slide106.xml"/><Relationship Id="rId111" Type="http://schemas.openxmlformats.org/officeDocument/2006/relationships/slide" Target="slides/slide105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86" Type="http://schemas.openxmlformats.org/officeDocument/2006/relationships/slide" Target="slides/slide80.xml"/><Relationship Id="rId85" Type="http://schemas.openxmlformats.org/officeDocument/2006/relationships/slide" Target="slides/slide79.xml"/><Relationship Id="rId88" Type="http://schemas.openxmlformats.org/officeDocument/2006/relationships/slide" Target="slides/slide82.xml"/><Relationship Id="rId87" Type="http://schemas.openxmlformats.org/officeDocument/2006/relationships/slide" Target="slides/slide81.xml"/><Relationship Id="rId89" Type="http://schemas.openxmlformats.org/officeDocument/2006/relationships/slide" Target="slides/slide83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1" Type="http://customschemas.google.com/relationships/presentationmetadata" Target="metadata"/><Relationship Id="rId140" Type="http://schemas.openxmlformats.org/officeDocument/2006/relationships/font" Target="fonts/MerriweatherSans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139" Type="http://schemas.openxmlformats.org/officeDocument/2006/relationships/font" Target="fonts/MerriweatherSans-italic.fntdata"/><Relationship Id="rId138" Type="http://schemas.openxmlformats.org/officeDocument/2006/relationships/font" Target="fonts/MerriweatherSans-bold.fntdata"/><Relationship Id="rId137" Type="http://schemas.openxmlformats.org/officeDocument/2006/relationships/font" Target="fonts/MerriweatherSans-regular.fntdata"/><Relationship Id="rId132" Type="http://schemas.openxmlformats.org/officeDocument/2006/relationships/slide" Target="slides/slide126.xml"/><Relationship Id="rId131" Type="http://schemas.openxmlformats.org/officeDocument/2006/relationships/slide" Target="slides/slide125.xml"/><Relationship Id="rId130" Type="http://schemas.openxmlformats.org/officeDocument/2006/relationships/slide" Target="slides/slide124.xml"/><Relationship Id="rId136" Type="http://schemas.openxmlformats.org/officeDocument/2006/relationships/slide" Target="slides/slide130.xml"/><Relationship Id="rId135" Type="http://schemas.openxmlformats.org/officeDocument/2006/relationships/slide" Target="slides/slide129.xml"/><Relationship Id="rId134" Type="http://schemas.openxmlformats.org/officeDocument/2006/relationships/slide" Target="slides/slide128.xml"/><Relationship Id="rId133" Type="http://schemas.openxmlformats.org/officeDocument/2006/relationships/slide" Target="slides/slide127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6" Type="http://schemas.openxmlformats.org/officeDocument/2006/relationships/slide" Target="slides/slide60.xml"/><Relationship Id="rId65" Type="http://schemas.openxmlformats.org/officeDocument/2006/relationships/slide" Target="slides/slide59.xml"/><Relationship Id="rId68" Type="http://schemas.openxmlformats.org/officeDocument/2006/relationships/slide" Target="slides/slide62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69" Type="http://schemas.openxmlformats.org/officeDocument/2006/relationships/slide" Target="slides/slide6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9" Type="http://schemas.openxmlformats.org/officeDocument/2006/relationships/slide" Target="slides/slide53.xml"/><Relationship Id="rId58" Type="http://schemas.openxmlformats.org/officeDocument/2006/relationships/slide" Target="slides/slide5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 txBox="1"/>
          <p:nvPr>
            <p:ph idx="12"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a936a2ac3_1_50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ea936a2ac3_1_50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gea936a2ac3_1_50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gd560795a7b_0_186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1" name="Google Shape;991;gd560795a7b_0_186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-196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92" name="Google Shape;992;gd560795a7b_0_186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1c6c10c01189ee13_246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9" name="Google Shape;999;g1c6c10c01189ee13_246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-196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00" name="Google Shape;1000;g1c6c10c01189ee13_246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1c6c10c01189ee13_254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7" name="Google Shape;1007;g1c6c10c01189ee13_254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-196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08" name="Google Shape;1008;g1c6c10c01189ee13_254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1c6c10c01189ee13_261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5" name="Google Shape;1015;g1c6c10c01189ee13_261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6" name="Google Shape;1016;g1c6c10c01189ee13_261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1c6c10c01189ee13_268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3" name="Google Shape;1023;g1c6c10c01189ee13_268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1024" name="Google Shape;1024;g1c6c10c01189ee13_268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e38534a5a9_0_0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1" name="Google Shape;1031;ge38534a5a9_0_0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2" name="Google Shape;1032;ge38534a5a9_0_0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e38534a5a9_0_8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0" name="Google Shape;1040;ge38534a5a9_0_8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1" name="Google Shape;1041;ge38534a5a9_0_8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e38534a5a9_0_15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8" name="Google Shape;1048;ge38534a5a9_0_15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9" name="Google Shape;1049;ge38534a5a9_0_15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e38534a5a9_0_22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6" name="Google Shape;1056;ge38534a5a9_0_22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7" name="Google Shape;1057;ge38534a5a9_0_22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ge42aef80e8_0_1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4" name="Google Shape;1064;ge42aef80e8_0_1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5" name="Google Shape;1065;ge42aef80e8_0_1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ea936a2ac3_1_58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ea936a2ac3_1_58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</p:txBody>
      </p:sp>
      <p:sp>
        <p:nvSpPr>
          <p:cNvPr id="178" name="Google Shape;178;gea936a2ac3_1_58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ge38534a5a9_0_29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2" name="Google Shape;1072;ge38534a5a9_0_29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3" name="Google Shape;1073;ge38534a5a9_0_29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ge42aef80e8_0_8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0" name="Google Shape;1080;ge42aef80e8_0_8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1" name="Google Shape;1081;ge42aef80e8_0_8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e38534a5a9_0_36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9" name="Google Shape;1089;ge38534a5a9_0_36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0" name="Google Shape;1090;ge38534a5a9_0_36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ge38534a5a9_0_44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8" name="Google Shape;1098;ge38534a5a9_0_44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9" name="Google Shape;1099;ge38534a5a9_0_44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e38534a5a9_0_51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6" name="Google Shape;1106;ge38534a5a9_0_51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7" name="Google Shape;1107;ge38534a5a9_0_51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e38534a5a9_0_58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4" name="Google Shape;1114;ge38534a5a9_0_58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5" name="Google Shape;1115;ge38534a5a9_0_58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ge38534a5a9_0_65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2" name="Google Shape;1122;ge38534a5a9_0_65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3" name="Google Shape;1123;ge38534a5a9_0_65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e38534a5a9_0_72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1" name="Google Shape;1131;ge38534a5a9_0_72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2" name="Google Shape;1132;ge38534a5a9_0_72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ge38534a5a9_0_79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9" name="Google Shape;1139;ge38534a5a9_0_79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0" name="Google Shape;1140;ge38534a5a9_0_79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e38534a5a9_0_86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7" name="Google Shape;1147;ge38534a5a9_0_86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8" name="Google Shape;1148;ge38534a5a9_0_86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a936a2ac3_1_69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ea936a2ac3_1_69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</p:txBody>
      </p:sp>
      <p:sp>
        <p:nvSpPr>
          <p:cNvPr id="190" name="Google Shape;190;gea936a2ac3_1_69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ge38534a5a9_0_93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5" name="Google Shape;1155;ge38534a5a9_0_93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6" name="Google Shape;1156;ge38534a5a9_0_93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e38534a5a9_0_100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3" name="Google Shape;1163;ge38534a5a9_0_100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combining 3c and 3d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use travel topic</a:t>
            </a:r>
            <a:endParaRPr/>
          </a:p>
        </p:txBody>
      </p:sp>
      <p:sp>
        <p:nvSpPr>
          <p:cNvPr id="1164" name="Google Shape;1164;ge38534a5a9_0_100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ge38534a5a9_0_107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1" name="Google Shape;1171;ge38534a5a9_0_107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2" name="Google Shape;1172;ge38534a5a9_0_107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e38534a5a9_0_114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9" name="Google Shape;1179;ge38534a5a9_0_114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0" name="Google Shape;1180;ge38534a5a9_0_114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ge42aef80e8_0_17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8" name="Google Shape;1188;ge42aef80e8_0_17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9" name="Google Shape;1189;ge42aef80e8_0_17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ge42aef80e8_0_24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6" name="Google Shape;1196;ge42aef80e8_0_24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7" name="Google Shape;1197;ge42aef80e8_0_24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ge42aef80e8_0_31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4" name="Google Shape;1204;ge42aef80e8_0_31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5" name="Google Shape;1205;ge42aef80e8_0_31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ge42aef80e8_0_38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2" name="Google Shape;1212;ge42aef80e8_0_38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3" name="Google Shape;1213;ge42aef80e8_0_38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gea936a2ac3_1_99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0" name="Google Shape;1220;gea936a2ac3_1_99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1221" name="Google Shape;1221;gea936a2ac3_1_99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g1c6c10c01189ee13_328:notes"/>
          <p:cNvSpPr/>
          <p:nvPr>
            <p:ph idx="2" type="sldImg"/>
          </p:nvPr>
        </p:nvSpPr>
        <p:spPr>
          <a:xfrm>
            <a:off x="1257300" y="719138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8" name="Google Shape;1228;g1c6c10c01189ee13_328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1229" name="Google Shape;1229;g1c6c10c01189ee13_328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ea936a2ac3_1_82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ea936a2ac3_1_82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</p:txBody>
      </p:sp>
      <p:sp>
        <p:nvSpPr>
          <p:cNvPr id="204" name="Google Shape;204;gea936a2ac3_1_82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ea936a2ac3_1_106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6" name="Google Shape;1236;gea936a2ac3_1_106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1237" name="Google Shape;1237;gea936a2ac3_1_106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ea936a2ac3_0_0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gea936a2ac3_0_0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gea936a2ac3_0_0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3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p3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4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p4:notes"/>
          <p:cNvSpPr txBox="1"/>
          <p:nvPr>
            <p:ph idx="12"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5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0" name="Google Shape;240;p5:notes"/>
          <p:cNvSpPr txBox="1"/>
          <p:nvPr>
            <p:ph idx="12"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6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248" name="Google Shape;248;p6:notes"/>
          <p:cNvSpPr txBox="1"/>
          <p:nvPr>
            <p:ph idx="12"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e267438f70_0_23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ge267438f70_0_23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256" name="Google Shape;256;ge267438f70_0_23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a936a2ac3_1_90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ea936a2ac3_1_90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gea936a2ac3_1_90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e267438f70_0_2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ge267438f70_0_2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264" name="Google Shape;264;ge267438f70_0_2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dd8c811722_0_6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gdd8c811722_0_6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gdd8c811722_0_6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dd8c811722_0_14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gdd8c811722_0_14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280" name="Google Shape;280;gdd8c811722_0_14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e267438f70_0_30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ge267438f70_0_30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288" name="Google Shape;288;ge267438f70_0_30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dd8c811722_0_70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gdd8c811722_0_70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6" name="Google Shape;296;gdd8c811722_0_70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df51e0fa5a_0_23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gdf51e0fa5a_0_23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4" name="Google Shape;304;gdf51e0fa5a_0_23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dd8c811722_0_100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gdd8c811722_0_100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312" name="Google Shape;312;gdd8c811722_0_100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e267438f70_0_60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ge267438f70_0_60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320" name="Google Shape;320;ge267438f70_0_60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dd8c811722_0_115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gdd8c811722_0_115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329" name="Google Shape;329;gdd8c811722_0_115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dd8c811722_0_128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gdd8c811722_0_128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338" name="Google Shape;338;gdd8c811722_0_128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a936a2ac3_1_0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ea936a2ac3_1_0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gea936a2ac3_1_0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dd8c811722_0_136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gdd8c811722_0_136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346" name="Google Shape;346;gdd8c811722_0_136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dd8c811722_0_144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gdd8c811722_0_144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355" name="Google Shape;355;gdd8c811722_0_144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dd8c811722_0_156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gdd8c811722_0_156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363" name="Google Shape;363;gdd8c811722_0_156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dd8c811722_0_164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gdd8c811722_0_164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372" name="Google Shape;372;gdd8c811722_0_164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dd8c811722_0_171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9" name="Google Shape;379;gdd8c811722_0_171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380" name="Google Shape;380;gdd8c811722_0_171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dd8c811722_0_179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gdd8c811722_0_179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389" name="Google Shape;389;gdd8c811722_0_179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e267438f70_0_9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ge267438f70_0_9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7" name="Google Shape;397;ge267438f70_0_9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dd8c811722_0_93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4" name="Google Shape;404;gdd8c811722_0_93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405" name="Google Shape;405;gdd8c811722_0_93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6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2" name="Google Shape;412;p16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13" name="Google Shape;413;p16:notes"/>
          <p:cNvSpPr txBox="1"/>
          <p:nvPr>
            <p:ph idx="12"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df51e0fa5a_0_48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gdf51e0fa5a_0_48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1" name="Google Shape;421;gdf51e0fa5a_0_48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a936a2ac3_1_7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ea936a2ac3_1_7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120" name="Google Shape;120;gea936a2ac3_1_7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df51e0fa5a_0_73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8" name="Google Shape;438;gdf51e0fa5a_0_73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9" name="Google Shape;439;gdf51e0fa5a_0_73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df51e0fa5a_0_92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6" name="Google Shape;456;gdf51e0fa5a_0_92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7" name="Google Shape;457;gdf51e0fa5a_0_92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df51e0fa5a_0_694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8" name="Google Shape;468;gdf51e0fa5a_0_694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9" name="Google Shape;469;gdf51e0fa5a_0_694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e267438f70_0_16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6" name="Google Shape;476;ge267438f70_0_16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477" name="Google Shape;477;ge267438f70_0_16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e267438f70_0_85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4" name="Google Shape;484;ge267438f70_0_85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485" name="Google Shape;485;ge267438f70_0_85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e25630723b_2_115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2" name="Google Shape;492;ge25630723b_2_115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493" name="Google Shape;493;ge25630723b_2_115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df51e0fa5a_0_702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0" name="Google Shape;500;gdf51e0fa5a_0_702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1" name="Google Shape;501;gdf51e0fa5a_0_702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df51e0fa5a_0_710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8" name="Google Shape;508;gdf51e0fa5a_0_710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509" name="Google Shape;509;gdf51e0fa5a_0_710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df51e0fa5a_0_686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6" name="Google Shape;516;gdf51e0fa5a_0_686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7" name="Google Shape;517;gdf51e0fa5a_0_686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d560795a7b_0_77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5" name="Google Shape;525;gd560795a7b_0_77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6" name="Google Shape;526;gd560795a7b_0_77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a936a2ac3_1_14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ea936a2ac3_1_14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128" name="Google Shape;128;gea936a2ac3_1_14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df51e0fa5a_2_8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4" name="Google Shape;534;gdf51e0fa5a_2_8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5" name="Google Shape;535;gdf51e0fa5a_2_8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e25630723b_2_125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2" name="Google Shape;542;ge25630723b_2_125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3" name="Google Shape;543;ge25630723b_2_125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e235934ec9_0_185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0" name="Google Shape;550;ge235934ec9_0_185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1" name="Google Shape;551;ge235934ec9_0_185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e235934ec9_0_213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3" name="Google Shape;563;ge235934ec9_0_213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64" name="Google Shape;564;ge235934ec9_0_213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e267438f70_0_92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1" name="Google Shape;571;ge267438f70_0_92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2" name="Google Shape;572;ge267438f70_0_92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e267438f70_0_99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9" name="Google Shape;579;ge267438f70_0_99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580" name="Google Shape;580;ge267438f70_0_99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e267438f70_0_122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9" name="Google Shape;589;ge267438f70_0_122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590" name="Google Shape;590;ge267438f70_0_122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438f70_0_130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7" name="Google Shape;597;ge267438f70_0_130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598" name="Google Shape;598;ge267438f70_0_130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e267438f70_0_106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5" name="Google Shape;605;ge267438f70_0_106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606" name="Google Shape;606;ge267438f70_0_106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e235934ec9_0_0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3" name="Google Shape;613;ge235934ec9_0_0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14" name="Google Shape;614;ge235934ec9_0_0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ea936a2ac3_1_21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ea936a2ac3_1_21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136" name="Google Shape;136;gea936a2ac3_1_21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e235934ec9_0_23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4" name="Google Shape;624;ge235934ec9_0_23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5" name="Google Shape;625;ge235934ec9_0_23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e235934ec9_0_33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5" name="Google Shape;635;ge235934ec9_0_33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6" name="Google Shape;636;ge235934ec9_0_33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e235934ec9_0_43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6" name="Google Shape;646;ge235934ec9_0_43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7" name="Google Shape;647;ge235934ec9_0_43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e235934ec9_0_53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7" name="Google Shape;657;ge235934ec9_0_53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8" name="Google Shape;658;ge235934ec9_0_53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e235934ec9_0_63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8" name="Google Shape;668;ge235934ec9_0_63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9" name="Google Shape;669;ge235934ec9_0_63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e235934ec9_0_73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9" name="Google Shape;679;ge235934ec9_0_73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0" name="Google Shape;680;ge235934ec9_0_73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e235934ec9_0_83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0" name="Google Shape;690;ge235934ec9_0_83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1" name="Google Shape;691;ge235934ec9_0_83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e235934ec9_0_93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1" name="Google Shape;701;ge235934ec9_0_93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02" name="Google Shape;702;ge235934ec9_0_93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e235934ec9_0_103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2" name="Google Shape;712;ge235934ec9_0_103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713" name="Google Shape;713;ge235934ec9_0_103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e235934ec9_0_115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3" name="Google Shape;723;ge235934ec9_0_115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724" name="Google Shape;724;ge235934ec9_0_115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ea936a2ac3_1_28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ea936a2ac3_1_28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gea936a2ac3_1_28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e235934ec9_0_125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4" name="Google Shape;734;ge235934ec9_0_125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735" name="Google Shape;735;ge235934ec9_0_125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e235934ec9_0_135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5" name="Google Shape;745;ge235934ec9_0_135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746" name="Google Shape;746;ge235934ec9_0_135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e235934ec9_0_147:notes"/>
          <p:cNvSpPr/>
          <p:nvPr>
            <p:ph idx="2" type="sldImg"/>
          </p:nvPr>
        </p:nvSpPr>
        <p:spPr>
          <a:xfrm>
            <a:off x="1257300" y="719138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6" name="Google Shape;756;ge235934ec9_0_147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757" name="Google Shape;757;ge235934ec9_0_147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e235934ec9_0_157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7" name="Google Shape;767;ge235934ec9_0_157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768" name="Google Shape;768;ge235934ec9_0_157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e235934ec9_0_223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8" name="Google Shape;778;ge235934ec9_0_223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9" name="Google Shape;779;ge235934ec9_0_223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e32e565753_0_22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6" name="Google Shape;786;ge32e565753_0_22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787" name="Google Shape;787;ge32e565753_0_22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e32e565753_0_29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4" name="Google Shape;794;ge32e565753_0_29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795" name="Google Shape;795;ge32e565753_0_29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e32e565753_0_15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3" name="Google Shape;803;ge32e565753_0_15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4" name="Google Shape;804;ge32e565753_0_15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e235934ec9_0_230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1" name="Google Shape;811;ge235934ec9_0_230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812" name="Google Shape;812;ge235934ec9_0_230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1c6c10c01189ee13_24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9" name="Google Shape;819;g1c6c10c01189ee13_24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0" name="Google Shape;820;g1c6c10c01189ee13_24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ea936a2ac3_1_35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gea936a2ac3_1_35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152" name="Google Shape;152;gea936a2ac3_1_35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1c6c10c01189ee13_31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7" name="Google Shape;827;g1c6c10c01189ee13_31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828" name="Google Shape;828;g1c6c10c01189ee13_31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e235934ec9_0_178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5" name="Google Shape;835;ge235934ec9_0_178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6" name="Google Shape;836;ge235934ec9_0_178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e25630723b_2_142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3" name="Google Shape;843;ge25630723b_2_142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4" name="Google Shape;844;ge25630723b_2_142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df51e0fa5a_2_0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1" name="Google Shape;851;gdf51e0fa5a_2_0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2" name="Google Shape;852;gdf51e0fa5a_2_0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1c6c10c01189ee13_86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9" name="Google Shape;859;g1c6c10c01189ee13_86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860" name="Google Shape;860;g1c6c10c01189ee13_86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1c6c10c01189ee13_93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7" name="Google Shape;867;g1c6c10c01189ee13_93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868" name="Google Shape;868;g1c6c10c01189ee13_93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df51e0fa5a_2_21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6" name="Google Shape;876;gdf51e0fa5a_2_21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7" name="Google Shape;877;gdf51e0fa5a_2_21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df51e0fa5a_2_30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4" name="Google Shape;884;gdf51e0fa5a_2_30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885" name="Google Shape;885;gdf51e0fa5a_2_30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d560795a7b_0_154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2" name="Google Shape;892;gd560795a7b_0_154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3" name="Google Shape;893;gd560795a7b_0_154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1c6c10c01189ee13_119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1" name="Google Shape;901;g1c6c10c01189ee13_119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902" name="Google Shape;902;g1c6c10c01189ee13_119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ea936a2ac3_1_42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gea936a2ac3_1_42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gea936a2ac3_1_42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1c6c10c01189ee13_126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9" name="Google Shape;909;g1c6c10c01189ee13_126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910" name="Google Shape;910;g1c6c10c01189ee13_126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1c6c10c01189ee13_172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8" name="Google Shape;918;g1c6c10c01189ee13_172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9" name="Google Shape;919;g1c6c10c01189ee13_172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1c6c10c01189ee13_179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6" name="Google Shape;926;g1c6c10c01189ee13_179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927" name="Google Shape;927;g1c6c10c01189ee13_179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1c6c10c01189ee13_186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4" name="Google Shape;934;g1c6c10c01189ee13_186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935" name="Google Shape;935;g1c6c10c01189ee13_186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d560795a7b_0_170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3" name="Google Shape;943;gd560795a7b_0_170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-196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44" name="Google Shape;944;gd560795a7b_0_170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1c6c10c01189ee13_203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1" name="Google Shape;951;g1c6c10c01189ee13_203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-196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52" name="Google Shape;952;g1c6c10c01189ee13_203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1c6c10c01189ee13_144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9" name="Google Shape;959;g1c6c10c01189ee13_144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-196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60" name="Google Shape;960;g1c6c10c01189ee13_144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d560795a7b_0_178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7" name="Google Shape;967;gd560795a7b_0_178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-196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68" name="Google Shape;968;gd560795a7b_0_178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1c6c10c01189ee13_226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5" name="Google Shape;975;g1c6c10c01189ee13_226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-196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76" name="Google Shape;976;g1c6c10c01189ee13_226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1c6c10c01189ee13_153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3" name="Google Shape;983;g1c6c10c01189ee13_153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-196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84" name="Google Shape;984;g1c6c10c01189ee13_153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rev.jpg" id="16" name="Google Shape;16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7"/>
          <p:cNvSpPr txBox="1"/>
          <p:nvPr>
            <p:ph type="title"/>
          </p:nvPr>
        </p:nvSpPr>
        <p:spPr>
          <a:xfrm>
            <a:off x="457200" y="14505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7"/>
          <p:cNvSpPr txBox="1"/>
          <p:nvPr>
            <p:ph idx="10" type="dt"/>
          </p:nvPr>
        </p:nvSpPr>
        <p:spPr>
          <a:xfrm>
            <a:off x="457199" y="6293301"/>
            <a:ext cx="1562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7"/>
          <p:cNvSpPr txBox="1"/>
          <p:nvPr>
            <p:ph idx="11" type="ftr"/>
          </p:nvPr>
        </p:nvSpPr>
        <p:spPr>
          <a:xfrm>
            <a:off x="3124200" y="629330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rgbClr val="FFFFF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TESOL_horz_notag_WHITE.png" id="20" name="Google Shape;2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7752" y="6263308"/>
            <a:ext cx="2230696" cy="36752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7"/>
          <p:cNvSpPr txBox="1"/>
          <p:nvPr>
            <p:ph idx="1" type="body"/>
          </p:nvPr>
        </p:nvSpPr>
        <p:spPr>
          <a:xfrm>
            <a:off x="457200" y="1411288"/>
            <a:ext cx="7489800" cy="4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6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6"/>
          <p:cNvSpPr/>
          <p:nvPr>
            <p:ph idx="2" type="pic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56"/>
          <p:cNvSpPr txBox="1"/>
          <p:nvPr>
            <p:ph idx="1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5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7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57"/>
          <p:cNvSpPr txBox="1"/>
          <p:nvPr>
            <p:ph idx="1" type="body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57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7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57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8"/>
          <p:cNvSpPr txBox="1"/>
          <p:nvPr>
            <p:ph type="title"/>
          </p:nvPr>
        </p:nvSpPr>
        <p:spPr>
          <a:xfrm rot="5400000">
            <a:off x="4623599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58"/>
          <p:cNvSpPr txBox="1"/>
          <p:nvPr>
            <p:ph idx="1" type="body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58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58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58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8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8"/>
          <p:cNvSpPr txBox="1"/>
          <p:nvPr>
            <p:ph idx="1" type="subTitle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5" name="Google Shape;25;p48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8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8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9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9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49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9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9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0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0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0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1"/>
          <p:cNvSpPr txBox="1"/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1"/>
          <p:cNvSpPr txBox="1"/>
          <p:nvPr>
            <p:ph idx="1" type="body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51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1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1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2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2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52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5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52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3"/>
          <p:cNvSpPr txBox="1"/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3"/>
          <p:cNvSpPr txBox="1"/>
          <p:nvPr>
            <p:ph idx="1" type="body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53"/>
          <p:cNvSpPr txBox="1"/>
          <p:nvPr>
            <p:ph idx="2" type="body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53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53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3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3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4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5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5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5"/>
          <p:cNvSpPr txBox="1"/>
          <p:nvPr>
            <p:ph idx="1" type="body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55"/>
          <p:cNvSpPr txBox="1"/>
          <p:nvPr>
            <p:ph idx="2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5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6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6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6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12.png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12.png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12.png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3.xml"/><Relationship Id="rId3" Type="http://schemas.openxmlformats.org/officeDocument/2006/relationships/image" Target="../media/image3.jpg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4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5.xml"/><Relationship Id="rId3" Type="http://schemas.openxmlformats.org/officeDocument/2006/relationships/image" Target="../media/image3.jpg"/><Relationship Id="rId4" Type="http://schemas.openxmlformats.org/officeDocument/2006/relationships/image" Target="../media/image29.png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6.xml"/><Relationship Id="rId3" Type="http://schemas.openxmlformats.org/officeDocument/2006/relationships/image" Target="../media/image12.png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7.xml"/><Relationship Id="rId3" Type="http://schemas.openxmlformats.org/officeDocument/2006/relationships/image" Target="../media/image12.png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8.xml"/><Relationship Id="rId3" Type="http://schemas.openxmlformats.org/officeDocument/2006/relationships/image" Target="../media/image12.png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9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0.xml"/><Relationship Id="rId3" Type="http://schemas.openxmlformats.org/officeDocument/2006/relationships/image" Target="../media/image12.png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1.xml"/><Relationship Id="rId3" Type="http://schemas.openxmlformats.org/officeDocument/2006/relationships/image" Target="../media/image12.png"/><Relationship Id="rId4" Type="http://schemas.openxmlformats.org/officeDocument/2006/relationships/image" Target="../media/image41.png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2.xml"/><Relationship Id="rId3" Type="http://schemas.openxmlformats.org/officeDocument/2006/relationships/image" Target="../media/image12.png"/><Relationship Id="rId4" Type="http://schemas.openxmlformats.org/officeDocument/2006/relationships/image" Target="../media/image42.png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3.xml"/><Relationship Id="rId3" Type="http://schemas.openxmlformats.org/officeDocument/2006/relationships/image" Target="../media/image12.png"/></Relationships>
</file>

<file path=ppt/slides/_rels/slide1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4.xml"/><Relationship Id="rId3" Type="http://schemas.openxmlformats.org/officeDocument/2006/relationships/image" Target="../media/image12.png"/></Relationships>
</file>

<file path=ppt/slides/_rels/slide1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5.xml"/><Relationship Id="rId3" Type="http://schemas.openxmlformats.org/officeDocument/2006/relationships/image" Target="../media/image12.png"/></Relationships>
</file>

<file path=ppt/slides/_rels/slide1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6.xml"/><Relationship Id="rId3" Type="http://schemas.openxmlformats.org/officeDocument/2006/relationships/image" Target="../media/image12.png"/></Relationships>
</file>

<file path=ppt/slides/_rels/slide1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7.xml"/><Relationship Id="rId3" Type="http://schemas.openxmlformats.org/officeDocument/2006/relationships/image" Target="../media/image12.png"/></Relationships>
</file>

<file path=ppt/slides/_rels/slide1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8.xml"/><Relationship Id="rId3" Type="http://schemas.openxmlformats.org/officeDocument/2006/relationships/image" Target="../media/image12.png"/></Relationships>
</file>

<file path=ppt/slides/_rels/slide1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9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8.jpg"/><Relationship Id="rId5" Type="http://schemas.openxmlformats.org/officeDocument/2006/relationships/image" Target="../media/image6.jpg"/><Relationship Id="rId6" Type="http://schemas.openxmlformats.org/officeDocument/2006/relationships/image" Target="../media/image10.png"/></Relationships>
</file>

<file path=ppt/slides/_rels/slide1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0.xml"/><Relationship Id="rId3" Type="http://schemas.openxmlformats.org/officeDocument/2006/relationships/image" Target="../media/image12.png"/></Relationships>
</file>

<file path=ppt/slides/_rels/slide1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1.xml"/><Relationship Id="rId3" Type="http://schemas.openxmlformats.org/officeDocument/2006/relationships/image" Target="../media/image12.png"/></Relationships>
</file>

<file path=ppt/slides/_rels/slide1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2.xml"/><Relationship Id="rId3" Type="http://schemas.openxmlformats.org/officeDocument/2006/relationships/image" Target="../media/image12.png"/></Relationships>
</file>

<file path=ppt/slides/_rels/slide1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3.xml"/><Relationship Id="rId3" Type="http://schemas.openxmlformats.org/officeDocument/2006/relationships/image" Target="../media/image12.png"/></Relationships>
</file>

<file path=ppt/slides/_rels/slide1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4.xml"/><Relationship Id="rId3" Type="http://schemas.openxmlformats.org/officeDocument/2006/relationships/image" Target="../media/image3.jpg"/></Relationships>
</file>

<file path=ppt/slides/_rels/slide1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5.xml"/><Relationship Id="rId3" Type="http://schemas.openxmlformats.org/officeDocument/2006/relationships/image" Target="../media/image12.png"/></Relationships>
</file>

<file path=ppt/slides/_rels/slide1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6.xml"/><Relationship Id="rId3" Type="http://schemas.openxmlformats.org/officeDocument/2006/relationships/image" Target="../media/image12.png"/></Relationships>
</file>

<file path=ppt/slides/_rels/slide1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7.xml"/><Relationship Id="rId3" Type="http://schemas.openxmlformats.org/officeDocument/2006/relationships/image" Target="../media/image12.png"/><Relationship Id="rId4" Type="http://schemas.openxmlformats.org/officeDocument/2006/relationships/image" Target="../media/image37.png"/></Relationships>
</file>

<file path=ppt/slides/_rels/slide1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8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9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0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2.png"/><Relationship Id="rId4" Type="http://schemas.openxmlformats.org/officeDocument/2006/relationships/image" Target="../media/image27.png"/><Relationship Id="rId5" Type="http://schemas.openxmlformats.org/officeDocument/2006/relationships/image" Target="../media/image22.png"/><Relationship Id="rId6" Type="http://schemas.openxmlformats.org/officeDocument/2006/relationships/image" Target="../media/image17.png"/><Relationship Id="rId7" Type="http://schemas.openxmlformats.org/officeDocument/2006/relationships/image" Target="../media/image23.png"/><Relationship Id="rId8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2.png"/><Relationship Id="rId4" Type="http://schemas.openxmlformats.org/officeDocument/2006/relationships/image" Target="../media/image20.png"/><Relationship Id="rId5" Type="http://schemas.openxmlformats.org/officeDocument/2006/relationships/image" Target="../media/image18.png"/><Relationship Id="rId6" Type="http://schemas.openxmlformats.org/officeDocument/2006/relationships/image" Target="../media/image31.png"/><Relationship Id="rId7" Type="http://schemas.openxmlformats.org/officeDocument/2006/relationships/image" Target="../media/image19.png"/><Relationship Id="rId8" Type="http://schemas.openxmlformats.org/officeDocument/2006/relationships/image" Target="../media/image2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.jpg"/><Relationship Id="rId4" Type="http://schemas.openxmlformats.org/officeDocument/2006/relationships/image" Target="../media/image29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.jpg"/><Relationship Id="rId4" Type="http://schemas.openxmlformats.org/officeDocument/2006/relationships/image" Target="../media/image2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2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2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openxmlformats.org/officeDocument/2006/relationships/image" Target="../media/image21.png"/><Relationship Id="rId7" Type="http://schemas.openxmlformats.org/officeDocument/2006/relationships/image" Target="../media/image14.png"/><Relationship Id="rId8" Type="http://schemas.openxmlformats.org/officeDocument/2006/relationships/image" Target="../media/image25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2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2.png"/><Relationship Id="rId4" Type="http://schemas.openxmlformats.org/officeDocument/2006/relationships/image" Target="../media/image32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2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2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2.png"/><Relationship Id="rId4" Type="http://schemas.openxmlformats.org/officeDocument/2006/relationships/image" Target="../media/image30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2.png"/><Relationship Id="rId4" Type="http://schemas.openxmlformats.org/officeDocument/2006/relationships/image" Target="../media/image3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2.png"/><Relationship Id="rId4" Type="http://schemas.openxmlformats.org/officeDocument/2006/relationships/image" Target="../media/image34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2.png"/><Relationship Id="rId4" Type="http://schemas.openxmlformats.org/officeDocument/2006/relationships/image" Target="../media/image34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2.png"/><Relationship Id="rId4" Type="http://schemas.openxmlformats.org/officeDocument/2006/relationships/image" Target="../media/image28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2.png"/><Relationship Id="rId4" Type="http://schemas.openxmlformats.org/officeDocument/2006/relationships/image" Target="../media/image28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2.png"/><Relationship Id="rId4" Type="http://schemas.openxmlformats.org/officeDocument/2006/relationships/image" Target="../media/image28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2.png"/><Relationship Id="rId4" Type="http://schemas.openxmlformats.org/officeDocument/2006/relationships/image" Target="../media/image33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2.png"/><Relationship Id="rId4" Type="http://schemas.openxmlformats.org/officeDocument/2006/relationships/image" Target="../media/image33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2.png"/><Relationship Id="rId4" Type="http://schemas.openxmlformats.org/officeDocument/2006/relationships/image" Target="../media/image33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2.png"/><Relationship Id="rId4" Type="http://schemas.openxmlformats.org/officeDocument/2006/relationships/image" Target="../media/image43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2.png"/><Relationship Id="rId4" Type="http://schemas.openxmlformats.org/officeDocument/2006/relationships/image" Target="../media/image4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2.png"/><Relationship Id="rId4" Type="http://schemas.openxmlformats.org/officeDocument/2006/relationships/image" Target="../media/image43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12.png"/><Relationship Id="rId4" Type="http://schemas.openxmlformats.org/officeDocument/2006/relationships/image" Target="../media/image38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12.png"/><Relationship Id="rId4" Type="http://schemas.openxmlformats.org/officeDocument/2006/relationships/image" Target="../media/image38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12.png"/><Relationship Id="rId4" Type="http://schemas.openxmlformats.org/officeDocument/2006/relationships/image" Target="../media/image38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3.jp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12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12.png"/><Relationship Id="rId4" Type="http://schemas.openxmlformats.org/officeDocument/2006/relationships/image" Target="../media/image40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3.jp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12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12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12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3.jp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12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12.png"/><Relationship Id="rId4" Type="http://schemas.openxmlformats.org/officeDocument/2006/relationships/image" Target="../media/image36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3.jp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3.jpg"/><Relationship Id="rId4" Type="http://schemas.openxmlformats.org/officeDocument/2006/relationships/image" Target="../media/image29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12.png"/><Relationship Id="rId4" Type="http://schemas.openxmlformats.org/officeDocument/2006/relationships/image" Target="../media/image39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3.jp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12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12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12.pn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12.pn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12.pn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12.pn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12.pn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/>
          <p:nvPr/>
        </p:nvSpPr>
        <p:spPr>
          <a:xfrm>
            <a:off x="3152502" y="6262987"/>
            <a:ext cx="26475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227950" y="1826050"/>
            <a:ext cx="8496600" cy="42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 6 Principles for 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Exemplary Teaching of English Learners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Overview</a:t>
            </a:r>
            <a:endParaRPr b="1" i="1" sz="24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TESOL International Association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English Language Teaching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Leadership Development Program – Uzbekistan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September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2260827" y="6644800"/>
            <a:ext cx="4622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2021 TESOL International Association. All rights reserved.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ea936a2ac3_1_50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ea936a2ac3_1_50"/>
          <p:cNvSpPr txBox="1"/>
          <p:nvPr/>
        </p:nvSpPr>
        <p:spPr>
          <a:xfrm>
            <a:off x="300945" y="2655425"/>
            <a:ext cx="3280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gea936a2ac3_1_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Ps graphic design.pdf" id="174" name="Google Shape;174;gea936a2ac3_1_50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4047" l="0" r="0" t="11256"/>
          <a:stretch/>
        </p:blipFill>
        <p:spPr>
          <a:xfrm>
            <a:off x="2165000" y="1770697"/>
            <a:ext cx="4622400" cy="438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4" name="Google Shape;994;gd560795a7b_0_1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95" name="Google Shape;995;gd560795a7b_0_186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2: Create Conditions for Language Learning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6" name="Google Shape;996;gd560795a7b_0_186"/>
          <p:cNvSpPr txBox="1"/>
          <p:nvPr/>
        </p:nvSpPr>
        <p:spPr>
          <a:xfrm>
            <a:off x="498750" y="2874900"/>
            <a:ext cx="8231700" cy="1108200"/>
          </a:xfrm>
          <a:prstGeom prst="rect">
            <a:avLst/>
          </a:prstGeom>
          <a:solidFill>
            <a:srgbClr val="F1FBEA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F8951D"/>
                </a:solidFill>
                <a:latin typeface="Calibri"/>
                <a:ea typeface="Calibri"/>
                <a:cs typeface="Calibri"/>
                <a:sym typeface="Calibri"/>
              </a:rPr>
              <a:t>BEST PRACTICE 3 </a:t>
            </a:r>
            <a:endParaRPr b="1" i="0" sz="3000" u="none" cap="none" strike="noStrike">
              <a:solidFill>
                <a:srgbClr val="F895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Teachers plan lessons that motivate students.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g1c6c10c01189ee13_2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908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03" name="Google Shape;1003;g1c6c10c01189ee13_246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2: Create Conditions for Language Learning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4" name="Google Shape;1004;g1c6c10c01189ee13_246"/>
          <p:cNvSpPr txBox="1"/>
          <p:nvPr/>
        </p:nvSpPr>
        <p:spPr>
          <a:xfrm>
            <a:off x="301625" y="1397100"/>
            <a:ext cx="8528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Think-Pair-Share</a:t>
            </a:r>
            <a:endParaRPr b="1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you plan lessons to motivate students?</a:t>
            </a:r>
            <a:endParaRPr b="0" i="0" sz="2800" u="none" cap="none" strike="noStrik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0" name="Google Shape;1010;g1c6c10c01189ee13_2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1" name="Google Shape;1011;g1c6c10c01189ee13_254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2: Create Conditions for Language Learning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2" name="Google Shape;1012;g1c6c10c01189ee13_254"/>
          <p:cNvSpPr txBox="1"/>
          <p:nvPr/>
        </p:nvSpPr>
        <p:spPr>
          <a:xfrm>
            <a:off x="301625" y="1414725"/>
            <a:ext cx="85290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 Inventory 16–20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16. _____ I show students how to practice English outside class.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17. _____ I help students make connections from their learning to their own lives.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18. _____ I make language learning enjoyable.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19. _____ I use a variety of approaches to appeal to different students.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20. _____ I create ways for students to be active as soon as they walk in class.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1c6c10c01189ee13_261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g1c6c10c01189ee13_261"/>
          <p:cNvSpPr txBox="1"/>
          <p:nvPr/>
        </p:nvSpPr>
        <p:spPr>
          <a:xfrm>
            <a:off x="287500" y="2767200"/>
            <a:ext cx="83775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Turn and Talk / Activity Tracker: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Think-Pair-Share</a:t>
            </a:r>
            <a:endParaRPr b="1" i="1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0" name="Google Shape;1020;g1c6c10c01189ee13_2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26;g1c6c10c01189ee13_2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Google Shape;1027;g1c6c10c01189ee13_268"/>
          <p:cNvSpPr/>
          <p:nvPr/>
        </p:nvSpPr>
        <p:spPr>
          <a:xfrm>
            <a:off x="314200" y="59425"/>
            <a:ext cx="7014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ACTIVITY: Turn and Talk / Activity Tracker: Think-Pair-Share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8" name="Google Shape;1028;g1c6c10c01189ee13_2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237" y="2328125"/>
            <a:ext cx="8349525" cy="223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e38534a5a9_0_0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ge38534a5a9_0_0"/>
          <p:cNvSpPr txBox="1"/>
          <p:nvPr/>
        </p:nvSpPr>
        <p:spPr>
          <a:xfrm>
            <a:off x="295192" y="2459239"/>
            <a:ext cx="85536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PRINCIPLE 3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Design High-Quality Lessons for Language Development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6" name="Google Shape;1036;ge38534a5a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Ps graphic design.pdf" id="1037" name="Google Shape;1037;ge38534a5a9_0_0"/>
          <p:cNvPicPr preferRelativeResize="0"/>
          <p:nvPr/>
        </p:nvPicPr>
        <p:blipFill rotWithShape="1">
          <a:blip r:embed="rId4">
            <a:alphaModFix/>
          </a:blip>
          <a:srcRect b="4632" l="644" r="-1380" t="11446"/>
          <a:stretch/>
        </p:blipFill>
        <p:spPr>
          <a:xfrm>
            <a:off x="6766550" y="4231800"/>
            <a:ext cx="2012725" cy="188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Google Shape;1043;ge38534a5a9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4" name="Google Shape;1044;ge38534a5a9_0_8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3</a:t>
            </a:r>
            <a:r>
              <a:rPr b="0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Design High-Quality Lessons for Language Development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5" name="Google Shape;1045;ge38534a5a9_0_8"/>
          <p:cNvSpPr txBox="1"/>
          <p:nvPr/>
        </p:nvSpPr>
        <p:spPr>
          <a:xfrm>
            <a:off x="498750" y="2413050"/>
            <a:ext cx="8231700" cy="2031900"/>
          </a:xfrm>
          <a:prstGeom prst="rect">
            <a:avLst/>
          </a:prstGeom>
          <a:solidFill>
            <a:srgbClr val="F1FBEA"/>
          </a:solidFill>
          <a:ln cap="flat" cmpd="sng" w="38100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F8951D"/>
                </a:solidFill>
                <a:latin typeface="Calibri"/>
                <a:ea typeface="Calibri"/>
                <a:cs typeface="Calibri"/>
                <a:sym typeface="Calibri"/>
              </a:rPr>
              <a:t>BEST PRACTICE 1 </a:t>
            </a:r>
            <a:endParaRPr b="1" i="0" sz="3000" u="none" cap="none" strike="noStrike">
              <a:solidFill>
                <a:srgbClr val="F895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Teachers prepare lessons with clear language objectives and share the objectives with their students.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1" name="Google Shape;1051;ge38534a5a9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2" name="Google Shape;1052;ge38534a5a9_0_15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3: Design High-Quality Lessons for Language Development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3" name="Google Shape;1053;ge38534a5a9_0_15"/>
          <p:cNvSpPr txBox="1"/>
          <p:nvPr/>
        </p:nvSpPr>
        <p:spPr>
          <a:xfrm>
            <a:off x="301625" y="1372675"/>
            <a:ext cx="8701200" cy="51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When creating objectives, teachers need to ask these questions: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do my students </a:t>
            </a:r>
            <a:r>
              <a:rPr b="0" i="1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specifically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need to </a:t>
            </a:r>
            <a:r>
              <a:rPr b="0" i="0" lang="en-US" sz="30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understand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when they </a:t>
            </a:r>
            <a:r>
              <a:rPr b="0" i="0" lang="en-US" sz="30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listen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do 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students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specifically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need to </a:t>
            </a:r>
            <a:r>
              <a:rPr b="0" i="0" lang="en-US" sz="30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say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when they </a:t>
            </a:r>
            <a:r>
              <a:rPr b="0" i="0" lang="en-US" sz="30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speak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do 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students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specifically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need to </a:t>
            </a:r>
            <a:r>
              <a:rPr b="0" i="0" lang="en-US" sz="30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understand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when they </a:t>
            </a:r>
            <a:r>
              <a:rPr b="0" i="0" lang="en-US" sz="30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read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do 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students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specifically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need to </a:t>
            </a:r>
            <a:r>
              <a:rPr b="0" i="0" lang="en-US" sz="30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write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about?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9" name="Google Shape;1059;ge38534a5a9_0_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202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0" name="Google Shape;1060;ge38534a5a9_0_22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3: Design High-Quality Lessons for Language Development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1" name="Google Shape;1061;ge38534a5a9_0_22"/>
          <p:cNvSpPr txBox="1"/>
          <p:nvPr/>
        </p:nvSpPr>
        <p:spPr>
          <a:xfrm>
            <a:off x="301625" y="1435625"/>
            <a:ext cx="86466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answers to those questions help you decide what language </a:t>
            </a: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functions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your students need. 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Language </a:t>
            </a:r>
            <a:r>
              <a:rPr b="1" i="0" lang="en-US" sz="3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functions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what students </a:t>
            </a:r>
            <a:r>
              <a:rPr b="1" i="0" lang="en-US" sz="3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the language.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7" name="Google Shape;1067;ge42aef80e8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202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8" name="Google Shape;1068;ge42aef80e8_0_1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3: Design High-Quality Lessons for Language Development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9" name="Google Shape;1069;ge42aef80e8_0_1"/>
          <p:cNvSpPr txBox="1"/>
          <p:nvPr/>
        </p:nvSpPr>
        <p:spPr>
          <a:xfrm>
            <a:off x="301625" y="1435625"/>
            <a:ext cx="86466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Orally </a:t>
            </a:r>
            <a:r>
              <a:rPr b="0" i="0" lang="en-US" sz="3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five items you need to take on a vacation.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Orally </a:t>
            </a:r>
            <a:r>
              <a:rPr b="0" i="0" lang="en-US" sz="3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weather in your city to the weather in Paris.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Describe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 is happening in a picture of a beach in five or more written sentences.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Sequence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events of a story you read about </a:t>
            </a:r>
            <a:b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Olga’s trip to Samarkand.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gea936a2ac3_1_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ea936a2ac3_1_58"/>
          <p:cNvSpPr/>
          <p:nvPr/>
        </p:nvSpPr>
        <p:spPr>
          <a:xfrm>
            <a:off x="300550" y="49200"/>
            <a:ext cx="6863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 and why did TESOL develop The 6 Ps?</a:t>
            </a:r>
            <a:endParaRPr b="1" i="0" sz="36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ea936a2ac3_1_58"/>
          <p:cNvSpPr txBox="1"/>
          <p:nvPr/>
        </p:nvSpPr>
        <p:spPr>
          <a:xfrm>
            <a:off x="300550" y="1396200"/>
            <a:ext cx="84702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6 Principles are TESOL’s ideas for excellent teaching of English learners.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6 Principles connect TESOL’s . . 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ea936a2ac3_1_58"/>
          <p:cNvSpPr/>
          <p:nvPr/>
        </p:nvSpPr>
        <p:spPr>
          <a:xfrm>
            <a:off x="4417900" y="3716700"/>
            <a:ext cx="2997300" cy="1105200"/>
          </a:xfrm>
          <a:prstGeom prst="ellipse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professional learning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ea936a2ac3_1_58"/>
          <p:cNvSpPr/>
          <p:nvPr/>
        </p:nvSpPr>
        <p:spPr>
          <a:xfrm>
            <a:off x="2316800" y="4371925"/>
            <a:ext cx="2997300" cy="1105200"/>
          </a:xfrm>
          <a:prstGeom prst="ellipse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standards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ea936a2ac3_1_58"/>
          <p:cNvSpPr/>
          <p:nvPr/>
        </p:nvSpPr>
        <p:spPr>
          <a:xfrm>
            <a:off x="5610875" y="4669500"/>
            <a:ext cx="2997300" cy="1105200"/>
          </a:xfrm>
          <a:prstGeom prst="ellipse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publications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ea936a2ac3_1_58"/>
          <p:cNvSpPr/>
          <p:nvPr/>
        </p:nvSpPr>
        <p:spPr>
          <a:xfrm>
            <a:off x="463100" y="3564300"/>
            <a:ext cx="2997300" cy="1105200"/>
          </a:xfrm>
          <a:prstGeom prst="ellipse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values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Google Shape;1075;ge38534a5a9_0_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33175" y="-1680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76" name="Google Shape;1076;ge38534a5a9_0_29"/>
          <p:cNvSpPr/>
          <p:nvPr/>
        </p:nvSpPr>
        <p:spPr>
          <a:xfrm>
            <a:off x="177600" y="41750"/>
            <a:ext cx="71088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3: Design High-Quality Lessons for Language Development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7" name="Google Shape;1077;ge38534a5a9_0_29"/>
          <p:cNvSpPr txBox="1"/>
          <p:nvPr/>
        </p:nvSpPr>
        <p:spPr>
          <a:xfrm>
            <a:off x="177600" y="1351050"/>
            <a:ext cx="85110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you know what the language </a:t>
            </a: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functions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are, you can decide what language </a:t>
            </a: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forms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students need. 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Language </a:t>
            </a: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forms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the structures (grammar) and vocabulary that students need to perform the </a:t>
            </a: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3" name="Google Shape;1083;ge42aef80e8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33175" y="-1680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4" name="Google Shape;1084;ge42aef80e8_0_8"/>
          <p:cNvSpPr/>
          <p:nvPr/>
        </p:nvSpPr>
        <p:spPr>
          <a:xfrm>
            <a:off x="177600" y="41750"/>
            <a:ext cx="71088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3: Design High-Quality Lessons for Language Development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5" name="Google Shape;1085;ge42aef80e8_0_8"/>
          <p:cNvSpPr txBox="1"/>
          <p:nvPr/>
        </p:nvSpPr>
        <p:spPr>
          <a:xfrm>
            <a:off x="177600" y="1351050"/>
            <a:ext cx="85110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Orally </a:t>
            </a:r>
            <a:r>
              <a:rPr b="0" i="0" lang="en-US" sz="3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weather in your city to the weather in Paris.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weather vocabulary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comparatives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 simple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6" name="Google Shape;1086;ge42aef80e8_0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75750" y="2083100"/>
            <a:ext cx="2431700" cy="330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2" name="Google Shape;1092;ge38534a5a9_0_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6975" y="-1680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93" name="Google Shape;1093;ge38534a5a9_0_36"/>
          <p:cNvSpPr/>
          <p:nvPr/>
        </p:nvSpPr>
        <p:spPr>
          <a:xfrm>
            <a:off x="191250" y="41750"/>
            <a:ext cx="7095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3: Design High-Quality Lessons for Language Development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4" name="Google Shape;1094;ge38534a5a9_0_36"/>
          <p:cNvSpPr txBox="1"/>
          <p:nvPr/>
        </p:nvSpPr>
        <p:spPr>
          <a:xfrm>
            <a:off x="186600" y="1371325"/>
            <a:ext cx="8770800" cy="4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en-US" sz="3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Describe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 is happening in a picture of a beach in five or more written sentences.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language </a:t>
            </a: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forms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the students need to master this objective?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_____________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5" name="Google Shape;1095;ge38534a5a9_0_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5561" y="3377275"/>
            <a:ext cx="3532765" cy="249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1" name="Google Shape;1101;ge38534a5a9_0_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2" name="Google Shape;1102;ge38534a5a9_0_44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3: Design High-Quality Lessons for Language Development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3" name="Google Shape;1103;ge38534a5a9_0_44"/>
          <p:cNvSpPr txBox="1"/>
          <p:nvPr/>
        </p:nvSpPr>
        <p:spPr>
          <a:xfrm>
            <a:off x="432000" y="1399925"/>
            <a:ext cx="82977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After you create the objective, ask yourself these questions: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will I </a:t>
            </a:r>
            <a:r>
              <a:rPr b="0" i="0" lang="en-US" sz="3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observe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each student do?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can I </a:t>
            </a:r>
            <a:r>
              <a:rPr b="0" i="0" lang="en-US" sz="30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measure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each student’s success?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Remember, the clearer the objective is, the easier it will be to observe and measure!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9" name="Google Shape;1109;ge38534a5a9_0_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0" name="Google Shape;1110;ge38534a5a9_0_51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3: Design High-Quality Lessons for Language Development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1" name="Google Shape;1111;ge38534a5a9_0_51"/>
          <p:cNvSpPr txBox="1"/>
          <p:nvPr/>
        </p:nvSpPr>
        <p:spPr>
          <a:xfrm>
            <a:off x="301625" y="1399925"/>
            <a:ext cx="86250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Next, think about the support you need to give students to help them master the objective. 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vocabulary practice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grammar instruction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multiple opportunities for practice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focused feedback 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7" name="Google Shape;1117;ge38534a5a9_0_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8" name="Google Shape;1118;ge38534a5a9_0_58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3: Design High-Quality Lessons for Language Development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9" name="Google Shape;1119;ge38534a5a9_0_58"/>
          <p:cNvSpPr txBox="1"/>
          <p:nvPr/>
        </p:nvSpPr>
        <p:spPr>
          <a:xfrm>
            <a:off x="301625" y="1399925"/>
            <a:ext cx="85773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Then, think about how you will communicate the objective to the students.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 on the board / showing on screen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 aloud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demonstrating or modeling / showing examples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5" name="Google Shape;1125;ge38534a5a9_0_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6" name="Google Shape;1126;ge38534a5a9_0_65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3: Design High-Quality Lessons for Language Development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7" name="Google Shape;1127;ge38534a5a9_0_65"/>
          <p:cNvSpPr txBox="1"/>
          <p:nvPr/>
        </p:nvSpPr>
        <p:spPr>
          <a:xfrm>
            <a:off x="301625" y="1399925"/>
            <a:ext cx="8561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Think-Pair-Share</a:t>
            </a:r>
            <a:endParaRPr b="1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Finally, decide how you will encourage your students to participate.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28" name="Google Shape;1128;ge38534a5a9_0_65"/>
          <p:cNvGraphicFramePr/>
          <p:nvPr/>
        </p:nvGraphicFramePr>
        <p:xfrm>
          <a:off x="553050" y="28773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{D03067F6-515B-43C5-8DF1-4706D9683E02}</a:tableStyleId>
              </a:tblPr>
              <a:tblGrid>
                <a:gridCol w="2644000"/>
                <a:gridCol w="2644000"/>
                <a:gridCol w="2644000"/>
              </a:tblGrid>
              <a:tr h="457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US" sz="2600" u="none" cap="none" strike="noStrike"/>
                        <a:t>Enthusiasm</a:t>
                      </a:r>
                      <a:endParaRPr b="1" sz="26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US" sz="2600" u="none" cap="none" strike="noStrike"/>
                        <a:t>Games</a:t>
                      </a:r>
                      <a:endParaRPr b="1" sz="26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US" sz="2600" u="none" cap="none" strike="noStrike"/>
                        <a:t>Rewards</a:t>
                      </a:r>
                      <a:endParaRPr b="1" sz="26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4" name="Google Shape;1134;ge38534a5a9_0_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5" name="Google Shape;1135;ge38534a5a9_0_72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3: Design High-Quality Lessons for Language Development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6" name="Google Shape;1136;ge38534a5a9_0_72"/>
          <p:cNvSpPr txBox="1"/>
          <p:nvPr/>
        </p:nvSpPr>
        <p:spPr>
          <a:xfrm>
            <a:off x="509400" y="2644050"/>
            <a:ext cx="8231700" cy="1569900"/>
          </a:xfrm>
          <a:prstGeom prst="rect">
            <a:avLst/>
          </a:prstGeom>
          <a:solidFill>
            <a:srgbClr val="F1FBEA"/>
          </a:solidFill>
          <a:ln cap="flat" cmpd="sng" w="38100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F8951D"/>
                </a:solidFill>
                <a:latin typeface="Calibri"/>
                <a:ea typeface="Calibri"/>
                <a:cs typeface="Calibri"/>
                <a:sym typeface="Calibri"/>
              </a:rPr>
              <a:t>BEST PRACTICE 2 </a:t>
            </a:r>
            <a:endParaRPr b="1" i="0" sz="3000" u="none" cap="none" strike="noStrike">
              <a:solidFill>
                <a:srgbClr val="F895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Teachers use oral and written English that students can understand.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2" name="Google Shape;1142;ge38534a5a9_0_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43" name="Google Shape;1143;ge38534a5a9_0_79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3: Design High-Quality Lessons for Language Development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44" name="Google Shape;1144;ge38534a5a9_0_79"/>
          <p:cNvGraphicFramePr/>
          <p:nvPr/>
        </p:nvGraphicFramePr>
        <p:xfrm>
          <a:off x="219950" y="13295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{D03067F6-515B-43C5-8DF1-4706D9683E02}</a:tableStyleId>
              </a:tblPr>
              <a:tblGrid>
                <a:gridCol w="2908375"/>
                <a:gridCol w="2908375"/>
                <a:gridCol w="2908375"/>
              </a:tblGrid>
              <a:tr h="556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US" sz="2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Scaffolding</a:t>
                      </a:r>
                      <a:endParaRPr b="1" sz="2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US" sz="2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Tools for Explaining</a:t>
                      </a:r>
                      <a:endParaRPr b="1" sz="2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US" sz="2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Demonstrations</a:t>
                      </a:r>
                      <a:endParaRPr b="1" sz="2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29325">
                <a:tc>
                  <a:txBody>
                    <a:bodyPr/>
                    <a:lstStyle/>
                    <a:p>
                      <a:pPr indent="-371475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Calibri"/>
                        <a:buChar char="●"/>
                      </a:pPr>
                      <a:r>
                        <a:rPr lang="en-US" sz="22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 and face expressions</a:t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71475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Calibri"/>
                        <a:buChar char="●"/>
                      </a:pPr>
                      <a:r>
                        <a:rPr lang="en-US" sz="22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pictures</a:t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71475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Calibri"/>
                        <a:buChar char="●"/>
                      </a:pPr>
                      <a:r>
                        <a:rPr lang="en-US" sz="22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simple English </a:t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71475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Calibri"/>
                        <a:buChar char="●"/>
                      </a:pPr>
                      <a:r>
                        <a:rPr lang="en-US" sz="22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common vocabulary</a:t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71475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Calibri"/>
                        <a:buChar char="●"/>
                      </a:pPr>
                      <a:r>
                        <a:rPr lang="en-US" sz="22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emphasizing important words </a:t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Arial"/>
                        <a:buNone/>
                      </a:pPr>
                      <a:r>
                        <a:t/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71475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Calibri"/>
                        <a:buChar char="●"/>
                      </a:pPr>
                      <a:r>
                        <a:rPr lang="en-US" sz="22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maps</a:t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71475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Calibri"/>
                        <a:buChar char="●"/>
                      </a:pPr>
                      <a:r>
                        <a:rPr lang="en-US" sz="22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charts / graphs</a:t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71475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Calibri"/>
                        <a:buChar char="●"/>
                      </a:pPr>
                      <a:r>
                        <a:rPr lang="en-US" sz="22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graphic organizers</a:t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71475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Calibri"/>
                        <a:buChar char="●"/>
                      </a:pPr>
                      <a:r>
                        <a:rPr lang="en-US" sz="22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pictures</a:t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71475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Calibri"/>
                        <a:buChar char="●"/>
                      </a:pPr>
                      <a:r>
                        <a:rPr lang="en-US" sz="22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real objects</a:t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71475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Calibri"/>
                        <a:buChar char="●"/>
                      </a:pPr>
                      <a:r>
                        <a:rPr lang="en-US" sz="22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video/audio clips</a:t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71475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Calibri"/>
                        <a:buChar char="●"/>
                      </a:pPr>
                      <a:r>
                        <a:rPr lang="en-US" sz="22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highlighted text</a:t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71475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Calibri"/>
                        <a:buChar char="●"/>
                      </a:pPr>
                      <a:r>
                        <a:rPr lang="en-US" sz="22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bilingual glossaries</a:t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71475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Calibri"/>
                        <a:buChar char="●"/>
                      </a:pPr>
                      <a:r>
                        <a:rPr lang="en-US" sz="22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picture dictionaries</a:t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Arial"/>
                        <a:buNone/>
                      </a:pPr>
                      <a:r>
                        <a:t/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71475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Calibri"/>
                        <a:buChar char="●"/>
                      </a:pPr>
                      <a:r>
                        <a:rPr lang="en-US" sz="22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modeling good English</a:t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71475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Calibri"/>
                        <a:buChar char="●"/>
                      </a:pPr>
                      <a:r>
                        <a:rPr lang="en-US" sz="22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 playing an activity</a:t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71475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Calibri"/>
                        <a:buChar char="●"/>
                      </a:pPr>
                      <a:r>
                        <a:rPr lang="en-US" sz="22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helping students do written exercises with think-aloud examples</a:t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71475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Calibri"/>
                        <a:buChar char="●"/>
                      </a:pPr>
                      <a:r>
                        <a:rPr lang="en-US" sz="22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sharing good examples of essays, projects, etc.</a:t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0" name="Google Shape;1150;ge38534a5a9_0_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1" name="Google Shape;1151;ge38534a5a9_0_86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3: Design High-Quality Lessons for Language Development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2" name="Google Shape;1152;ge38534a5a9_0_86"/>
          <p:cNvSpPr txBox="1"/>
          <p:nvPr/>
        </p:nvSpPr>
        <p:spPr>
          <a:xfrm>
            <a:off x="343050" y="1393675"/>
            <a:ext cx="84579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teachers adapt their language?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 clearly.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 at a slower speed for beginner students and a normal speed for advanced students.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Repeat information in different ways. 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hand and face expressions.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Stress important words.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key words when speaking.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gea936a2ac3_1_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ea936a2ac3_1_69"/>
          <p:cNvSpPr/>
          <p:nvPr/>
        </p:nvSpPr>
        <p:spPr>
          <a:xfrm>
            <a:off x="341525" y="49200"/>
            <a:ext cx="6822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 and why did TESOL develop The 6 Ps?</a:t>
            </a:r>
            <a:endParaRPr b="1" i="0" sz="36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ea936a2ac3_1_69"/>
          <p:cNvSpPr txBox="1"/>
          <p:nvPr/>
        </p:nvSpPr>
        <p:spPr>
          <a:xfrm>
            <a:off x="341525" y="1396200"/>
            <a:ext cx="8104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6 Principles . . . 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ea936a2ac3_1_69"/>
          <p:cNvSpPr txBox="1"/>
          <p:nvPr/>
        </p:nvSpPr>
        <p:spPr>
          <a:xfrm>
            <a:off x="3425475" y="2547849"/>
            <a:ext cx="2549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 universal.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ea936a2ac3_1_69"/>
          <p:cNvSpPr txBox="1"/>
          <p:nvPr/>
        </p:nvSpPr>
        <p:spPr>
          <a:xfrm>
            <a:off x="5975175" y="3913225"/>
            <a:ext cx="29070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 teachers and students be successful in any program.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ea936a2ac3_1_69"/>
          <p:cNvSpPr txBox="1"/>
          <p:nvPr/>
        </p:nvSpPr>
        <p:spPr>
          <a:xfrm>
            <a:off x="341525" y="5659025"/>
            <a:ext cx="6103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come from many years of research.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gea936a2ac3_1_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60950" y="970761"/>
            <a:ext cx="2683502" cy="160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ea936a2ac3_1_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1675" y="3429001"/>
            <a:ext cx="5304826" cy="236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ea936a2ac3_1_69"/>
          <p:cNvPicPr preferRelativeResize="0"/>
          <p:nvPr/>
        </p:nvPicPr>
        <p:blipFill rotWithShape="1">
          <a:blip r:embed="rId6">
            <a:alphaModFix/>
          </a:blip>
          <a:srcRect b="0" l="0" r="36106" t="0"/>
          <a:stretch/>
        </p:blipFill>
        <p:spPr>
          <a:xfrm>
            <a:off x="5975175" y="1494910"/>
            <a:ext cx="2683501" cy="2418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Google Shape;1158;ge38534a5a9_0_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9" name="Google Shape;1159;ge38534a5a9_0_93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3: Design High-Quality Lessons for Language Development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0" name="Google Shape;1160;ge38534a5a9_0_93"/>
          <p:cNvSpPr txBox="1"/>
          <p:nvPr/>
        </p:nvSpPr>
        <p:spPr>
          <a:xfrm>
            <a:off x="301625" y="1443450"/>
            <a:ext cx="8707500" cy="4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teachers give clear directions?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same classroom management and routines every day.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simple directions with patterned language.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○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 clapping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○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rhymes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○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 and face expressions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○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signals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Divide tasks into smaller parts.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 every part of a task.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6" name="Google Shape;1166;ge38534a5a9_0_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7" name="Google Shape;1167;ge38534a5a9_0_100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3: Design High-Quality Lessons for Language Development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8" name="Google Shape;1168;ge38534a5a9_0_100"/>
          <p:cNvSpPr txBox="1"/>
          <p:nvPr/>
        </p:nvSpPr>
        <p:spPr>
          <a:xfrm>
            <a:off x="456150" y="2644050"/>
            <a:ext cx="8231700" cy="1569900"/>
          </a:xfrm>
          <a:prstGeom prst="rect">
            <a:avLst/>
          </a:prstGeom>
          <a:solidFill>
            <a:srgbClr val="F1FBEA"/>
          </a:solidFill>
          <a:ln cap="flat" cmpd="sng" w="38100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F8951D"/>
                </a:solidFill>
                <a:latin typeface="Calibri"/>
                <a:ea typeface="Calibri"/>
                <a:cs typeface="Calibri"/>
                <a:sym typeface="Calibri"/>
              </a:rPr>
              <a:t>BEST PRACTICE 3 </a:t>
            </a:r>
            <a:endParaRPr b="1" i="0" sz="3000" u="none" cap="none" strike="noStrike">
              <a:solidFill>
                <a:srgbClr val="F895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Teachers have active classrooms where students can actively practice English with interesting topics.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4" name="Google Shape;1174;ge38534a5a9_0_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25" y="1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5" name="Google Shape;1175;ge38534a5a9_0_107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3: Design High-Quality Lessons for Language Development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6" name="Google Shape;1176;ge38534a5a9_0_107"/>
          <p:cNvSpPr txBox="1"/>
          <p:nvPr/>
        </p:nvSpPr>
        <p:spPr>
          <a:xfrm>
            <a:off x="301625" y="1578125"/>
            <a:ext cx="8561400" cy="4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can you give students more opportunities to participate?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 sure that you do not just rely on “good speakers” (Numbered Heads Together, Think-Pair-Share).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Ask follow-up questions: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○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“Say more on that.”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○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“Do you agree or disagree with that?”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○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“Why do you think that?”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○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“Explain why you chose this answer.” 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2" name="Google Shape;1182;ge38534a5a9_0_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3" name="Google Shape;1183;ge38534a5a9_0_114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3: Design High-Quality Lessons for Language Development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4" name="Google Shape;1184;ge38534a5a9_0_114"/>
          <p:cNvSpPr txBox="1"/>
          <p:nvPr/>
        </p:nvSpPr>
        <p:spPr>
          <a:xfrm>
            <a:off x="267450" y="1433975"/>
            <a:ext cx="8609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can you use active language throughout a lesson?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85" name="Google Shape;1185;ge38534a5a9_0_114"/>
          <p:cNvGraphicFramePr/>
          <p:nvPr/>
        </p:nvGraphicFramePr>
        <p:xfrm>
          <a:off x="-51250" y="23820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{D03067F6-515B-43C5-8DF1-4706D9683E02}</a:tableStyleId>
              </a:tblPr>
              <a:tblGrid>
                <a:gridCol w="2257500"/>
                <a:gridCol w="2257500"/>
                <a:gridCol w="2257500"/>
                <a:gridCol w="2257500"/>
              </a:tblGrid>
              <a:tr h="579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US" sz="2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Starting</a:t>
                      </a:r>
                      <a:endParaRPr b="1" sz="2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US" sz="2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Building</a:t>
                      </a:r>
                      <a:endParaRPr b="1" sz="2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US" sz="2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Applying</a:t>
                      </a:r>
                      <a:endParaRPr b="1" sz="2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US" sz="2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Concluding</a:t>
                      </a:r>
                      <a:endParaRPr b="1" sz="2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51825">
                <a:tc>
                  <a:txBody>
                    <a:bodyPr/>
                    <a:lstStyle/>
                    <a:p>
                      <a:pPr indent="-31750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Roving Charts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K–W–L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Four Corners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Anticipation Guides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Language Experience Approach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Sorting Tasks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750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Sentence Frames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750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Directed Reading- Thinking Activity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750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Reciprocal Thinking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750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Concept Mapping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750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T-Charts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Dialogue Journals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750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Readers’ Theater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750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 to Graphics and Back Again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750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Report Frames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Rubrics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750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Collaborative Dialogues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750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Comprehension Checks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750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Numbered Heads Together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750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Stir the Class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e42aef80e8_0_17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Google Shape;1192;ge42aef80e8_0_17"/>
          <p:cNvSpPr txBox="1"/>
          <p:nvPr/>
        </p:nvSpPr>
        <p:spPr>
          <a:xfrm>
            <a:off x="287500" y="2767200"/>
            <a:ext cx="83775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3-2-1 Uzbekistan! </a:t>
            </a:r>
            <a:endParaRPr b="1" i="1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3" name="Google Shape;1193;ge42aef80e8_0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9" name="Google Shape;1199;ge42aef80e8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25" y="1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0" name="Google Shape;1200;ge42aef80e8_0_24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ACTIVITY: 3-2-1 Uzbekistan!</a:t>
            </a:r>
            <a:endParaRPr b="1" i="0" sz="36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1" name="Google Shape;1201;ge42aef80e8_0_24"/>
          <p:cNvSpPr txBox="1"/>
          <p:nvPr/>
        </p:nvSpPr>
        <p:spPr>
          <a:xfrm>
            <a:off x="291300" y="1453000"/>
            <a:ext cx="8561400" cy="42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 Practice 1: Teachers prepare lessons with clear language objectives and share the objectives with their students.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 Practice 2: Teachers use oral and written English that students can understand.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 Practice 3: Teachers  have active classrooms where students can actively practice English with interesting topics.</a:t>
            </a:r>
            <a:endParaRPr b="1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7" name="Google Shape;1207;ge42aef80e8_0_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25" y="1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8" name="Google Shape;1208;ge42aef80e8_0_31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ACTIVITY: 3-2-1 Uzbekistan!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9" name="Google Shape;1209;ge42aef80e8_0_31"/>
          <p:cNvSpPr txBox="1"/>
          <p:nvPr/>
        </p:nvSpPr>
        <p:spPr>
          <a:xfrm>
            <a:off x="291300" y="1453000"/>
            <a:ext cx="8561400" cy="42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the name of your assigned region of Uzbekistan.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with your table-group to add the 3-2-1 information in the boxes.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Transfer all of the information to poster paper.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ready to </a:t>
            </a: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questions about your region and </a:t>
            </a: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questions about other groups’ regions. You can add drawings if you like.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5" name="Google Shape;1215;ge42aef80e8_0_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125" y="-9939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6" name="Google Shape;1216;ge42aef80e8_0_38"/>
          <p:cNvSpPr/>
          <p:nvPr/>
        </p:nvSpPr>
        <p:spPr>
          <a:xfrm>
            <a:off x="540150" y="41750"/>
            <a:ext cx="67464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MODELING: 3-2-1 Uzbekistan!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7" name="Google Shape;1217;ge42aef80e8_0_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20077" y="629025"/>
            <a:ext cx="4502825" cy="548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3" name="Google Shape;1223;gea936a2ac3_1_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24" name="Google Shape;1224;gea936a2ac3_1_99"/>
          <p:cNvSpPr/>
          <p:nvPr/>
        </p:nvSpPr>
        <p:spPr>
          <a:xfrm>
            <a:off x="314200" y="59425"/>
            <a:ext cx="7014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ACTIVITY: Turn and Talk / Activity Tracker: 3-2-1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5" name="Google Shape;1225;gea936a2ac3_1_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237" y="2328125"/>
            <a:ext cx="8349525" cy="223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0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" name="Google Shape;1231;g1c6c10c01189ee13_3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32" name="Google Shape;1232;g1c6c10c01189ee13_328"/>
          <p:cNvSpPr/>
          <p:nvPr/>
        </p:nvSpPr>
        <p:spPr>
          <a:xfrm>
            <a:off x="314200" y="59425"/>
            <a:ext cx="7014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REVIEW and WRAP-UP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3" name="Google Shape;1233;g1c6c10c01189ee13_328"/>
          <p:cNvSpPr txBox="1"/>
          <p:nvPr/>
        </p:nvSpPr>
        <p:spPr>
          <a:xfrm>
            <a:off x="272850" y="1300000"/>
            <a:ext cx="8064900" cy="6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Review: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Retell your partner what you learned about Principles 1-3. How did we facilitate your learning today?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Extend: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6Ps Resources Graphic Organizer, What other activities do you know that might support each principle? Add a few to the notes column.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Reflect: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 questions do you have? What connections are you making between The 6Ps and your teaching?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gea936a2ac3_1_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ea936a2ac3_1_82"/>
          <p:cNvSpPr/>
          <p:nvPr/>
        </p:nvSpPr>
        <p:spPr>
          <a:xfrm>
            <a:off x="327875" y="49200"/>
            <a:ext cx="68361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 and why did TESOL develop The 6 Ps?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6Ps graphic design.pdf" id="208" name="Google Shape;208;gea936a2ac3_1_82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4047" l="0" r="0" t="11256"/>
          <a:stretch/>
        </p:blipFill>
        <p:spPr>
          <a:xfrm>
            <a:off x="3934174" y="1567625"/>
            <a:ext cx="4851900" cy="460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ea936a2ac3_1_82"/>
          <p:cNvSpPr txBox="1"/>
          <p:nvPr/>
        </p:nvSpPr>
        <p:spPr>
          <a:xfrm>
            <a:off x="327875" y="3881825"/>
            <a:ext cx="3343200" cy="22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“Knowledge of more than one language and culture is advantageous for all students.”</a:t>
            </a:r>
            <a:b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(TESOL)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ea936a2ac3_1_82"/>
          <p:cNvSpPr txBox="1"/>
          <p:nvPr/>
        </p:nvSpPr>
        <p:spPr>
          <a:xfrm>
            <a:off x="257925" y="1606500"/>
            <a:ext cx="3567300" cy="20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6 Ps are universal, come from many years of research, and help teachers and students be successful in any program. 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" name="Google Shape;1239;gea936a2ac3_1_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0" name="Google Shape;1240;gea936a2ac3_1_106"/>
          <p:cNvSpPr/>
          <p:nvPr/>
        </p:nvSpPr>
        <p:spPr>
          <a:xfrm>
            <a:off x="314200" y="59425"/>
            <a:ext cx="7014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REVIEW and WRAP-UP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gea936a2ac3_1_106"/>
          <p:cNvSpPr txBox="1"/>
          <p:nvPr/>
        </p:nvSpPr>
        <p:spPr>
          <a:xfrm>
            <a:off x="272850" y="1300000"/>
            <a:ext cx="8064900" cy="58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tomorrow:</a:t>
            </a:r>
            <a:endParaRPr b="1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Bring all 6 Ps Materials. 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will explore Principles 4-6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will do group microteaching and planning in the afternoon.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might want to bring a laptop or tablet if you have it.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ea936a2ac3_0_0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ea936a2ac3_0_0"/>
          <p:cNvSpPr txBox="1"/>
          <p:nvPr/>
        </p:nvSpPr>
        <p:spPr>
          <a:xfrm>
            <a:off x="227950" y="1826050"/>
            <a:ext cx="8496600" cy="42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 6 Principles for 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Exemplary Teaching of English Learners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Day 1</a:t>
            </a:r>
            <a:endParaRPr b="1" i="1" sz="24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TESOL International Association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English Language Teaching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Leadership Development Program – Uzbekistan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September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ea936a2ac3_0_0"/>
          <p:cNvSpPr txBox="1"/>
          <p:nvPr/>
        </p:nvSpPr>
        <p:spPr>
          <a:xfrm>
            <a:off x="2260827" y="6644800"/>
            <a:ext cx="4622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2021 TESOL International Association. All rights reserved.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gea936a2ac3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"/>
          <p:cNvSpPr/>
          <p:nvPr/>
        </p:nvSpPr>
        <p:spPr>
          <a:xfrm>
            <a:off x="314200" y="16500"/>
            <a:ext cx="6752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Table-Group Introductions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"/>
          <p:cNvSpPr txBox="1"/>
          <p:nvPr/>
        </p:nvSpPr>
        <p:spPr>
          <a:xfrm>
            <a:off x="314200" y="1443450"/>
            <a:ext cx="8518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7992" y="1443450"/>
            <a:ext cx="6248006" cy="465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4"/>
          <p:cNvSpPr/>
          <p:nvPr/>
        </p:nvSpPr>
        <p:spPr>
          <a:xfrm>
            <a:off x="314200" y="16500"/>
            <a:ext cx="6752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Today’s Objectives 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4"/>
          <p:cNvSpPr txBox="1"/>
          <p:nvPr/>
        </p:nvSpPr>
        <p:spPr>
          <a:xfrm>
            <a:off x="314200" y="1390600"/>
            <a:ext cx="84858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Participants will be able to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identify The 6 Principles for Exemplary Teaching of English Learners;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 how we teach English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describe the characteristics of specific age groups; and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explore Principles 1, 2, and 3 in more detail.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"/>
          <p:cNvSpPr txBox="1"/>
          <p:nvPr/>
        </p:nvSpPr>
        <p:spPr>
          <a:xfrm>
            <a:off x="3152502" y="6262987"/>
            <a:ext cx="26475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5"/>
          <p:cNvSpPr txBox="1"/>
          <p:nvPr/>
        </p:nvSpPr>
        <p:spPr>
          <a:xfrm>
            <a:off x="288275" y="2767200"/>
            <a:ext cx="8496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Stand Up / Sit Down</a:t>
            </a:r>
            <a:endParaRPr b="1" i="1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6"/>
          <p:cNvSpPr/>
          <p:nvPr/>
        </p:nvSpPr>
        <p:spPr>
          <a:xfrm>
            <a:off x="286900" y="16500"/>
            <a:ext cx="67797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DIRECTIONS – Stand Up / Sit Down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6"/>
          <p:cNvSpPr txBox="1"/>
          <p:nvPr/>
        </p:nvSpPr>
        <p:spPr>
          <a:xfrm>
            <a:off x="286900" y="1443450"/>
            <a:ext cx="85587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Listen to and/or read each statement. If it is true for you, stand up. If it is not true for you, sit down.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Look around so you can learn new information about your colleagues. 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EXTENSION: Ask follow-up questions to people near you.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ge267438f70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e267438f70_0_23"/>
          <p:cNvSpPr/>
          <p:nvPr/>
        </p:nvSpPr>
        <p:spPr>
          <a:xfrm>
            <a:off x="286900" y="16500"/>
            <a:ext cx="67797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MODELING – Stand Up / Sit Down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e267438f70_0_23"/>
          <p:cNvSpPr txBox="1"/>
          <p:nvPr/>
        </p:nvSpPr>
        <p:spPr>
          <a:xfrm>
            <a:off x="286900" y="1443450"/>
            <a:ext cx="8558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live in the United States.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have taught English for more than 25 years.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have a pet.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a936a2ac3_1_90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ea936a2ac3_1_90"/>
          <p:cNvSpPr txBox="1"/>
          <p:nvPr/>
        </p:nvSpPr>
        <p:spPr>
          <a:xfrm>
            <a:off x="227950" y="3231550"/>
            <a:ext cx="8496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Welcome &amp; 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Introductions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ea936a2ac3_1_90"/>
          <p:cNvSpPr txBox="1"/>
          <p:nvPr/>
        </p:nvSpPr>
        <p:spPr>
          <a:xfrm>
            <a:off x="2260827" y="6644800"/>
            <a:ext cx="4622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2021 TESOL International Association. All rights reserved.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gea936a2ac3_1_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ge267438f70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e267438f70_0_2"/>
          <p:cNvSpPr/>
          <p:nvPr/>
        </p:nvSpPr>
        <p:spPr>
          <a:xfrm>
            <a:off x="286900" y="16500"/>
            <a:ext cx="67797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ACTIVITY – Stand Up / Sit Down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e267438f70_0_2"/>
          <p:cNvSpPr txBox="1"/>
          <p:nvPr/>
        </p:nvSpPr>
        <p:spPr>
          <a:xfrm>
            <a:off x="286900" y="1443450"/>
            <a:ext cx="85587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 up if you . . .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 to visit new places.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a passport.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traveled by plane.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visited the United States.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would like to travel to space.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stand on one foot for 10 seconds (show us!)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dd8c811722_0_6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dd8c811722_0_6"/>
          <p:cNvSpPr txBox="1"/>
          <p:nvPr/>
        </p:nvSpPr>
        <p:spPr>
          <a:xfrm>
            <a:off x="220300" y="2767200"/>
            <a:ext cx="85119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ACTIVITY: MODELING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Turn and Talk / Activity Tracker</a:t>
            </a:r>
            <a:endParaRPr b="1" i="1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gdd8c811722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gdd8c811722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gdd8c811722_0_14"/>
          <p:cNvSpPr/>
          <p:nvPr/>
        </p:nvSpPr>
        <p:spPr>
          <a:xfrm>
            <a:off x="191600" y="16500"/>
            <a:ext cx="73152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5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DIRECTIONS – Turn and Talk / Activity Tracker: Stand Up / Sit Down</a:t>
            </a:r>
            <a:endParaRPr b="1" i="0" sz="35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dd8c811722_0_14"/>
          <p:cNvSpPr txBox="1"/>
          <p:nvPr/>
        </p:nvSpPr>
        <p:spPr>
          <a:xfrm>
            <a:off x="341525" y="1444450"/>
            <a:ext cx="8504100" cy="53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each activity, you will talk in your table-group about these four questions: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did we do?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did we do it?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did we do it?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I adapt this activity to use in my classroom?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you discuss each activity, take notes on your </a:t>
            </a: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Activity Tracker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ge267438f70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ge267438f70_0_30"/>
          <p:cNvSpPr/>
          <p:nvPr/>
        </p:nvSpPr>
        <p:spPr>
          <a:xfrm>
            <a:off x="205125" y="16500"/>
            <a:ext cx="7121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MODELING – </a:t>
            </a:r>
            <a:r>
              <a:rPr b="1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Turn and Talk / Activity Tracker: Stand Up / Sit Down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ge267438f70_0_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3138" y="2347975"/>
            <a:ext cx="8301176" cy="216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dd8c811722_0_70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gdd8c811722_0_70"/>
          <p:cNvSpPr txBox="1"/>
          <p:nvPr/>
        </p:nvSpPr>
        <p:spPr>
          <a:xfrm>
            <a:off x="295192" y="3074989"/>
            <a:ext cx="8553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 We Learn English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Google Shape;300;gdd8c811722_0_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df51e0fa5a_0_23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df51e0fa5a_0_23"/>
          <p:cNvSpPr txBox="1"/>
          <p:nvPr/>
        </p:nvSpPr>
        <p:spPr>
          <a:xfrm>
            <a:off x="295192" y="3074989"/>
            <a:ext cx="8553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Four Corners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gdf51e0fa5a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gdd8c811722_0_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gdd8c811722_0_100"/>
          <p:cNvSpPr/>
          <p:nvPr/>
        </p:nvSpPr>
        <p:spPr>
          <a:xfrm>
            <a:off x="271600" y="16500"/>
            <a:ext cx="6752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DIRECTIONS – Four Corners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gdd8c811722_0_100"/>
          <p:cNvSpPr txBox="1"/>
          <p:nvPr/>
        </p:nvSpPr>
        <p:spPr>
          <a:xfrm>
            <a:off x="314200" y="1462475"/>
            <a:ext cx="8483700" cy="4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and/or listen to the statement. 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about the statement and choose your opinion: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lphaL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Agree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lphaL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Strongly Agree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lphaL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Disagree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lphaL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Strongly Disagree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 to the corner of the room which best represents your opinion.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Elaborate on your choice if asked.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ge267438f70_0_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ge267438f70_0_60"/>
          <p:cNvSpPr/>
          <p:nvPr/>
        </p:nvSpPr>
        <p:spPr>
          <a:xfrm>
            <a:off x="314200" y="16500"/>
            <a:ext cx="6752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MODELING – Four Corners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ge267438f70_0_60"/>
          <p:cNvSpPr txBox="1"/>
          <p:nvPr/>
        </p:nvSpPr>
        <p:spPr>
          <a:xfrm>
            <a:off x="314200" y="1462475"/>
            <a:ext cx="8483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Chocolate is the best kind of ice cream.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25" name="Google Shape;325;ge267438f70_0_60"/>
          <p:cNvGraphicFramePr/>
          <p:nvPr/>
        </p:nvGraphicFramePr>
        <p:xfrm>
          <a:off x="1179850" y="221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{D03067F6-515B-43C5-8DF1-4706D9683E02}</a:tableStyleId>
              </a:tblPr>
              <a:tblGrid>
                <a:gridCol w="3376200"/>
                <a:gridCol w="3376200"/>
              </a:tblGrid>
              <a:tr h="1892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Agree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Strongly Agree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2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Disagree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Strongly Disagree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gdd8c811722_0_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gdd8c811722_0_115"/>
          <p:cNvSpPr/>
          <p:nvPr/>
        </p:nvSpPr>
        <p:spPr>
          <a:xfrm>
            <a:off x="286900" y="16500"/>
            <a:ext cx="6832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ACTIVITY – Four Corners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dd8c811722_0_115"/>
          <p:cNvSpPr txBox="1"/>
          <p:nvPr/>
        </p:nvSpPr>
        <p:spPr>
          <a:xfrm>
            <a:off x="286900" y="1386275"/>
            <a:ext cx="8524800" cy="21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Belief 1: 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job is to teach my students English. I don’t need to think about their ability to speak another language(s).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34" name="Google Shape;334;gdd8c811722_0_115"/>
          <p:cNvGraphicFramePr/>
          <p:nvPr/>
        </p:nvGraphicFramePr>
        <p:xfrm>
          <a:off x="2242850" y="3111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{D03067F6-515B-43C5-8DF1-4706D9683E02}</a:tableStyleId>
              </a:tblPr>
              <a:tblGrid>
                <a:gridCol w="2329150"/>
                <a:gridCol w="2329150"/>
              </a:tblGrid>
              <a:tr h="1415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Agree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Strongly Agree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39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Disagree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Strongly Disagree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gdd8c811722_0_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gdd8c811722_0_128"/>
          <p:cNvSpPr/>
          <p:nvPr/>
        </p:nvSpPr>
        <p:spPr>
          <a:xfrm>
            <a:off x="277625" y="16500"/>
            <a:ext cx="67251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ACTIVITY – Four Corners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gdd8c811722_0_128"/>
          <p:cNvSpPr txBox="1"/>
          <p:nvPr/>
        </p:nvSpPr>
        <p:spPr>
          <a:xfrm>
            <a:off x="341525" y="1462475"/>
            <a:ext cx="8483700" cy="42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Belief 1: </a:t>
            </a:r>
            <a:r>
              <a:rPr b="0" i="0" lang="en-US" sz="3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My job is to teach my students English. I don’t need to think about their ability to speak another language(s).</a:t>
            </a:r>
            <a:endParaRPr b="0" i="0" sz="30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Alternative Response to Consider: 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Being bilingual helps students remember more at one time. Successful teachers help students develop their bilingualism.</a:t>
            </a:r>
            <a:endParaRPr b="1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a936a2ac3_1_0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ea936a2ac3_1_0"/>
          <p:cNvSpPr txBox="1"/>
          <p:nvPr/>
        </p:nvSpPr>
        <p:spPr>
          <a:xfrm>
            <a:off x="308550" y="2767200"/>
            <a:ext cx="85269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Scavenger Hunt</a:t>
            </a:r>
            <a:endParaRPr b="1" i="1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gea936a2ac3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gdd8c811722_0_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gdd8c811722_0_136"/>
          <p:cNvSpPr/>
          <p:nvPr/>
        </p:nvSpPr>
        <p:spPr>
          <a:xfrm>
            <a:off x="288275" y="16500"/>
            <a:ext cx="67251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ACTIVITY – Four Corners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gdd8c811722_0_136"/>
          <p:cNvSpPr txBox="1"/>
          <p:nvPr/>
        </p:nvSpPr>
        <p:spPr>
          <a:xfrm>
            <a:off x="341525" y="1462475"/>
            <a:ext cx="8456400" cy="10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Belief 2: 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cannot motivate my students if they do not want to learn English.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51" name="Google Shape;351;gdd8c811722_0_136"/>
          <p:cNvGraphicFramePr/>
          <p:nvPr/>
        </p:nvGraphicFramePr>
        <p:xfrm>
          <a:off x="2242850" y="3111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{D03067F6-515B-43C5-8DF1-4706D9683E02}</a:tableStyleId>
              </a:tblPr>
              <a:tblGrid>
                <a:gridCol w="2329150"/>
                <a:gridCol w="2329150"/>
              </a:tblGrid>
              <a:tr h="1415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Agree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Strongly Agree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39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Disagree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Strongly Disagree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gdd8c811722_0_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dd8c811722_0_144"/>
          <p:cNvSpPr/>
          <p:nvPr/>
        </p:nvSpPr>
        <p:spPr>
          <a:xfrm>
            <a:off x="285275" y="16500"/>
            <a:ext cx="6738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ACTIVITY – Four Corners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gdd8c811722_0_144"/>
          <p:cNvSpPr txBox="1"/>
          <p:nvPr/>
        </p:nvSpPr>
        <p:spPr>
          <a:xfrm>
            <a:off x="327875" y="1462475"/>
            <a:ext cx="8511000" cy="3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Belief 2: </a:t>
            </a:r>
            <a:r>
              <a:rPr b="0" i="0" lang="en-US" sz="3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I cannot motivate my students if they do not want to learn English.</a:t>
            </a:r>
            <a:endParaRPr b="0" i="0" sz="30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Alternative Response to Consider: 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Motivation is important to learning. Successful teachers make a classroom environment and lessons that can help to motivate students.</a:t>
            </a:r>
            <a:endParaRPr b="1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gdd8c811722_0_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gdd8c811722_0_156"/>
          <p:cNvSpPr/>
          <p:nvPr/>
        </p:nvSpPr>
        <p:spPr>
          <a:xfrm>
            <a:off x="280675" y="16500"/>
            <a:ext cx="6711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ACTIVITY – Four Corners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gdd8c811722_0_156"/>
          <p:cNvSpPr txBox="1"/>
          <p:nvPr/>
        </p:nvSpPr>
        <p:spPr>
          <a:xfrm>
            <a:off x="355200" y="1462475"/>
            <a:ext cx="8442600" cy="16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Belief 3: 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should start learning English when they are very young.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68" name="Google Shape;368;gdd8c811722_0_156"/>
          <p:cNvGraphicFramePr/>
          <p:nvPr/>
        </p:nvGraphicFramePr>
        <p:xfrm>
          <a:off x="2242850" y="3111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{D03067F6-515B-43C5-8DF1-4706D9683E02}</a:tableStyleId>
              </a:tblPr>
              <a:tblGrid>
                <a:gridCol w="2329150"/>
                <a:gridCol w="2329150"/>
              </a:tblGrid>
              <a:tr h="1415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Agree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Strongly Agree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39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Disagree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Strongly Disagree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gdd8c811722_0_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gdd8c811722_0_164"/>
          <p:cNvSpPr/>
          <p:nvPr/>
        </p:nvSpPr>
        <p:spPr>
          <a:xfrm>
            <a:off x="271576" y="16495"/>
            <a:ext cx="63015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ACTIVITY – Four Corners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gdd8c811722_0_164"/>
          <p:cNvSpPr txBox="1"/>
          <p:nvPr/>
        </p:nvSpPr>
        <p:spPr>
          <a:xfrm>
            <a:off x="314175" y="1462475"/>
            <a:ext cx="8524800" cy="3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Belief 3: </a:t>
            </a:r>
            <a:r>
              <a:rPr b="0" i="0" lang="en-US" sz="3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Students should start learning English when they are very young.</a:t>
            </a:r>
            <a:endParaRPr b="0" i="0" sz="30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Alternative Response to Consider: 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Teachers should help students start learning at any age. Students of different ages have different strengths.</a:t>
            </a:r>
            <a:endParaRPr b="1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gdd8c811722_0_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gdd8c811722_0_171"/>
          <p:cNvSpPr/>
          <p:nvPr/>
        </p:nvSpPr>
        <p:spPr>
          <a:xfrm>
            <a:off x="285275" y="62725"/>
            <a:ext cx="6738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ACTIVITY – Four Corners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gdd8c811722_0_171"/>
          <p:cNvSpPr txBox="1"/>
          <p:nvPr/>
        </p:nvSpPr>
        <p:spPr>
          <a:xfrm>
            <a:off x="327875" y="1462475"/>
            <a:ext cx="8497500" cy="10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Belief 4: 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students can learn English, and some students cannot learn English.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85" name="Google Shape;385;gdd8c811722_0_171"/>
          <p:cNvGraphicFramePr/>
          <p:nvPr/>
        </p:nvGraphicFramePr>
        <p:xfrm>
          <a:off x="2242850" y="3111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{D03067F6-515B-43C5-8DF1-4706D9683E02}</a:tableStyleId>
              </a:tblPr>
              <a:tblGrid>
                <a:gridCol w="2329150"/>
                <a:gridCol w="2329150"/>
              </a:tblGrid>
              <a:tr h="1415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Agree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Strongly Agree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39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Disagree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Strongly Disagree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gdd8c811722_0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gdd8c811722_0_179"/>
          <p:cNvSpPr/>
          <p:nvPr/>
        </p:nvSpPr>
        <p:spPr>
          <a:xfrm>
            <a:off x="314200" y="16500"/>
            <a:ext cx="6752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ACTIVITY – Four Corners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gdd8c811722_0_179"/>
          <p:cNvSpPr txBox="1"/>
          <p:nvPr/>
        </p:nvSpPr>
        <p:spPr>
          <a:xfrm>
            <a:off x="314200" y="1435150"/>
            <a:ext cx="8456400" cy="3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Belief 4: </a:t>
            </a:r>
            <a:r>
              <a:rPr b="0" i="0" lang="en-US" sz="3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Some students can learn English, and some students cannot learn English.</a:t>
            </a:r>
            <a:endParaRPr b="0" i="0" sz="30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Alternative Response to Consider: 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Anybody who learned a first language can learn a second language if teachers offer the right ways to practice.</a:t>
            </a:r>
            <a:endParaRPr b="1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e267438f70_0_9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ge267438f70_0_9"/>
          <p:cNvSpPr txBox="1"/>
          <p:nvPr/>
        </p:nvSpPr>
        <p:spPr>
          <a:xfrm>
            <a:off x="316050" y="2767200"/>
            <a:ext cx="85119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Turn and Talk / Activity Tracker: 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Four Corners</a:t>
            </a:r>
            <a:endParaRPr b="1" i="1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1" name="Google Shape;401;ge267438f70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gdd8c811722_0_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gdd8c811722_0_93"/>
          <p:cNvSpPr/>
          <p:nvPr/>
        </p:nvSpPr>
        <p:spPr>
          <a:xfrm>
            <a:off x="285275" y="16500"/>
            <a:ext cx="70002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ACTIVITY – Turn and Talk / Activity Tracker: Four Corners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" name="Google Shape;409;gdd8c811722_0_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237" y="2328125"/>
            <a:ext cx="8349525" cy="223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6"/>
          <p:cNvSpPr txBox="1"/>
          <p:nvPr/>
        </p:nvSpPr>
        <p:spPr>
          <a:xfrm>
            <a:off x="3152502" y="6262987"/>
            <a:ext cx="26475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6"/>
          <p:cNvSpPr txBox="1"/>
          <p:nvPr/>
        </p:nvSpPr>
        <p:spPr>
          <a:xfrm>
            <a:off x="804650" y="2655425"/>
            <a:ext cx="75018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What Teachers Need to Make Effective English Lessons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7" name="Google Shape;41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gdf51e0fa5a_0_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gdf51e0fa5a_0_48"/>
          <p:cNvSpPr/>
          <p:nvPr/>
        </p:nvSpPr>
        <p:spPr>
          <a:xfrm>
            <a:off x="294325" y="0"/>
            <a:ext cx="71961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What Teachers Need to Make Effective English Lessons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gdf51e0fa5a_0_48"/>
          <p:cNvSpPr/>
          <p:nvPr/>
        </p:nvSpPr>
        <p:spPr>
          <a:xfrm>
            <a:off x="368850" y="1430300"/>
            <a:ext cx="8316300" cy="43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Teachers need to use many different resources.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gdf51e0fa5a_0_48"/>
          <p:cNvSpPr txBox="1"/>
          <p:nvPr/>
        </p:nvSpPr>
        <p:spPr>
          <a:xfrm>
            <a:off x="422225" y="3039525"/>
            <a:ext cx="1420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pictures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gdf51e0fa5a_0_48"/>
          <p:cNvSpPr txBox="1"/>
          <p:nvPr/>
        </p:nvSpPr>
        <p:spPr>
          <a:xfrm>
            <a:off x="3534886" y="5805500"/>
            <a:ext cx="3391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hand /face expressions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gdf51e0fa5a_0_48"/>
          <p:cNvSpPr txBox="1"/>
          <p:nvPr/>
        </p:nvSpPr>
        <p:spPr>
          <a:xfrm>
            <a:off x="4317125" y="1949813"/>
            <a:ext cx="1827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interactions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gdf51e0fa5a_0_48"/>
          <p:cNvSpPr txBox="1"/>
          <p:nvPr/>
        </p:nvSpPr>
        <p:spPr>
          <a:xfrm>
            <a:off x="130600" y="5353900"/>
            <a:ext cx="1827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routines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gdf51e0fa5a_0_48"/>
          <p:cNvSpPr txBox="1"/>
          <p:nvPr/>
        </p:nvSpPr>
        <p:spPr>
          <a:xfrm>
            <a:off x="6733588" y="5137650"/>
            <a:ext cx="1827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technology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1" name="Google Shape;431;gdf51e0fa5a_0_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4400" y="1826384"/>
            <a:ext cx="2087674" cy="186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gdf51e0fa5a_0_48"/>
          <p:cNvPicPr preferRelativeResize="0"/>
          <p:nvPr/>
        </p:nvPicPr>
        <p:blipFill rotWithShape="1">
          <a:blip r:embed="rId5">
            <a:alphaModFix/>
          </a:blip>
          <a:srcRect b="0" l="0" r="38210" t="0"/>
          <a:stretch/>
        </p:blipFill>
        <p:spPr>
          <a:xfrm>
            <a:off x="6858150" y="2885353"/>
            <a:ext cx="1827002" cy="2252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gdf51e0fa5a_0_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9675" y="3885050"/>
            <a:ext cx="3234326" cy="220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gdf51e0fa5a_0_48"/>
          <p:cNvPicPr preferRelativeResize="0"/>
          <p:nvPr/>
        </p:nvPicPr>
        <p:blipFill rotWithShape="1">
          <a:blip r:embed="rId7">
            <a:alphaModFix/>
          </a:blip>
          <a:srcRect b="7559" l="18893" r="7560" t="35416"/>
          <a:stretch/>
        </p:blipFill>
        <p:spPr>
          <a:xfrm>
            <a:off x="3806375" y="2487756"/>
            <a:ext cx="2887475" cy="1476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gdf51e0fa5a_0_48"/>
          <p:cNvPicPr preferRelativeResize="0"/>
          <p:nvPr/>
        </p:nvPicPr>
        <p:blipFill rotWithShape="1">
          <a:blip r:embed="rId8">
            <a:alphaModFix/>
          </a:blip>
          <a:srcRect b="13436" l="4855" r="7030" t="5030"/>
          <a:stretch/>
        </p:blipFill>
        <p:spPr>
          <a:xfrm>
            <a:off x="4447575" y="4140200"/>
            <a:ext cx="1826998" cy="1690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gea936a2ac3_1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ea936a2ac3_1_7"/>
          <p:cNvSpPr/>
          <p:nvPr/>
        </p:nvSpPr>
        <p:spPr>
          <a:xfrm>
            <a:off x="279275" y="16500"/>
            <a:ext cx="6765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DIRECTIONS – Scavenger Hunt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ea936a2ac3_1_7"/>
          <p:cNvSpPr txBox="1"/>
          <p:nvPr/>
        </p:nvSpPr>
        <p:spPr>
          <a:xfrm>
            <a:off x="355200" y="1409100"/>
            <a:ext cx="85206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vocabulary word in each box on this paper.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a note about the meaning of each vocabulary word that you know.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I give you a signal, walk around the room for five minutes. Ask other people the meanings of the vocabulary you do not know.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 down when you finish or when I give you a signal.</a:t>
            </a:r>
            <a:endParaRPr b="1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gdf51e0fa5a_0_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gdf51e0fa5a_0_73"/>
          <p:cNvSpPr/>
          <p:nvPr/>
        </p:nvSpPr>
        <p:spPr>
          <a:xfrm>
            <a:off x="300550" y="0"/>
            <a:ext cx="72642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What Teachers Need to Make Effective English Lessons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gdf51e0fa5a_0_73"/>
          <p:cNvSpPr/>
          <p:nvPr/>
        </p:nvSpPr>
        <p:spPr>
          <a:xfrm>
            <a:off x="300550" y="1430300"/>
            <a:ext cx="8470200" cy="43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 Teachers need to help students use their own resources.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gdf51e0fa5a_0_73"/>
          <p:cNvSpPr txBox="1"/>
          <p:nvPr/>
        </p:nvSpPr>
        <p:spPr>
          <a:xfrm>
            <a:off x="2426003" y="3429000"/>
            <a:ext cx="2370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knowing another language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gdf51e0fa5a_0_73"/>
          <p:cNvSpPr txBox="1"/>
          <p:nvPr/>
        </p:nvSpPr>
        <p:spPr>
          <a:xfrm>
            <a:off x="4420438" y="4862000"/>
            <a:ext cx="1827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having a friendly smile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gdf51e0fa5a_0_73"/>
          <p:cNvSpPr txBox="1"/>
          <p:nvPr/>
        </p:nvSpPr>
        <p:spPr>
          <a:xfrm>
            <a:off x="300554" y="4986375"/>
            <a:ext cx="2481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playing a musical instrument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gdf51e0fa5a_0_73"/>
          <p:cNvSpPr txBox="1"/>
          <p:nvPr/>
        </p:nvSpPr>
        <p:spPr>
          <a:xfrm>
            <a:off x="6492250" y="2003150"/>
            <a:ext cx="1827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finishing a previous level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gdf51e0fa5a_0_73"/>
          <p:cNvSpPr txBox="1"/>
          <p:nvPr/>
        </p:nvSpPr>
        <p:spPr>
          <a:xfrm>
            <a:off x="6492254" y="5383025"/>
            <a:ext cx="2370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using a bilingual dictionary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9" name="Google Shape;449;gdf51e0fa5a_0_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5846" y="2523435"/>
            <a:ext cx="1827000" cy="2338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gdf51e0fa5a_0_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2850" y="2003142"/>
            <a:ext cx="2370925" cy="162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gdf51e0fa5a_0_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78025" y="4352400"/>
            <a:ext cx="1827002" cy="1827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gdf51e0fa5a_0_7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9182" y="1932963"/>
            <a:ext cx="2241725" cy="206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gdf51e0fa5a_0_7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20197" y="3996050"/>
            <a:ext cx="1926726" cy="149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gdf51e0fa5a_0_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gdf51e0fa5a_0_92"/>
          <p:cNvSpPr/>
          <p:nvPr/>
        </p:nvSpPr>
        <p:spPr>
          <a:xfrm>
            <a:off x="277650" y="0"/>
            <a:ext cx="7223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What Teachers Need to Make Effective English Lessons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gdf51e0fa5a_0_92"/>
          <p:cNvSpPr/>
          <p:nvPr/>
        </p:nvSpPr>
        <p:spPr>
          <a:xfrm>
            <a:off x="341525" y="1430300"/>
            <a:ext cx="8524800" cy="43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 Teachers need to know a lot about English.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gdf51e0fa5a_0_92"/>
          <p:cNvSpPr/>
          <p:nvPr/>
        </p:nvSpPr>
        <p:spPr>
          <a:xfrm>
            <a:off x="757225" y="2195825"/>
            <a:ext cx="3728400" cy="1570500"/>
          </a:xfrm>
          <a:prstGeom prst="ellipse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the most important words/phrases to learn?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gdf51e0fa5a_0_92"/>
          <p:cNvSpPr/>
          <p:nvPr/>
        </p:nvSpPr>
        <p:spPr>
          <a:xfrm>
            <a:off x="4683925" y="2195825"/>
            <a:ext cx="3728400" cy="1570500"/>
          </a:xfrm>
          <a:prstGeom prst="ellipse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the most useful sentence patterns to learn?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gdf51e0fa5a_0_92"/>
          <p:cNvSpPr/>
          <p:nvPr/>
        </p:nvSpPr>
        <p:spPr>
          <a:xfrm>
            <a:off x="4683925" y="4235000"/>
            <a:ext cx="3728400" cy="1570500"/>
          </a:xfrm>
          <a:prstGeom prst="ellipse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the formal rules of grammar?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gdf51e0fa5a_0_92"/>
          <p:cNvSpPr/>
          <p:nvPr/>
        </p:nvSpPr>
        <p:spPr>
          <a:xfrm>
            <a:off x="757225" y="4235000"/>
            <a:ext cx="3728400" cy="1570500"/>
          </a:xfrm>
          <a:prstGeom prst="ellipse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can we combine phrases to make longer sentences?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df51e0fa5a_0_694"/>
          <p:cNvSpPr txBox="1"/>
          <p:nvPr/>
        </p:nvSpPr>
        <p:spPr>
          <a:xfrm>
            <a:off x="3152502" y="6262987"/>
            <a:ext cx="26475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gdf51e0fa5a_0_694"/>
          <p:cNvSpPr txBox="1"/>
          <p:nvPr/>
        </p:nvSpPr>
        <p:spPr>
          <a:xfrm>
            <a:off x="295192" y="2767189"/>
            <a:ext cx="8553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Response Cards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3" name="Google Shape;473;gdf51e0fa5a_0_6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ge267438f70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ge267438f70_0_16"/>
          <p:cNvSpPr/>
          <p:nvPr/>
        </p:nvSpPr>
        <p:spPr>
          <a:xfrm>
            <a:off x="289900" y="16500"/>
            <a:ext cx="6765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DIRECTIONS – Response Cards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ge267438f70_0_16"/>
          <p:cNvSpPr txBox="1"/>
          <p:nvPr/>
        </p:nvSpPr>
        <p:spPr>
          <a:xfrm>
            <a:off x="355200" y="1409100"/>
            <a:ext cx="85206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I read a true statement, raise your handout to say “True.”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I read a false statement, raise your handout to say “False.”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ge267438f70_0_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ge267438f70_0_85"/>
          <p:cNvSpPr/>
          <p:nvPr/>
        </p:nvSpPr>
        <p:spPr>
          <a:xfrm>
            <a:off x="289900" y="16500"/>
            <a:ext cx="6765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MODELING – </a:t>
            </a:r>
            <a:r>
              <a:rPr b="1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Response Cards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ge267438f70_0_85"/>
          <p:cNvSpPr txBox="1"/>
          <p:nvPr/>
        </p:nvSpPr>
        <p:spPr>
          <a:xfrm>
            <a:off x="355200" y="1409100"/>
            <a:ext cx="8520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Tashkent is the capital of Uzbekistan.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Samarkand is the capital of Uzbekistan.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ge25630723b_2_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ge25630723b_2_115"/>
          <p:cNvSpPr/>
          <p:nvPr/>
        </p:nvSpPr>
        <p:spPr>
          <a:xfrm>
            <a:off x="285275" y="16500"/>
            <a:ext cx="70002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ACTIVITY – </a:t>
            </a:r>
            <a:r>
              <a:rPr b="1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Response Cards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ge25630723b_2_115"/>
          <p:cNvSpPr txBox="1"/>
          <p:nvPr/>
        </p:nvSpPr>
        <p:spPr>
          <a:xfrm>
            <a:off x="327875" y="1408350"/>
            <a:ext cx="85176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6 Ps apply to English teaching and learning around the world.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TESOL means Teaching English to Secondary Learners Only.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best to think about how The 6 Ps work together, not separately.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df51e0fa5a_0_702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gdf51e0fa5a_0_702"/>
          <p:cNvSpPr txBox="1"/>
          <p:nvPr/>
        </p:nvSpPr>
        <p:spPr>
          <a:xfrm>
            <a:off x="256600" y="2767200"/>
            <a:ext cx="84393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Turn and Talk / Activity Tracker: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Response Cards</a:t>
            </a:r>
            <a:endParaRPr b="1" i="1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5" name="Google Shape;505;gdf51e0fa5a_0_7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gdf51e0fa5a_0_7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gdf51e0fa5a_0_710"/>
          <p:cNvSpPr/>
          <p:nvPr/>
        </p:nvSpPr>
        <p:spPr>
          <a:xfrm>
            <a:off x="274625" y="16500"/>
            <a:ext cx="70002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 – Turn and Talk / Activity Tracker: Four Corners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3" name="Google Shape;513;gdf51e0fa5a_0_7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237" y="2328125"/>
            <a:ext cx="8349525" cy="223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df51e0fa5a_0_686"/>
          <p:cNvSpPr txBox="1"/>
          <p:nvPr/>
        </p:nvSpPr>
        <p:spPr>
          <a:xfrm>
            <a:off x="3152502" y="6262987"/>
            <a:ext cx="26475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gdf51e0fa5a_0_686"/>
          <p:cNvSpPr txBox="1"/>
          <p:nvPr/>
        </p:nvSpPr>
        <p:spPr>
          <a:xfrm>
            <a:off x="284550" y="1755550"/>
            <a:ext cx="8574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 6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1" name="Google Shape;521;gdf51e0fa5a_0_6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Ps graphic design.pdf" id="522" name="Google Shape;522;gdf51e0fa5a_0_686"/>
          <p:cNvPicPr preferRelativeResize="0"/>
          <p:nvPr/>
        </p:nvPicPr>
        <p:blipFill rotWithShape="1">
          <a:blip r:embed="rId4">
            <a:alphaModFix/>
          </a:blip>
          <a:srcRect b="0" l="644" r="-1380" t="0"/>
          <a:stretch/>
        </p:blipFill>
        <p:spPr>
          <a:xfrm>
            <a:off x="2655562" y="2004528"/>
            <a:ext cx="3832876" cy="426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d560795a7b_0_77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gd560795a7b_0_77"/>
          <p:cNvSpPr txBox="1"/>
          <p:nvPr/>
        </p:nvSpPr>
        <p:spPr>
          <a:xfrm>
            <a:off x="295192" y="2767189"/>
            <a:ext cx="8553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PRINCIPLE 1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Know Your Learners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0" name="Google Shape;530;gd560795a7b_0_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Ps graphic design.pdf" id="531" name="Google Shape;531;gd560795a7b_0_77"/>
          <p:cNvPicPr preferRelativeResize="0"/>
          <p:nvPr/>
        </p:nvPicPr>
        <p:blipFill rotWithShape="1">
          <a:blip r:embed="rId4">
            <a:alphaModFix/>
          </a:blip>
          <a:srcRect b="4632" l="644" r="-1380" t="11446"/>
          <a:stretch/>
        </p:blipFill>
        <p:spPr>
          <a:xfrm>
            <a:off x="6766550" y="4231800"/>
            <a:ext cx="2012725" cy="188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gea936a2ac3_1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ea936a2ac3_1_14"/>
          <p:cNvSpPr/>
          <p:nvPr/>
        </p:nvSpPr>
        <p:spPr>
          <a:xfrm>
            <a:off x="286675" y="16500"/>
            <a:ext cx="6729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MODELING – Scavenger Hunt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gea936a2ac3_1_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38579" y="1415300"/>
            <a:ext cx="4666849" cy="463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gdf51e0fa5a_2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gdf51e0fa5a_2_8"/>
          <p:cNvSpPr/>
          <p:nvPr/>
        </p:nvSpPr>
        <p:spPr>
          <a:xfrm>
            <a:off x="273225" y="0"/>
            <a:ext cx="71622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1: Know Your Learners</a:t>
            </a:r>
            <a:endParaRPr b="1" i="0" sz="3000" u="none" cap="none" strike="noStrike">
              <a:solidFill>
                <a:srgbClr val="F895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gdf51e0fa5a_2_8"/>
          <p:cNvSpPr txBox="1"/>
          <p:nvPr/>
        </p:nvSpPr>
        <p:spPr>
          <a:xfrm>
            <a:off x="456150" y="2874900"/>
            <a:ext cx="8231700" cy="1108200"/>
          </a:xfrm>
          <a:prstGeom prst="rect">
            <a:avLst/>
          </a:prstGeom>
          <a:solidFill>
            <a:srgbClr val="F1FBEA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000" u="none" cap="none" strike="noStrike">
                <a:solidFill>
                  <a:srgbClr val="F8951D"/>
                </a:solidFill>
                <a:latin typeface="Calibri"/>
                <a:ea typeface="Calibri"/>
                <a:cs typeface="Calibri"/>
                <a:sym typeface="Calibri"/>
              </a:rPr>
              <a:t>BEST PRACTICE 1 </a:t>
            </a:r>
            <a:endParaRPr b="1" i="0" sz="3000" u="none" cap="none" strike="noStrike">
              <a:solidFill>
                <a:srgbClr val="F895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Teachers collect information about their students.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ge25630723b_2_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ge25630723b_2_125"/>
          <p:cNvSpPr/>
          <p:nvPr/>
        </p:nvSpPr>
        <p:spPr>
          <a:xfrm>
            <a:off x="273225" y="0"/>
            <a:ext cx="71622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1: Know Your Learners</a:t>
            </a:r>
            <a:endParaRPr b="1" i="0" sz="3000" u="none" cap="none" strike="noStrike">
              <a:solidFill>
                <a:srgbClr val="F895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ge25630723b_2_125"/>
          <p:cNvSpPr txBox="1"/>
          <p:nvPr/>
        </p:nvSpPr>
        <p:spPr>
          <a:xfrm>
            <a:off x="327875" y="1432400"/>
            <a:ext cx="84699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kinds of information can you collect?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 knowledge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talents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interests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 experiences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influences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characteristics of specific age groups</a:t>
            </a:r>
            <a:endParaRPr b="1" i="0" sz="3000" u="none" cap="none" strike="noStrike">
              <a:solidFill>
                <a:srgbClr val="F895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ge235934ec9_0_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ge235934ec9_0_185"/>
          <p:cNvSpPr/>
          <p:nvPr/>
        </p:nvSpPr>
        <p:spPr>
          <a:xfrm>
            <a:off x="336050" y="0"/>
            <a:ext cx="70995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1: Know Your Learners</a:t>
            </a:r>
            <a:endParaRPr b="1" i="0" sz="3000" u="none" cap="none" strike="noStrike">
              <a:solidFill>
                <a:srgbClr val="F895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5" name="Google Shape;555;ge235934ec9_0_1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47741" y="1866206"/>
            <a:ext cx="1443590" cy="3513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ge235934ec9_0_1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52801" y="2638417"/>
            <a:ext cx="1443590" cy="3407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ge235934ec9_0_18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57851" y="2097850"/>
            <a:ext cx="1326005" cy="382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ge235934ec9_0_18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01451" y="2382407"/>
            <a:ext cx="1628699" cy="3663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ge235934ec9_0_18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04150" y="2224595"/>
            <a:ext cx="1443590" cy="3820879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ge235934ec9_0_185"/>
          <p:cNvSpPr txBox="1"/>
          <p:nvPr/>
        </p:nvSpPr>
        <p:spPr>
          <a:xfrm>
            <a:off x="336050" y="1219700"/>
            <a:ext cx="8509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Characteristics of Specific Age Groups</a:t>
            </a:r>
            <a:endParaRPr b="1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Google Shape;566;ge235934ec9_0_2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ge235934ec9_0_213"/>
          <p:cNvSpPr/>
          <p:nvPr/>
        </p:nvSpPr>
        <p:spPr>
          <a:xfrm>
            <a:off x="266425" y="-8"/>
            <a:ext cx="6984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</a:t>
            </a:r>
            <a:r>
              <a:rPr b="0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Know Your Learners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ge235934ec9_0_213"/>
          <p:cNvSpPr txBox="1"/>
          <p:nvPr/>
        </p:nvSpPr>
        <p:spPr>
          <a:xfrm>
            <a:off x="319675" y="1327400"/>
            <a:ext cx="85260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Characteristics of Children in Different Age Groups</a:t>
            </a:r>
            <a:endParaRPr b="1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Physical – body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Cognitive – brain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Social-emotional – experiences, expressions, and emotions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e267438f70_0_92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ge267438f70_0_92"/>
          <p:cNvSpPr txBox="1"/>
          <p:nvPr/>
        </p:nvSpPr>
        <p:spPr>
          <a:xfrm>
            <a:off x="256600" y="2767200"/>
            <a:ext cx="84393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Jigsaw Reading</a:t>
            </a:r>
            <a:endParaRPr b="1" i="1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6" name="Google Shape;576;ge267438f70_0_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ge267438f70_0_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ge267438f70_0_99"/>
          <p:cNvSpPr/>
          <p:nvPr/>
        </p:nvSpPr>
        <p:spPr>
          <a:xfrm>
            <a:off x="279250" y="16500"/>
            <a:ext cx="6765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DIRECTIONS – Jigsaw Reading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ge267438f70_0_99"/>
          <p:cNvSpPr txBox="1"/>
          <p:nvPr/>
        </p:nvSpPr>
        <p:spPr>
          <a:xfrm>
            <a:off x="355200" y="1409100"/>
            <a:ext cx="8520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5" name="Google Shape;585;ge267438f70_0_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0325" y="1409100"/>
            <a:ext cx="4686902" cy="4686902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ge267438f70_0_99"/>
          <p:cNvSpPr txBox="1"/>
          <p:nvPr/>
        </p:nvSpPr>
        <p:spPr>
          <a:xfrm>
            <a:off x="5399400" y="1570650"/>
            <a:ext cx="3476400" cy="43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Jigsaw activities promote cooperative learning by giving students the opportunity to actively help each other understand information.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Google Shape;592;ge267438f70_0_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ge267438f70_0_122"/>
          <p:cNvSpPr/>
          <p:nvPr/>
        </p:nvSpPr>
        <p:spPr>
          <a:xfrm>
            <a:off x="279250" y="16500"/>
            <a:ext cx="6765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DIRECTIONS – Jigsaw Reading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ge267438f70_0_122"/>
          <p:cNvSpPr txBox="1"/>
          <p:nvPr/>
        </p:nvSpPr>
        <p:spPr>
          <a:xfrm>
            <a:off x="355200" y="1409100"/>
            <a:ext cx="8520600" cy="53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 off 1, 2, 3, 4, 5 in your table groups. Remember your number for your </a:t>
            </a: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Numbered Heads Together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group.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 your </a:t>
            </a: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Numbered Heads Together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group. If your group is too large, you can divide into smaller sub-groups.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Read, discuss, and clarify meaning for the physical, cognitive, and social-emotional characteristics of your assigned group for 15 minutes.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Google Shape;600;ge267438f70_0_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ge267438f70_0_130"/>
          <p:cNvSpPr/>
          <p:nvPr/>
        </p:nvSpPr>
        <p:spPr>
          <a:xfrm>
            <a:off x="289900" y="16500"/>
            <a:ext cx="6765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DIRECTIONS – Jigsaw Reading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ge267438f70_0_130"/>
          <p:cNvSpPr txBox="1"/>
          <p:nvPr/>
        </p:nvSpPr>
        <p:spPr>
          <a:xfrm>
            <a:off x="355200" y="1409100"/>
            <a:ext cx="85206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After 15 minutes, return to your table-group as 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“expert” of your assigned age group. As the expert, you will summarize the characteristics of your age group while your table-group mates take notes. Be ready to answer and clarify meaning for them.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" name="Google Shape;608;ge267438f70_0_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ge267438f70_0_106"/>
          <p:cNvSpPr/>
          <p:nvPr/>
        </p:nvSpPr>
        <p:spPr>
          <a:xfrm>
            <a:off x="279250" y="16500"/>
            <a:ext cx="6765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MODELING – </a:t>
            </a:r>
            <a:r>
              <a:rPr b="1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Jigsaw Reading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0" name="Google Shape;610;ge267438f70_0_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36676" y="834550"/>
            <a:ext cx="4470648" cy="5297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Google Shape;616;ge235934ec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620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ge235934ec9_0_0"/>
          <p:cNvSpPr/>
          <p:nvPr/>
        </p:nvSpPr>
        <p:spPr>
          <a:xfrm>
            <a:off x="207925" y="0"/>
            <a:ext cx="7086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</a:t>
            </a:r>
            <a:r>
              <a:rPr b="0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Know Your Learners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ge235934ec9_0_0"/>
          <p:cNvSpPr txBox="1"/>
          <p:nvPr/>
        </p:nvSpPr>
        <p:spPr>
          <a:xfrm>
            <a:off x="489149" y="5681225"/>
            <a:ext cx="176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2–5 years old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ge235934ec9_0_0"/>
          <p:cNvSpPr txBox="1"/>
          <p:nvPr/>
        </p:nvSpPr>
        <p:spPr>
          <a:xfrm>
            <a:off x="2430250" y="1197200"/>
            <a:ext cx="64662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</a:t>
            </a:r>
            <a:endParaRPr b="1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like to move. I don’t like to sit for a long time.</a:t>
            </a:r>
            <a:endParaRPr b="1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am starting to run, climb, jump, and throw.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am starting to draw, color, build with blocks, and cut with scissors.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ge235934ec9_0_0"/>
          <p:cNvSpPr txBox="1"/>
          <p:nvPr/>
        </p:nvSpPr>
        <p:spPr>
          <a:xfrm>
            <a:off x="567750" y="1037825"/>
            <a:ext cx="1609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Pre-primary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(Pre-K-K)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1" name="Google Shape;621;ge235934ec9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8100" y="1197200"/>
            <a:ext cx="1981200" cy="481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gea936a2ac3_1_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ea936a2ac3_1_21"/>
          <p:cNvSpPr/>
          <p:nvPr/>
        </p:nvSpPr>
        <p:spPr>
          <a:xfrm>
            <a:off x="286675" y="16500"/>
            <a:ext cx="6729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ACTIVITY – Scavenger Hunt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gea936a2ac3_1_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27363" y="1337925"/>
            <a:ext cx="4689273" cy="484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Google Shape;627;ge235934ec9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ge235934ec9_0_23"/>
          <p:cNvSpPr/>
          <p:nvPr/>
        </p:nvSpPr>
        <p:spPr>
          <a:xfrm>
            <a:off x="287725" y="50992"/>
            <a:ext cx="6984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</a:t>
            </a:r>
            <a:r>
              <a:rPr b="0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Know Your Learners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9" name="Google Shape;629;ge235934ec9_0_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9150" y="1852925"/>
            <a:ext cx="1766725" cy="36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ge235934ec9_0_23"/>
          <p:cNvSpPr txBox="1"/>
          <p:nvPr/>
        </p:nvSpPr>
        <p:spPr>
          <a:xfrm>
            <a:off x="489149" y="5528825"/>
            <a:ext cx="176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2–5 years old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ge235934ec9_0_23"/>
          <p:cNvSpPr txBox="1"/>
          <p:nvPr/>
        </p:nvSpPr>
        <p:spPr>
          <a:xfrm>
            <a:off x="2393275" y="1216625"/>
            <a:ext cx="64662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Cognitive</a:t>
            </a:r>
            <a:endParaRPr b="1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see the world from my point of view.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am developing language and ideas.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show pre-logical or semi-logical thinking.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use my imagination. I don’t always separate fantasy from real life.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do one task at a time. I cannot do two or more tasks at the same time.</a:t>
            </a:r>
            <a:endParaRPr b="1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ge235934ec9_0_23"/>
          <p:cNvSpPr txBox="1"/>
          <p:nvPr/>
        </p:nvSpPr>
        <p:spPr>
          <a:xfrm>
            <a:off x="565350" y="1066475"/>
            <a:ext cx="1609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Pre-primary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(Pre-K-K)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Google Shape;638;ge235934ec9_0_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ge235934ec9_0_33"/>
          <p:cNvSpPr/>
          <p:nvPr/>
        </p:nvSpPr>
        <p:spPr>
          <a:xfrm>
            <a:off x="277100" y="-8"/>
            <a:ext cx="6984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</a:t>
            </a:r>
            <a:r>
              <a:rPr b="0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Know Your Learners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0" name="Google Shape;640;ge235934ec9_0_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9150" y="1852925"/>
            <a:ext cx="1766725" cy="36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ge235934ec9_0_33"/>
          <p:cNvSpPr txBox="1"/>
          <p:nvPr/>
        </p:nvSpPr>
        <p:spPr>
          <a:xfrm>
            <a:off x="489149" y="5528825"/>
            <a:ext cx="176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2–5 years old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ge235934ec9_0_33"/>
          <p:cNvSpPr txBox="1"/>
          <p:nvPr/>
        </p:nvSpPr>
        <p:spPr>
          <a:xfrm>
            <a:off x="2365950" y="738475"/>
            <a:ext cx="6466200" cy="57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Social-emotional</a:t>
            </a:r>
            <a:endParaRPr b="1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am very curious. I use my imagination a lot.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like to wear different clothes and pretend to be a different person.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understand things through my emotions.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understand the world as good or bad, right or wrong, etc.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understand the ideas of right and wrong.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want to make adults feel happy.</a:t>
            </a:r>
            <a:endParaRPr b="1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ge235934ec9_0_33"/>
          <p:cNvSpPr txBox="1"/>
          <p:nvPr/>
        </p:nvSpPr>
        <p:spPr>
          <a:xfrm>
            <a:off x="565350" y="1066475"/>
            <a:ext cx="1609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Pre-primary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(Pre-K-K)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ge235934ec9_0_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ge235934ec9_0_43"/>
          <p:cNvSpPr/>
          <p:nvPr/>
        </p:nvSpPr>
        <p:spPr>
          <a:xfrm>
            <a:off x="277075" y="-8"/>
            <a:ext cx="6984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</a:t>
            </a:r>
            <a:r>
              <a:rPr b="0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Know Your Learners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ge235934ec9_0_43"/>
          <p:cNvSpPr txBox="1"/>
          <p:nvPr/>
        </p:nvSpPr>
        <p:spPr>
          <a:xfrm>
            <a:off x="489149" y="5528825"/>
            <a:ext cx="176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6–8/9 years old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ge235934ec9_0_43"/>
          <p:cNvSpPr txBox="1"/>
          <p:nvPr/>
        </p:nvSpPr>
        <p:spPr>
          <a:xfrm>
            <a:off x="2393275" y="1292825"/>
            <a:ext cx="6466200" cy="45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Physical</a:t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use one side of my body more than the other side. 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prefer to use either my right hand or left hand most of the time.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am improving my ability to run, climb, jump, throw, and dance. 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love to play physical games like “Tag” and “Catch.”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 handwriting is improving.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enjoy art and music activities.</a:t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ge235934ec9_0_43"/>
          <p:cNvSpPr txBox="1"/>
          <p:nvPr/>
        </p:nvSpPr>
        <p:spPr>
          <a:xfrm>
            <a:off x="565350" y="1066475"/>
            <a:ext cx="1609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 Primary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(Grades 1–3)</a:t>
            </a:r>
            <a:endParaRPr b="1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4" name="Google Shape;654;ge235934ec9_0_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350" y="1910655"/>
            <a:ext cx="1766700" cy="3546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Google Shape;660;ge235934ec9_0_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ge235934ec9_0_53"/>
          <p:cNvSpPr/>
          <p:nvPr/>
        </p:nvSpPr>
        <p:spPr>
          <a:xfrm>
            <a:off x="277075" y="-8"/>
            <a:ext cx="6984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</a:t>
            </a:r>
            <a:r>
              <a:rPr b="0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Know Your Learners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ge235934ec9_0_53"/>
          <p:cNvSpPr txBox="1"/>
          <p:nvPr/>
        </p:nvSpPr>
        <p:spPr>
          <a:xfrm>
            <a:off x="489149" y="5528825"/>
            <a:ext cx="176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6–8/9 years old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ge235934ec9_0_53"/>
          <p:cNvSpPr txBox="1"/>
          <p:nvPr/>
        </p:nvSpPr>
        <p:spPr>
          <a:xfrm>
            <a:off x="2393275" y="1216625"/>
            <a:ext cx="6466200" cy="51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Cognitive</a:t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can concentrate for a longer time, but I can still get restless and lose interest.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can solve specific problems, such as counting and sorting activities.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understand new concepts better through activities that let me touch and feel.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can recognize other people’s views, but I 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can’t always understand why they feel that way.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am starting to understand cause and effect and consequences.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ge235934ec9_0_53"/>
          <p:cNvSpPr txBox="1"/>
          <p:nvPr/>
        </p:nvSpPr>
        <p:spPr>
          <a:xfrm>
            <a:off x="565350" y="1066475"/>
            <a:ext cx="1609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 Primary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(Grades 1–3)</a:t>
            </a:r>
            <a:endParaRPr b="1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5" name="Google Shape;665;ge235934ec9_0_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350" y="1910655"/>
            <a:ext cx="1766700" cy="3546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1" name="Google Shape;671;ge235934ec9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ge235934ec9_0_63"/>
          <p:cNvSpPr/>
          <p:nvPr/>
        </p:nvSpPr>
        <p:spPr>
          <a:xfrm>
            <a:off x="287725" y="-8"/>
            <a:ext cx="6984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</a:t>
            </a:r>
            <a:r>
              <a:rPr b="0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Know Your Learners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ge235934ec9_0_63"/>
          <p:cNvSpPr txBox="1"/>
          <p:nvPr/>
        </p:nvSpPr>
        <p:spPr>
          <a:xfrm>
            <a:off x="489149" y="5528825"/>
            <a:ext cx="176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6–8/9 years old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ge235934ec9_0_63"/>
          <p:cNvSpPr txBox="1"/>
          <p:nvPr/>
        </p:nvSpPr>
        <p:spPr>
          <a:xfrm>
            <a:off x="2393275" y="1216625"/>
            <a:ext cx="6466200" cy="45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Social-emotional</a:t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am developing a sense of identity. I am starting to understand who I am.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enjoy being with people, including people from different backgrounds. 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identify more with children of the same gender.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need rules to control my behavior and to provide structure and a feeling of safety.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am starting to play more games and sports and less fantasy play.</a:t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ge235934ec9_0_63"/>
          <p:cNvSpPr txBox="1"/>
          <p:nvPr/>
        </p:nvSpPr>
        <p:spPr>
          <a:xfrm>
            <a:off x="565350" y="1066475"/>
            <a:ext cx="1609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 Primary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(Grades 1–3)</a:t>
            </a:r>
            <a:endParaRPr b="1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6" name="Google Shape;676;ge235934ec9_0_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350" y="1910655"/>
            <a:ext cx="1766700" cy="3546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Google Shape;682;ge235934ec9_0_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ge235934ec9_0_73"/>
          <p:cNvSpPr/>
          <p:nvPr/>
        </p:nvSpPr>
        <p:spPr>
          <a:xfrm>
            <a:off x="277075" y="-8"/>
            <a:ext cx="6984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</a:t>
            </a:r>
            <a:r>
              <a:rPr b="0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Know Your Learners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ge235934ec9_0_73"/>
          <p:cNvSpPr txBox="1"/>
          <p:nvPr/>
        </p:nvSpPr>
        <p:spPr>
          <a:xfrm>
            <a:off x="489149" y="5528825"/>
            <a:ext cx="176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9–11 years old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ge235934ec9_0_73"/>
          <p:cNvSpPr txBox="1"/>
          <p:nvPr/>
        </p:nvSpPr>
        <p:spPr>
          <a:xfrm>
            <a:off x="2393275" y="1234200"/>
            <a:ext cx="64662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Physical</a:t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 small and large muscles are getting stronger because I do a lot of physical activities.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am very active. I like to ride bikes, run, play soccer, or do gymnastics. 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am starting to play team sports. 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 small muscles are developing more, and my handwriting is improving.</a:t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ge235934ec9_0_73"/>
          <p:cNvSpPr txBox="1"/>
          <p:nvPr/>
        </p:nvSpPr>
        <p:spPr>
          <a:xfrm>
            <a:off x="565350" y="1066475"/>
            <a:ext cx="1609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Upper Primary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(Grades 4–6)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7" name="Google Shape;687;ge235934ec9_0_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350" y="1805382"/>
            <a:ext cx="1766700" cy="3724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3" name="Google Shape;693;ge235934ec9_0_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ge235934ec9_0_83"/>
          <p:cNvSpPr/>
          <p:nvPr/>
        </p:nvSpPr>
        <p:spPr>
          <a:xfrm>
            <a:off x="277075" y="-8"/>
            <a:ext cx="6984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</a:t>
            </a:r>
            <a:r>
              <a:rPr b="0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Know Your Learners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ge235934ec9_0_83"/>
          <p:cNvSpPr txBox="1"/>
          <p:nvPr/>
        </p:nvSpPr>
        <p:spPr>
          <a:xfrm>
            <a:off x="489149" y="5528825"/>
            <a:ext cx="176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9–11 years old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ge235934ec9_0_83"/>
          <p:cNvSpPr txBox="1"/>
          <p:nvPr/>
        </p:nvSpPr>
        <p:spPr>
          <a:xfrm>
            <a:off x="2393275" y="1216625"/>
            <a:ext cx="6466200" cy="45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Cognitive</a:t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can concentrate for a longer time on school assignments and tasks.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think logically. I like to work on real tasks which have a goal, such as gardening, taking care of animals, or science experiments. 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can understand other people’s opinions.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am beginning to solve problems and can classify things by rank. I understand that a problem can have more than one solution.</a:t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ge235934ec9_0_83"/>
          <p:cNvSpPr txBox="1"/>
          <p:nvPr/>
        </p:nvSpPr>
        <p:spPr>
          <a:xfrm>
            <a:off x="565350" y="1066475"/>
            <a:ext cx="1609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Upper Primary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(Grades 4–6)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8" name="Google Shape;698;ge235934ec9_0_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350" y="1805382"/>
            <a:ext cx="1766700" cy="3724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4" name="Google Shape;704;ge235934ec9_0_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ge235934ec9_0_93"/>
          <p:cNvSpPr/>
          <p:nvPr/>
        </p:nvSpPr>
        <p:spPr>
          <a:xfrm>
            <a:off x="277100" y="-8"/>
            <a:ext cx="6984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</a:t>
            </a:r>
            <a:r>
              <a:rPr b="0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Know Your Learners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ge235934ec9_0_93"/>
          <p:cNvSpPr txBox="1"/>
          <p:nvPr/>
        </p:nvSpPr>
        <p:spPr>
          <a:xfrm>
            <a:off x="489149" y="5528825"/>
            <a:ext cx="176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9–11 years old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ge235934ec9_0_93"/>
          <p:cNvSpPr txBox="1"/>
          <p:nvPr/>
        </p:nvSpPr>
        <p:spPr>
          <a:xfrm>
            <a:off x="2463625" y="1263500"/>
            <a:ext cx="64662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Social-emotional</a:t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am beginning to understand my position in relation to the world.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like to be with people. I want to spend more time with my friends than my family.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am more independent and can make decisions by myself.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 relationships with people are more confusing.</a:t>
            </a:r>
            <a:endParaRPr b="1" i="0" sz="3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ge235934ec9_0_93"/>
          <p:cNvSpPr txBox="1"/>
          <p:nvPr/>
        </p:nvSpPr>
        <p:spPr>
          <a:xfrm>
            <a:off x="565350" y="1066475"/>
            <a:ext cx="1609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Upper Primary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(Grades 4–6)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9" name="Google Shape;709;ge235934ec9_0_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350" y="1805382"/>
            <a:ext cx="1766700" cy="3724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Google Shape;715;ge235934ec9_0_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ge235934ec9_0_103"/>
          <p:cNvSpPr/>
          <p:nvPr/>
        </p:nvSpPr>
        <p:spPr>
          <a:xfrm>
            <a:off x="287725" y="-8"/>
            <a:ext cx="6984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</a:t>
            </a:r>
            <a:r>
              <a:rPr b="0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Know Your Learners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ge235934ec9_0_103"/>
          <p:cNvSpPr txBox="1"/>
          <p:nvPr/>
        </p:nvSpPr>
        <p:spPr>
          <a:xfrm>
            <a:off x="489149" y="5528825"/>
            <a:ext cx="176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12–14 years old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ge235934ec9_0_103"/>
          <p:cNvSpPr txBox="1"/>
          <p:nvPr/>
        </p:nvSpPr>
        <p:spPr>
          <a:xfrm>
            <a:off x="2470150" y="1281100"/>
            <a:ext cx="64662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Physical</a:t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 body and skin are changing a lot (girls develop two years before boys).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worry about my appearance, and I think a lot about how other people look.</a:t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ge235934ec9_0_103"/>
          <p:cNvSpPr txBox="1"/>
          <p:nvPr/>
        </p:nvSpPr>
        <p:spPr>
          <a:xfrm>
            <a:off x="489150" y="835625"/>
            <a:ext cx="1609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Young Teenagers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(Grades 7–9)</a:t>
            </a:r>
            <a:endParaRPr b="1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hape&#10;&#10;Description automatically generated with low confidence" id="720" name="Google Shape;720;ge235934ec9_0_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3950" y="1851425"/>
            <a:ext cx="1886209" cy="37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" name="Google Shape;726;ge235934ec9_0_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Google Shape;727;ge235934ec9_0_115"/>
          <p:cNvSpPr/>
          <p:nvPr/>
        </p:nvSpPr>
        <p:spPr>
          <a:xfrm>
            <a:off x="287725" y="-8"/>
            <a:ext cx="6984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</a:t>
            </a:r>
            <a:r>
              <a:rPr b="0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Know Your Learners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ge235934ec9_0_115"/>
          <p:cNvSpPr txBox="1"/>
          <p:nvPr/>
        </p:nvSpPr>
        <p:spPr>
          <a:xfrm>
            <a:off x="489149" y="5528825"/>
            <a:ext cx="176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12–14 years old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ge235934ec9_0_115"/>
          <p:cNvSpPr txBox="1"/>
          <p:nvPr/>
        </p:nvSpPr>
        <p:spPr>
          <a:xfrm>
            <a:off x="2393275" y="1292825"/>
            <a:ext cx="6466200" cy="49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Cognitive</a:t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think I understand most things.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can solve problems better.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express myself better in speaking. I argue more and question what others tell me.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am excited for learning.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think about and test unproven and non-specific ideas.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take more risks and do things without thinking about the result.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have strong opinions.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see things as good or bad, right or wrong.</a:t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ge235934ec9_0_115"/>
          <p:cNvSpPr txBox="1"/>
          <p:nvPr/>
        </p:nvSpPr>
        <p:spPr>
          <a:xfrm>
            <a:off x="489150" y="835625"/>
            <a:ext cx="1609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Young Teenagers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(Grades 7–9)</a:t>
            </a:r>
            <a:endParaRPr b="1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hape&#10;&#10;Description automatically generated with low confidence" id="731" name="Google Shape;731;ge235934ec9_0_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3950" y="1851425"/>
            <a:ext cx="1886209" cy="37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ea936a2ac3_1_28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ea936a2ac3_1_28"/>
          <p:cNvSpPr txBox="1"/>
          <p:nvPr/>
        </p:nvSpPr>
        <p:spPr>
          <a:xfrm>
            <a:off x="316050" y="2459250"/>
            <a:ext cx="85119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Turn and Talk / Activity Tracker: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Scavenger Hunt</a:t>
            </a:r>
            <a:endParaRPr b="1" i="1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gea936a2ac3_1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" name="Google Shape;737;ge235934ec9_0_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Google Shape;738;ge235934ec9_0_125"/>
          <p:cNvSpPr/>
          <p:nvPr/>
        </p:nvSpPr>
        <p:spPr>
          <a:xfrm>
            <a:off x="287725" y="-8"/>
            <a:ext cx="6984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</a:t>
            </a:r>
            <a:r>
              <a:rPr b="0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Know Your Learners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ge235934ec9_0_125"/>
          <p:cNvSpPr txBox="1"/>
          <p:nvPr/>
        </p:nvSpPr>
        <p:spPr>
          <a:xfrm>
            <a:off x="489149" y="5528825"/>
            <a:ext cx="176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12–14 years old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ge235934ec9_0_125"/>
          <p:cNvSpPr txBox="1"/>
          <p:nvPr/>
        </p:nvSpPr>
        <p:spPr>
          <a:xfrm>
            <a:off x="2393275" y="1216625"/>
            <a:ext cx="6466200" cy="49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Social-emotional</a:t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think about myself the most.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am very emotional.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want to belong to the popular group of students.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 classmates and popular trends influence me.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need my classmates to accept me. I am less affectionate to adults. I may seem rude.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 of me wants to be independent, and the other part still needs to be dependent. </a:t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ge235934ec9_0_125"/>
          <p:cNvSpPr txBox="1"/>
          <p:nvPr/>
        </p:nvSpPr>
        <p:spPr>
          <a:xfrm>
            <a:off x="489150" y="835625"/>
            <a:ext cx="1609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Young Teenagers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(Grades 7–9)</a:t>
            </a:r>
            <a:endParaRPr b="1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hape&#10;&#10;Description automatically generated with low confidence" id="742" name="Google Shape;742;ge235934ec9_0_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3950" y="1851425"/>
            <a:ext cx="1886209" cy="37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8" name="Google Shape;748;ge235934ec9_0_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ge235934ec9_0_135"/>
          <p:cNvSpPr/>
          <p:nvPr/>
        </p:nvSpPr>
        <p:spPr>
          <a:xfrm>
            <a:off x="277075" y="-8"/>
            <a:ext cx="6984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</a:t>
            </a:r>
            <a:r>
              <a:rPr b="0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Know Your Learners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ge235934ec9_0_135"/>
          <p:cNvSpPr txBox="1"/>
          <p:nvPr/>
        </p:nvSpPr>
        <p:spPr>
          <a:xfrm>
            <a:off x="626574" y="5528825"/>
            <a:ext cx="176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14–17 years old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ge235934ec9_0_135"/>
          <p:cNvSpPr txBox="1"/>
          <p:nvPr/>
        </p:nvSpPr>
        <p:spPr>
          <a:xfrm>
            <a:off x="2393275" y="1292825"/>
            <a:ext cx="64662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Physical</a:t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 body stops growing.</a:t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ge235934ec9_0_135"/>
          <p:cNvSpPr txBox="1"/>
          <p:nvPr/>
        </p:nvSpPr>
        <p:spPr>
          <a:xfrm>
            <a:off x="489150" y="835625"/>
            <a:ext cx="1766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Middle Teenagers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(Grades 10–11)</a:t>
            </a:r>
            <a:endParaRPr b="1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ack rectangle with a black background&#10;&#10;Description automatically generated with low confidence" id="753" name="Google Shape;753;ge235934ec9_0_1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3300" y="1851425"/>
            <a:ext cx="2073600" cy="367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" name="Google Shape;759;ge235934ec9_0_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Google Shape;760;ge235934ec9_0_147"/>
          <p:cNvSpPr/>
          <p:nvPr/>
        </p:nvSpPr>
        <p:spPr>
          <a:xfrm>
            <a:off x="277075" y="-8"/>
            <a:ext cx="6984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</a:t>
            </a:r>
            <a:r>
              <a:rPr b="0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Know Your Learners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ge235934ec9_0_147"/>
          <p:cNvSpPr txBox="1"/>
          <p:nvPr/>
        </p:nvSpPr>
        <p:spPr>
          <a:xfrm>
            <a:off x="626574" y="5528825"/>
            <a:ext cx="176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14–17 years old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ge235934ec9_0_147"/>
          <p:cNvSpPr txBox="1"/>
          <p:nvPr/>
        </p:nvSpPr>
        <p:spPr>
          <a:xfrm>
            <a:off x="2393275" y="1288925"/>
            <a:ext cx="64662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Cognitive</a:t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understand that questions have many answers.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can work independently.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make good plans and better decisions. 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can manage group work without much help from teachers.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understand the results of my actions.</a:t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ge235934ec9_0_147"/>
          <p:cNvSpPr txBox="1"/>
          <p:nvPr/>
        </p:nvSpPr>
        <p:spPr>
          <a:xfrm>
            <a:off x="489150" y="835625"/>
            <a:ext cx="1766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Middle Teenagers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(Grades 10–11)</a:t>
            </a:r>
            <a:endParaRPr b="1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ack rectangle with a black background&#10;&#10;Description automatically generated with low confidence" id="764" name="Google Shape;764;ge235934ec9_0_1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3300" y="1851425"/>
            <a:ext cx="2073600" cy="367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0" name="Google Shape;770;ge235934ec9_0_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Google Shape;771;ge235934ec9_0_157"/>
          <p:cNvSpPr/>
          <p:nvPr/>
        </p:nvSpPr>
        <p:spPr>
          <a:xfrm>
            <a:off x="277100" y="-8"/>
            <a:ext cx="6984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</a:t>
            </a:r>
            <a:r>
              <a:rPr b="0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Know Your Learners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ge235934ec9_0_157"/>
          <p:cNvSpPr txBox="1"/>
          <p:nvPr/>
        </p:nvSpPr>
        <p:spPr>
          <a:xfrm>
            <a:off x="626574" y="5528825"/>
            <a:ext cx="176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14–17 years old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ge235934ec9_0_157"/>
          <p:cNvSpPr txBox="1"/>
          <p:nvPr/>
        </p:nvSpPr>
        <p:spPr>
          <a:xfrm>
            <a:off x="2393275" y="1292825"/>
            <a:ext cx="64662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Social-emotional</a:t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focus more on individual friendships and less on groups. 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like to spend time with mixed groups of girls and boys.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understand my role in society more.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am starting to think about my future (career, beliefs, philosophy, social causes). I think more about the world beyond myself.</a:t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ge235934ec9_0_157"/>
          <p:cNvSpPr txBox="1"/>
          <p:nvPr/>
        </p:nvSpPr>
        <p:spPr>
          <a:xfrm>
            <a:off x="489150" y="835625"/>
            <a:ext cx="1766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Middle Teenagers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(Grades 10–11)</a:t>
            </a:r>
            <a:endParaRPr b="1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ack rectangle with a black background&#10;&#10;Description automatically generated with low confidence" id="775" name="Google Shape;775;ge235934ec9_0_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3300" y="1851425"/>
            <a:ext cx="2073600" cy="367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e235934ec9_0_223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ge235934ec9_0_223"/>
          <p:cNvSpPr txBox="1"/>
          <p:nvPr/>
        </p:nvSpPr>
        <p:spPr>
          <a:xfrm>
            <a:off x="220300" y="2767200"/>
            <a:ext cx="85119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Jigsaw Note Taking</a:t>
            </a:r>
            <a:endParaRPr b="1" i="1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3" name="Google Shape;783;ge235934ec9_0_2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9" name="Google Shape;789;ge32e565753_0_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90" name="Google Shape;790;ge32e565753_0_22"/>
          <p:cNvSpPr/>
          <p:nvPr/>
        </p:nvSpPr>
        <p:spPr>
          <a:xfrm>
            <a:off x="260950" y="16500"/>
            <a:ext cx="6752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DIRECTIONS – Jigsaw Note Taking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Google Shape;791;ge32e565753_0_22"/>
          <p:cNvSpPr txBox="1"/>
          <p:nvPr/>
        </p:nvSpPr>
        <p:spPr>
          <a:xfrm>
            <a:off x="314200" y="1462475"/>
            <a:ext cx="84837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turns telling your group about your assigned age group.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notes about each age group.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" name="Google Shape;797;ge32e565753_0_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ge32e565753_0_29"/>
          <p:cNvSpPr/>
          <p:nvPr/>
        </p:nvSpPr>
        <p:spPr>
          <a:xfrm>
            <a:off x="260950" y="16500"/>
            <a:ext cx="6752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MODELING – </a:t>
            </a:r>
            <a:r>
              <a:rPr b="1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Jigsaw Note Taking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ge32e565753_0_29"/>
          <p:cNvSpPr txBox="1"/>
          <p:nvPr/>
        </p:nvSpPr>
        <p:spPr>
          <a:xfrm>
            <a:off x="314200" y="1462475"/>
            <a:ext cx="8483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0" name="Google Shape;800;ge32e565753_0_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9151" y="1462475"/>
            <a:ext cx="6585677" cy="473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e32e565753_0_15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ge32e565753_0_15"/>
          <p:cNvSpPr txBox="1"/>
          <p:nvPr/>
        </p:nvSpPr>
        <p:spPr>
          <a:xfrm>
            <a:off x="220300" y="2459250"/>
            <a:ext cx="85119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Turn and Talk / Activity Tracker: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Jigsaw Reading and Note Taking</a:t>
            </a:r>
            <a:endParaRPr b="1" i="1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8" name="Google Shape;808;ge32e565753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4" name="Google Shape;814;ge235934ec9_0_2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15" name="Google Shape;815;ge235934ec9_0_230"/>
          <p:cNvSpPr/>
          <p:nvPr/>
        </p:nvSpPr>
        <p:spPr>
          <a:xfrm>
            <a:off x="327875" y="16500"/>
            <a:ext cx="70002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 – Turn and Talk / Activity Tracker: Four Corners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6" name="Google Shape;816;ge235934ec9_0_2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237" y="2328125"/>
            <a:ext cx="8349525" cy="223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1c6c10c01189ee13_24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g1c6c10c01189ee13_24"/>
          <p:cNvSpPr txBox="1"/>
          <p:nvPr/>
        </p:nvSpPr>
        <p:spPr>
          <a:xfrm>
            <a:off x="295192" y="3074989"/>
            <a:ext cx="8553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Thumbs Up / Thumbs Down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4" name="Google Shape;824;g1c6c10c01189ee13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ea936a2ac3_1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ea936a2ac3_1_35"/>
          <p:cNvSpPr/>
          <p:nvPr/>
        </p:nvSpPr>
        <p:spPr>
          <a:xfrm>
            <a:off x="300550" y="16500"/>
            <a:ext cx="70275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 – Turn and Talk / Activity Tracker: Scavenger Hunt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gea936a2ac3_1_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237" y="2328125"/>
            <a:ext cx="8349525" cy="223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0" name="Google Shape;830;g1c6c10c01189ee13_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31" name="Google Shape;831;g1c6c10c01189ee13_31"/>
          <p:cNvSpPr/>
          <p:nvPr/>
        </p:nvSpPr>
        <p:spPr>
          <a:xfrm>
            <a:off x="274625" y="16500"/>
            <a:ext cx="70002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ACTIVITY – Thumbs Up / Thumbs Down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2" name="Google Shape;832;g1c6c10c01189ee13_31"/>
          <p:cNvSpPr txBox="1"/>
          <p:nvPr/>
        </p:nvSpPr>
        <p:spPr>
          <a:xfrm>
            <a:off x="327875" y="1386850"/>
            <a:ext cx="8520000" cy="42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6 Principles come from three years of research.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can learn about characteristics of children at different age groups by looking at their physical, cognitive, and social-emotional stages.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jigsaw activity is a good way for students to help each other build comprehension in a small group.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8" name="Google Shape;838;ge235934ec9_0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39" name="Google Shape;839;ge235934ec9_0_178"/>
          <p:cNvSpPr/>
          <p:nvPr/>
        </p:nvSpPr>
        <p:spPr>
          <a:xfrm>
            <a:off x="314200" y="0"/>
            <a:ext cx="71211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1: Know Your Learners</a:t>
            </a:r>
            <a:endParaRPr b="1" i="0" sz="3000" u="none" cap="none" strike="noStrike">
              <a:solidFill>
                <a:srgbClr val="F895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ge235934ec9_0_178"/>
          <p:cNvSpPr txBox="1"/>
          <p:nvPr/>
        </p:nvSpPr>
        <p:spPr>
          <a:xfrm>
            <a:off x="456150" y="2644050"/>
            <a:ext cx="8231700" cy="1569900"/>
          </a:xfrm>
          <a:prstGeom prst="rect">
            <a:avLst/>
          </a:prstGeom>
          <a:solidFill>
            <a:srgbClr val="F1FBEA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F8951D"/>
                </a:solidFill>
                <a:latin typeface="Calibri"/>
                <a:ea typeface="Calibri"/>
                <a:cs typeface="Calibri"/>
                <a:sym typeface="Calibri"/>
              </a:rPr>
              <a:t>BEST PRACTICE 2 </a:t>
            </a:r>
            <a:endParaRPr b="1" i="0" sz="3000" u="none" cap="none" strike="noStrike">
              <a:solidFill>
                <a:srgbClr val="F895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Teachers plan lessons to collect and use information about students.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6" name="Google Shape;846;ge25630723b_2_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47" name="Google Shape;847;ge25630723b_2_142"/>
          <p:cNvSpPr/>
          <p:nvPr/>
        </p:nvSpPr>
        <p:spPr>
          <a:xfrm>
            <a:off x="314200" y="0"/>
            <a:ext cx="71211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1: Know Your Learners</a:t>
            </a:r>
            <a:endParaRPr b="1" i="0" sz="3000" u="none" cap="none" strike="noStrike">
              <a:solidFill>
                <a:srgbClr val="F895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8" name="Google Shape;848;ge25630723b_2_142"/>
          <p:cNvSpPr txBox="1"/>
          <p:nvPr/>
        </p:nvSpPr>
        <p:spPr>
          <a:xfrm>
            <a:off x="314200" y="1432400"/>
            <a:ext cx="8531400" cy="4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kinds of lessons can you plan to gather information about students?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games and warm-up activities 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questionnaires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needs assessments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interest and background inventories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observation checklists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one-on-one discussions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picture stories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autobiography projects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df51e0fa5a_2_0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gdf51e0fa5a_2_0"/>
          <p:cNvSpPr txBox="1"/>
          <p:nvPr/>
        </p:nvSpPr>
        <p:spPr>
          <a:xfrm>
            <a:off x="295192" y="2767189"/>
            <a:ext cx="8553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Find Someone Who . . 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6" name="Google Shape;856;gdf51e0fa5a_2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2" name="Google Shape;862;g1c6c10c01189ee13_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63" name="Google Shape;863;g1c6c10c01189ee13_86"/>
          <p:cNvSpPr/>
          <p:nvPr/>
        </p:nvSpPr>
        <p:spPr>
          <a:xfrm>
            <a:off x="260950" y="16500"/>
            <a:ext cx="7093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DIRECTIONS – Find Someone Who...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" name="Google Shape;864;g1c6c10c01189ee13_86"/>
          <p:cNvSpPr txBox="1"/>
          <p:nvPr/>
        </p:nvSpPr>
        <p:spPr>
          <a:xfrm>
            <a:off x="314200" y="1462475"/>
            <a:ext cx="8483700" cy="42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statement in each box.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I give you a signal, walk around the room for five minutes. Ask other people questions to see if they fit one of the statements below (e.g., “Have you ever traveled by train?”).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their name in the appropriate box.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 down when you finish or when I give you a signal.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" name="Google Shape;870;g1c6c10c01189ee13_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71" name="Google Shape;871;g1c6c10c01189ee13_93"/>
          <p:cNvSpPr/>
          <p:nvPr/>
        </p:nvSpPr>
        <p:spPr>
          <a:xfrm>
            <a:off x="271600" y="16500"/>
            <a:ext cx="7135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MODELING – </a:t>
            </a:r>
            <a:r>
              <a:rPr b="1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Find Someone Who...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Google Shape;872;g1c6c10c01189ee13_93"/>
          <p:cNvSpPr txBox="1"/>
          <p:nvPr/>
        </p:nvSpPr>
        <p:spPr>
          <a:xfrm>
            <a:off x="314200" y="1462475"/>
            <a:ext cx="8483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3" name="Google Shape;873;g1c6c10c01189ee13_93"/>
          <p:cNvPicPr preferRelativeResize="0"/>
          <p:nvPr/>
        </p:nvPicPr>
        <p:blipFill rotWithShape="1">
          <a:blip r:embed="rId4">
            <a:alphaModFix/>
          </a:blip>
          <a:srcRect b="0" l="0" r="0" t="25378"/>
          <a:stretch/>
        </p:blipFill>
        <p:spPr>
          <a:xfrm>
            <a:off x="2302932" y="1462475"/>
            <a:ext cx="4506243" cy="4709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df51e0fa5a_2_21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gdf51e0fa5a_2_21"/>
          <p:cNvSpPr txBox="1"/>
          <p:nvPr/>
        </p:nvSpPr>
        <p:spPr>
          <a:xfrm>
            <a:off x="287500" y="2459250"/>
            <a:ext cx="83775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Turn and Talk / Activity Tracker: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Find Someone Who . . .</a:t>
            </a:r>
            <a:endParaRPr b="1" i="1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1" name="Google Shape;881;gdf51e0fa5a_2_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7" name="Google Shape;887;gdf51e0fa5a_2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88" name="Google Shape;888;gdf51e0fa5a_2_30"/>
          <p:cNvSpPr/>
          <p:nvPr/>
        </p:nvSpPr>
        <p:spPr>
          <a:xfrm>
            <a:off x="260950" y="16500"/>
            <a:ext cx="7014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ACTIVITY – Turn and Talk / Activity Tracker: Find Someone Who . . . 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9" name="Google Shape;889;gdf51e0fa5a_2_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237" y="2328125"/>
            <a:ext cx="8349525" cy="223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d560795a7b_0_154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gd560795a7b_0_154"/>
          <p:cNvSpPr txBox="1"/>
          <p:nvPr/>
        </p:nvSpPr>
        <p:spPr>
          <a:xfrm>
            <a:off x="295192" y="2459239"/>
            <a:ext cx="85536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PRINCIPLE 2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Create Conditions for Language Learning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7" name="Google Shape;897;gd560795a7b_0_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Ps graphic design.pdf" id="898" name="Google Shape;898;gd560795a7b_0_154"/>
          <p:cNvPicPr preferRelativeResize="0"/>
          <p:nvPr/>
        </p:nvPicPr>
        <p:blipFill rotWithShape="1">
          <a:blip r:embed="rId4">
            <a:alphaModFix/>
          </a:blip>
          <a:srcRect b="4632" l="644" r="-1380" t="11446"/>
          <a:stretch/>
        </p:blipFill>
        <p:spPr>
          <a:xfrm>
            <a:off x="6766550" y="4231800"/>
            <a:ext cx="2012725" cy="188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4" name="Google Shape;904;g1c6c10c01189ee13_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05" name="Google Shape;905;g1c6c10c01189ee13_119"/>
          <p:cNvSpPr/>
          <p:nvPr/>
        </p:nvSpPr>
        <p:spPr>
          <a:xfrm>
            <a:off x="271600" y="16500"/>
            <a:ext cx="6752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DIRECTIONS – Personal Inventory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" name="Google Shape;906;g1c6c10c01189ee13_119"/>
          <p:cNvSpPr txBox="1"/>
          <p:nvPr/>
        </p:nvSpPr>
        <p:spPr>
          <a:xfrm>
            <a:off x="314200" y="1462475"/>
            <a:ext cx="8483700" cy="36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each statement.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Rate yourself with the following criteria: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– always or almost always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3" marL="182880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– sometimes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3" marL="182880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– never or almost never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 a star (★) next to the three statements you most want to improve on.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a936a2ac3_1_42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ea936a2ac3_1_42"/>
          <p:cNvSpPr txBox="1"/>
          <p:nvPr/>
        </p:nvSpPr>
        <p:spPr>
          <a:xfrm>
            <a:off x="300945" y="2655425"/>
            <a:ext cx="3280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gea936a2ac3_1_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ea936a2ac3_1_42"/>
          <p:cNvSpPr txBox="1"/>
          <p:nvPr/>
        </p:nvSpPr>
        <p:spPr>
          <a:xfrm>
            <a:off x="322350" y="2459250"/>
            <a:ext cx="84993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Introduction to The 6 Principles for Exemplary Teaching of English Learners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(The 6 Ps)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2" name="Google Shape;912;g1c6c10c01189ee13_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13" name="Google Shape;913;g1c6c10c01189ee13_126"/>
          <p:cNvSpPr/>
          <p:nvPr/>
        </p:nvSpPr>
        <p:spPr>
          <a:xfrm>
            <a:off x="271600" y="16500"/>
            <a:ext cx="6752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MODELING – </a:t>
            </a:r>
            <a:r>
              <a:rPr b="1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Personal Inventory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4" name="Google Shape;914;g1c6c10c01189ee13_126"/>
          <p:cNvSpPr txBox="1"/>
          <p:nvPr/>
        </p:nvSpPr>
        <p:spPr>
          <a:xfrm>
            <a:off x="314200" y="1462475"/>
            <a:ext cx="8483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5" name="Google Shape;915;g1c6c10c01189ee13_1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7150" y="1375950"/>
            <a:ext cx="3896299" cy="471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1c6c10c01189ee13_172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g1c6c10c01189ee13_172"/>
          <p:cNvSpPr txBox="1"/>
          <p:nvPr/>
        </p:nvSpPr>
        <p:spPr>
          <a:xfrm>
            <a:off x="295192" y="2767189"/>
            <a:ext cx="8553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Think-Pair-Share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3" name="Google Shape;923;g1c6c10c01189ee13_1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9" name="Google Shape;929;g1c6c10c01189ee13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30" name="Google Shape;930;g1c6c10c01189ee13_179"/>
          <p:cNvSpPr/>
          <p:nvPr/>
        </p:nvSpPr>
        <p:spPr>
          <a:xfrm>
            <a:off x="271600" y="16500"/>
            <a:ext cx="6752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DIRECTIONS – Think-Pair-Share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1" name="Google Shape;931;g1c6c10c01189ee13_179"/>
          <p:cNvSpPr txBox="1"/>
          <p:nvPr/>
        </p:nvSpPr>
        <p:spPr>
          <a:xfrm>
            <a:off x="314200" y="1462475"/>
            <a:ext cx="8483700" cy="21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about the question that you hear and/or read.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Pair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a partner, and discuss your answers.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a larger group.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7" name="Google Shape;937;g1c6c10c01189ee13_1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38" name="Google Shape;938;g1c6c10c01189ee13_186"/>
          <p:cNvSpPr/>
          <p:nvPr/>
        </p:nvSpPr>
        <p:spPr>
          <a:xfrm>
            <a:off x="271600" y="16500"/>
            <a:ext cx="6752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MODELING – </a:t>
            </a:r>
            <a:r>
              <a:rPr b="1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Think-Pair-Share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Google Shape;939;g1c6c10c01189ee13_186"/>
          <p:cNvSpPr txBox="1"/>
          <p:nvPr/>
        </p:nvSpPr>
        <p:spPr>
          <a:xfrm>
            <a:off x="314200" y="1462475"/>
            <a:ext cx="8483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0" name="Google Shape;940;g1c6c10c01189ee13_186"/>
          <p:cNvSpPr txBox="1"/>
          <p:nvPr/>
        </p:nvSpPr>
        <p:spPr>
          <a:xfrm>
            <a:off x="314200" y="1462475"/>
            <a:ext cx="84837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some activities that we have done today that could motivate students in my classroom?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6" name="Google Shape;946;gd560795a7b_0_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908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47" name="Google Shape;947;gd560795a7b_0_170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Principle 2</a:t>
            </a:r>
            <a:r>
              <a:rPr b="0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Create Conditions for Language Learning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8" name="Google Shape;948;gd560795a7b_0_170"/>
          <p:cNvSpPr txBox="1"/>
          <p:nvPr/>
        </p:nvSpPr>
        <p:spPr>
          <a:xfrm>
            <a:off x="456150" y="2644050"/>
            <a:ext cx="8231700" cy="1569900"/>
          </a:xfrm>
          <a:prstGeom prst="rect">
            <a:avLst/>
          </a:prstGeom>
          <a:solidFill>
            <a:srgbClr val="F1FBEA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F8951D"/>
                </a:solidFill>
                <a:latin typeface="Calibri"/>
                <a:ea typeface="Calibri"/>
                <a:cs typeface="Calibri"/>
                <a:sym typeface="Calibri"/>
              </a:rPr>
              <a:t>BEST PRACTICE 1 </a:t>
            </a:r>
            <a:endParaRPr b="1" i="0" sz="3000" u="none" cap="none" strike="noStrike">
              <a:solidFill>
                <a:srgbClr val="F895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Teachers create a positive and organized classroom where students feel happy and comfortable.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4" name="Google Shape;954;g1c6c10c01189ee13_2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908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55" name="Google Shape;955;g1c6c10c01189ee13_203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2: Create Conditions for Language Learning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6" name="Google Shape;956;g1c6c10c01189ee13_203"/>
          <p:cNvSpPr txBox="1"/>
          <p:nvPr/>
        </p:nvSpPr>
        <p:spPr>
          <a:xfrm>
            <a:off x="301625" y="1397100"/>
            <a:ext cx="85287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Think-Pair-Share</a:t>
            </a:r>
            <a:endParaRPr b="1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some ways you can create a positive and organized classroom where students feel happy and comfortable?</a:t>
            </a:r>
            <a:endParaRPr b="0" i="0" sz="2800" u="none" cap="none" strike="noStrik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" name="Google Shape;962;g1c6c10c01189ee13_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908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63" name="Google Shape;963;g1c6c10c01189ee13_144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2: Create Conditions for Language Learning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4" name="Google Shape;964;g1c6c10c01189ee13_144"/>
          <p:cNvSpPr txBox="1"/>
          <p:nvPr/>
        </p:nvSpPr>
        <p:spPr>
          <a:xfrm>
            <a:off x="301625" y="1393375"/>
            <a:ext cx="85287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 Inventory 1–10</a:t>
            </a:r>
            <a:endParaRPr b="1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209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 I greet students individually as they enter class.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209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 I use community-building tasks regularly.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209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 I have a class routine so students know what to expect.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209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 I create opportunities for students to learn each other’s names.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209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 I have a plan for new students in my class.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209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 I find ways to communicate with my students individually.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209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 I know all my students’ names.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209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 I demonstrate respect and cooperation.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209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 I appear to be a motivated teacher.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209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 I praise students for effort and dedication.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0" name="Google Shape;970;gd560795a7b_0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71" name="Google Shape;971;gd560795a7b_0_178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2: Create Conditions for Language Learning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2" name="Google Shape;972;gd560795a7b_0_178"/>
          <p:cNvSpPr txBox="1"/>
          <p:nvPr/>
        </p:nvSpPr>
        <p:spPr>
          <a:xfrm>
            <a:off x="456150" y="2644050"/>
            <a:ext cx="8231700" cy="1569900"/>
          </a:xfrm>
          <a:prstGeom prst="rect">
            <a:avLst/>
          </a:prstGeom>
          <a:solidFill>
            <a:srgbClr val="F1FBEA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F8951D"/>
                </a:solidFill>
                <a:latin typeface="Calibri"/>
                <a:ea typeface="Calibri"/>
                <a:cs typeface="Calibri"/>
                <a:sym typeface="Calibri"/>
              </a:rPr>
              <a:t>BEST PRACTICE 2 </a:t>
            </a:r>
            <a:endParaRPr b="1" i="0" sz="3000" u="none" cap="none" strike="noStrike">
              <a:solidFill>
                <a:srgbClr val="F895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Teachers demonstrate that they have high expectations of all students.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8" name="Google Shape;978;g1c6c10c01189ee13_2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908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79" name="Google Shape;979;g1c6c10c01189ee13_226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2: Create Conditions for Language Learning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0" name="Google Shape;980;g1c6c10c01189ee13_226"/>
          <p:cNvSpPr txBox="1"/>
          <p:nvPr/>
        </p:nvSpPr>
        <p:spPr>
          <a:xfrm>
            <a:off x="301625" y="1397100"/>
            <a:ext cx="8528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Think-Pair-Share</a:t>
            </a:r>
            <a:endParaRPr b="1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you demonstrate that you have high expectations of all students?</a:t>
            </a:r>
            <a:endParaRPr b="0" i="0" sz="2800" u="none" cap="none" strike="noStrik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6" name="Google Shape;986;g1c6c10c01189ee13_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87" name="Google Shape;987;g1c6c10c01189ee13_153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2: Create Conditions for Language Learning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8" name="Google Shape;988;g1c6c10c01189ee13_153"/>
          <p:cNvSpPr txBox="1"/>
          <p:nvPr/>
        </p:nvSpPr>
        <p:spPr>
          <a:xfrm>
            <a:off x="301625" y="1393350"/>
            <a:ext cx="85332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 Inventory 11–15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11. _____ I provide multiple opportunities for my students to have success.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12. _____ I show students that I believe they can learn at a high level.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13. _____ I teach students new study skills and strategies.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14. _____ I help students set challenging but achievable learning goals.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15. _____ I help students overcome obstacles to learning.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2018-03-19T23:09:40Z</dcterms:created>
  <dc:creator>Kathleen Dyson</dc:creator>
</cp:coreProperties>
</file>