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6858000" cx="12192000"/>
  <p:notesSz cx="6858000" cy="9144000"/>
  <p:embeddedFontLst>
    <p:embeddedFont>
      <p:font typeface="Permanent Marker"/>
      <p:regular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PermanentMarker-regular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8" name="Google Shape;2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cd1af9078b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cd1af9078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cd1af9078b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35bb0d5f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d35bb0d5fc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d389f00c0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d389f00c0f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389f00c0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d389f00c0f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d389f00c0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d389f00c0f_0_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d00c924a5a_2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d00c924a5a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d00c924a5a_2_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d451684b68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d451684b6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d451684b68_2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d00c924a5a_3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d00c924a5a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d00c924a5a_3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35bb0d5fc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d35bb0d5fc_2_1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d00c924a5a_3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d00c924a5a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d00c924a5a_3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d35bb0d5fc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d35bb0d5f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gd35bb0d5fc_0_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cd1af9078b_1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cd1af9078b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Classroom vs. Google Site </a:t>
            </a:r>
            <a:endParaRPr/>
          </a:p>
        </p:txBody>
      </p:sp>
      <p:sp>
        <p:nvSpPr>
          <p:cNvPr id="523" name="Google Shape;523;gcd1af9078b_1_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d37f66b10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d37f66b1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gd37f66b10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cd1af9078b_1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cd1af9078b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cd1af9078b_1_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d382164c09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d382164c0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gd382164c09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d382164c09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d382164c0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d382164c09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d382164c09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d382164c0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d382164c09_0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cd1af9078b_1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cd1af9078b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cd1af9078b_1_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35bb0d5fc_2_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d35bb0d5fc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English Speaking Nation: Secondary Teacher Training (ESN) program seeks to strengthen secondary school teachers’ classroom English skills and provide teachers with the opportunity to learn about student-centered pedagogical methods in Uzbekistan. </a:t>
            </a:r>
            <a:endParaRPr/>
          </a:p>
        </p:txBody>
      </p:sp>
      <p:sp>
        <p:nvSpPr>
          <p:cNvPr id="282" name="Google Shape;282;gd35bb0d5fc_2_1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cd1af9078b_1_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cd1af9078b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cd1af9078b_1_7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d451684b68_1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d451684b6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gd451684b68_1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d451684b68_1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d451684b68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gd451684b68_1_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d389f00c0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d389f00c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d389f00c0f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d35bb0d5fc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d35bb0d5f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gd35bb0d5fc_0_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d451684b68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gd451684b68_1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d35bb0d5fc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d35bb0d5fc_2_1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35bb0d5fc_2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d35bb0d5fc_2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35bb0d5fc_2_2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d35bb0d5fc_2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GMU is the largest public university in Virginia. GMU is recognized as one of the nation’s top research universities by the Carnegie Classification of Institutions of Higher Education. </a:t>
            </a:r>
            <a:endParaRPr/>
          </a:p>
        </p:txBody>
      </p:sp>
      <p:sp>
        <p:nvSpPr>
          <p:cNvPr id="328" name="Google Shape;328;gd35bb0d5fc_2_2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d35bb0d5fc_2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d35bb0d5fc_2_2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00c924a5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d00c924a5a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1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4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3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3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40424502.jpg" id="15" name="Google Shape;15;p2"/>
          <p:cNvPicPr preferRelativeResize="0"/>
          <p:nvPr/>
        </p:nvPicPr>
        <p:blipFill rotWithShape="1">
          <a:blip r:embed="rId2">
            <a:alphaModFix/>
          </a:blip>
          <a:srcRect b="22227" l="0" r="0" t="20442"/>
          <a:stretch/>
        </p:blipFill>
        <p:spPr>
          <a:xfrm>
            <a:off x="0" y="-40773"/>
            <a:ext cx="12268200" cy="468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dk2">
              <a:alpha val="6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304800" y="41148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304800" y="4706112"/>
            <a:ext cx="9245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Clr>
                <a:srgbClr val="626968"/>
              </a:buClr>
              <a:buSzPts val="1500"/>
              <a:buFont typeface="Calibri"/>
              <a:buNone/>
              <a:defRPr b="1" sz="1500">
                <a:solidFill>
                  <a:srgbClr val="62696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MUgreengold.eps" id="19" name="Google Shape;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600" y="5334000"/>
            <a:ext cx="2080895" cy="136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 Chart">
  <p:cSld name="1_Custom Layout Char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/>
          <p:nvPr>
            <p:ph idx="2" type="chart"/>
          </p:nvPr>
        </p:nvSpPr>
        <p:spPr>
          <a:xfrm>
            <a:off x="914400" y="533400"/>
            <a:ext cx="10160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Divider 1" showMasterSp="0">
  <p:cSld name="1_Section Divider 1">
    <p:bg>
      <p:bgPr>
        <a:solidFill>
          <a:srgbClr val="1E6238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 amt="35000"/>
          </a:blip>
          <a:srcRect b="3072" l="3627" r="0" t="22669"/>
          <a:stretch/>
        </p:blipFill>
        <p:spPr>
          <a:xfrm>
            <a:off x="-457200" y="-76200"/>
            <a:ext cx="944880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Divider 1" showMasterSp="0">
  <p:cSld name="2_Section Divider 1">
    <p:bg>
      <p:bgPr>
        <a:solidFill>
          <a:schemeClr val="accent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2">
            <a:alphaModFix amt="35000"/>
          </a:blip>
          <a:srcRect b="3072" l="3627" r="0" t="22669"/>
          <a:stretch/>
        </p:blipFill>
        <p:spPr>
          <a:xfrm>
            <a:off x="-457200" y="-76200"/>
            <a:ext cx="944880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" showMasterSp="0">
  <p:cSld name="Section Divider 1">
    <p:bg>
      <p:bgPr>
        <a:solidFill>
          <a:schemeClr val="accent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2">
            <a:alphaModFix amt="35000"/>
          </a:blip>
          <a:srcRect b="3072" l="3627" r="0" t="22669"/>
          <a:stretch/>
        </p:blipFill>
        <p:spPr>
          <a:xfrm>
            <a:off x="-457200" y="-76200"/>
            <a:ext cx="944880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Divider 1" showMasterSp="0">
  <p:cSld name="3_Section Divider 1">
    <p:bg>
      <p:bgPr>
        <a:solidFill>
          <a:srgbClr val="87908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5" name="Google Shape;95;p15"/>
          <p:cNvPicPr preferRelativeResize="0"/>
          <p:nvPr/>
        </p:nvPicPr>
        <p:blipFill rotWithShape="1">
          <a:blip r:embed="rId2">
            <a:alphaModFix amt="35000"/>
          </a:blip>
          <a:srcRect b="3072" l="3627" r="0" t="22669"/>
          <a:stretch/>
        </p:blipFill>
        <p:spPr>
          <a:xfrm>
            <a:off x="-457200" y="-76200"/>
            <a:ext cx="944880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 showMasterSp="0">
  <p:cSld name="Section Divider 2">
    <p:bg>
      <p:bgPr>
        <a:solidFill>
          <a:schemeClr val="accent5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37576" y="-365469"/>
            <a:ext cx="6944824" cy="729966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3" showMasterSp="0">
  <p:cSld name="Section Divider 3">
    <p:bg>
      <p:bgPr>
        <a:solidFill>
          <a:schemeClr val="accent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2">
            <a:alphaModFix/>
          </a:blip>
          <a:srcRect b="0" l="24797" r="-1" t="0"/>
          <a:stretch/>
        </p:blipFill>
        <p:spPr>
          <a:xfrm>
            <a:off x="0" y="1"/>
            <a:ext cx="647064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>
            <p:ph type="ctrTitle"/>
          </p:nvPr>
        </p:nvSpPr>
        <p:spPr>
          <a:xfrm>
            <a:off x="5562600" y="533400"/>
            <a:ext cx="6096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4" showMasterSp="0">
  <p:cSld name="Section Divider 4">
    <p:bg>
      <p:bgPr>
        <a:solidFill>
          <a:schemeClr val="dk2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2">
            <a:alphaModFix/>
          </a:blip>
          <a:srcRect b="-2074" l="1" r="19400" t="4667"/>
          <a:stretch/>
        </p:blipFill>
        <p:spPr>
          <a:xfrm>
            <a:off x="6705600" y="-152400"/>
            <a:ext cx="5638799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Divider Page">
  <p:cSld name="White Divider Page">
    <p:bg>
      <p:bgPr>
        <a:solidFill>
          <a:schemeClr val="lt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406399" y="5664200"/>
            <a:ext cx="5442857" cy="9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0"/>
          <p:cNvSpPr txBox="1"/>
          <p:nvPr>
            <p:ph type="title"/>
          </p:nvPr>
        </p:nvSpPr>
        <p:spPr>
          <a:xfrm>
            <a:off x="647605" y="3310467"/>
            <a:ext cx="4535021" cy="9106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3200"/>
              <a:buFont typeface="Arial"/>
              <a:buNone/>
              <a:defRPr b="0" sz="3200" cap="none">
                <a:solidFill>
                  <a:srgbClr val="004E7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647605" y="2819400"/>
            <a:ext cx="4535021" cy="29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4D3"/>
              </a:buClr>
              <a:buSzPts val="1900"/>
              <a:buNone/>
              <a:defRPr b="1" i="0" sz="1900" cap="none">
                <a:solidFill>
                  <a:srgbClr val="0194D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" name="Google Shape;116;p20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20"/>
          <p:cNvSpPr/>
          <p:nvPr>
            <p:ph idx="2" type="pic"/>
          </p:nvPr>
        </p:nvSpPr>
        <p:spPr>
          <a:xfrm>
            <a:off x="5117629" y="-5176"/>
            <a:ext cx="7090164" cy="6863174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None/>
              <a:defRPr b="0" i="1" sz="15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20"/>
          <p:cNvSpPr/>
          <p:nvPr/>
        </p:nvSpPr>
        <p:spPr>
          <a:xfrm flipH="1" rot="10800000">
            <a:off x="5714229" y="0"/>
            <a:ext cx="1117600" cy="4477925"/>
          </a:xfrm>
          <a:prstGeom prst="rtTriangle">
            <a:avLst/>
          </a:prstGeom>
          <a:solidFill>
            <a:srgbClr val="E49D28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0"/>
          <p:cNvSpPr/>
          <p:nvPr/>
        </p:nvSpPr>
        <p:spPr>
          <a:xfrm flipH="1" rot="10800000">
            <a:off x="5714229" y="-5176"/>
            <a:ext cx="1117600" cy="4477925"/>
          </a:xfrm>
          <a:prstGeom prst="rtTriangle">
            <a:avLst/>
          </a:prstGeom>
          <a:blipFill rotWithShape="1">
            <a:blip r:embed="rId2">
              <a:alphaModFix amt="5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sset 2.png" id="120" name="Google Shape;1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605" y="5934668"/>
            <a:ext cx="1519935" cy="392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Picture">
  <p:cSld name="Content and Pictur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>
            <p:ph idx="2" type="pic"/>
          </p:nvPr>
        </p:nvSpPr>
        <p:spPr>
          <a:xfrm>
            <a:off x="5117629" y="-5176"/>
            <a:ext cx="7090164" cy="6863174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None/>
              <a:defRPr b="0" i="1" sz="15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21"/>
          <p:cNvSpPr txBox="1"/>
          <p:nvPr>
            <p:ph idx="11" type="ftr"/>
          </p:nvPr>
        </p:nvSpPr>
        <p:spPr>
          <a:xfrm>
            <a:off x="2438400" y="5934668"/>
            <a:ext cx="2032700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609600" y="1295400"/>
            <a:ext cx="3846945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6" name="Google Shape;126;p21"/>
          <p:cNvSpPr/>
          <p:nvPr/>
        </p:nvSpPr>
        <p:spPr>
          <a:xfrm rot="-5400000">
            <a:off x="11453812" y="6119812"/>
            <a:ext cx="866776" cy="609600"/>
          </a:xfrm>
          <a:prstGeom prst="rtTriangle">
            <a:avLst/>
          </a:prstGeom>
          <a:solidFill>
            <a:srgbClr val="0194D3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1"/>
          <p:cNvSpPr txBox="1"/>
          <p:nvPr>
            <p:ph type="title"/>
          </p:nvPr>
        </p:nvSpPr>
        <p:spPr>
          <a:xfrm>
            <a:off x="617296" y="691957"/>
            <a:ext cx="3853804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8" name="Google Shape;128;p21"/>
          <p:cNvSpPr/>
          <p:nvPr/>
        </p:nvSpPr>
        <p:spPr>
          <a:xfrm flipH="1" rot="10800000">
            <a:off x="5714229" y="-1"/>
            <a:ext cx="1117600" cy="4529873"/>
          </a:xfrm>
          <a:prstGeom prst="rtTriangle">
            <a:avLst/>
          </a:prstGeom>
          <a:solidFill>
            <a:srgbClr val="E49D28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1"/>
          <p:cNvSpPr/>
          <p:nvPr/>
        </p:nvSpPr>
        <p:spPr>
          <a:xfrm flipH="1" rot="10800000">
            <a:off x="5714229" y="-5176"/>
            <a:ext cx="1117600" cy="4535048"/>
          </a:xfrm>
          <a:prstGeom prst="rtTriangle">
            <a:avLst/>
          </a:prstGeom>
          <a:blipFill rotWithShape="1">
            <a:blip r:embed="rId2">
              <a:alphaModFix amt="5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w/single col text">
  <p:cSld name="Heading w/single col tex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" type="body"/>
          </p:nvPr>
        </p:nvSpPr>
        <p:spPr>
          <a:xfrm>
            <a:off x="406400" y="381000"/>
            <a:ext cx="107696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406400" y="1066800"/>
            <a:ext cx="107696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617297" y="1295400"/>
            <a:ext cx="109728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11" type="ftr"/>
          </p:nvPr>
        </p:nvSpPr>
        <p:spPr>
          <a:xfrm>
            <a:off x="5459504" y="5934668"/>
            <a:ext cx="5732018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4" name="Google Shape;134;p22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11" type="ftr"/>
          </p:nvPr>
        </p:nvSpPr>
        <p:spPr>
          <a:xfrm>
            <a:off x="2438400" y="5934668"/>
            <a:ext cx="8534400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8" name="Google Shape;138;p23"/>
          <p:cNvSpPr txBox="1"/>
          <p:nvPr>
            <p:ph idx="12" type="sldNum"/>
          </p:nvPr>
        </p:nvSpPr>
        <p:spPr>
          <a:xfrm>
            <a:off x="11191523" y="5934668"/>
            <a:ext cx="406400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626533" y="1295400"/>
            <a:ext cx="51816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idx="2" type="body"/>
          </p:nvPr>
        </p:nvSpPr>
        <p:spPr>
          <a:xfrm>
            <a:off x="6415424" y="1284471"/>
            <a:ext cx="51816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">
  <p:cSld name="Four Colum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3" name="Google Shape;143;p24"/>
          <p:cNvSpPr txBox="1"/>
          <p:nvPr>
            <p:ph idx="11" type="ftr"/>
          </p:nvPr>
        </p:nvSpPr>
        <p:spPr>
          <a:xfrm>
            <a:off x="5459504" y="5934668"/>
            <a:ext cx="5732018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4" name="Google Shape;144;p24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617296" y="1282700"/>
            <a:ext cx="24384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46" name="Google Shape;146;p24"/>
          <p:cNvSpPr txBox="1"/>
          <p:nvPr>
            <p:ph idx="2" type="body"/>
          </p:nvPr>
        </p:nvSpPr>
        <p:spPr>
          <a:xfrm>
            <a:off x="3468255" y="1282700"/>
            <a:ext cx="24384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47" name="Google Shape;147;p24"/>
          <p:cNvSpPr txBox="1"/>
          <p:nvPr>
            <p:ph idx="3" type="body"/>
          </p:nvPr>
        </p:nvSpPr>
        <p:spPr>
          <a:xfrm>
            <a:off x="6309976" y="1282700"/>
            <a:ext cx="24384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48" name="Google Shape;148;p24"/>
          <p:cNvSpPr txBox="1"/>
          <p:nvPr>
            <p:ph idx="4" type="body"/>
          </p:nvPr>
        </p:nvSpPr>
        <p:spPr>
          <a:xfrm>
            <a:off x="9151696" y="1282700"/>
            <a:ext cx="24384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gram Page">
  <p:cSld name="Program Page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>
            <p:ph idx="2" type="pic"/>
          </p:nvPr>
        </p:nvSpPr>
        <p:spPr>
          <a:xfrm>
            <a:off x="6400800" y="1"/>
            <a:ext cx="5798256" cy="6858000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None/>
              <a:defRPr b="0" i="1" sz="15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25"/>
          <p:cNvSpPr/>
          <p:nvPr/>
        </p:nvSpPr>
        <p:spPr>
          <a:xfrm flipH="1">
            <a:off x="6400799" y="4851400"/>
            <a:ext cx="5798254" cy="2007659"/>
          </a:xfrm>
          <a:prstGeom prst="rtTriangle">
            <a:avLst/>
          </a:prstGeom>
          <a:solidFill>
            <a:srgbClr val="007DB7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5"/>
          <p:cNvSpPr txBox="1"/>
          <p:nvPr>
            <p:ph idx="11" type="ftr"/>
          </p:nvPr>
        </p:nvSpPr>
        <p:spPr>
          <a:xfrm>
            <a:off x="2438400" y="5934668"/>
            <a:ext cx="3352800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3" name="Google Shape;153;p25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609600" y="1600200"/>
            <a:ext cx="5181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55" name="Google Shape;155;p25"/>
          <p:cNvSpPr/>
          <p:nvPr>
            <p:ph idx="3" type="pic"/>
          </p:nvPr>
        </p:nvSpPr>
        <p:spPr>
          <a:xfrm>
            <a:off x="612680" y="691957"/>
            <a:ext cx="1220185" cy="598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None/>
              <a:defRPr b="0" i="1" sz="15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type="title"/>
          </p:nvPr>
        </p:nvSpPr>
        <p:spPr>
          <a:xfrm>
            <a:off x="2032000" y="691957"/>
            <a:ext cx="3759200" cy="598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617297" y="3530600"/>
            <a:ext cx="3657600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>
                <a:solidFill>
                  <a:srgbClr val="3F3F3F"/>
                </a:solidFill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FFFFFF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•"/>
              <a:defRPr>
                <a:solidFill>
                  <a:srgbClr val="FFFFFF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AutoNum type="arabicPeriod"/>
              <a:defRPr>
                <a:solidFill>
                  <a:srgbClr val="FFFFFF"/>
                </a:solidFill>
              </a:defRPr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59" name="Google Shape;159;p26"/>
          <p:cNvSpPr/>
          <p:nvPr/>
        </p:nvSpPr>
        <p:spPr>
          <a:xfrm>
            <a:off x="6908800" y="0"/>
            <a:ext cx="5282624" cy="6866467"/>
          </a:xfrm>
          <a:custGeom>
            <a:rect b="b" l="l" r="r" t="t"/>
            <a:pathLst>
              <a:path extrusionOk="0" h="5149850" w="2383048">
                <a:moveTo>
                  <a:pt x="775170" y="0"/>
                </a:moveTo>
                <a:lnTo>
                  <a:pt x="2379228" y="6350"/>
                </a:lnTo>
                <a:lnTo>
                  <a:pt x="2383048" y="5149850"/>
                </a:lnTo>
                <a:lnTo>
                  <a:pt x="0" y="5143500"/>
                </a:lnTo>
                <a:lnTo>
                  <a:pt x="775170" y="0"/>
                </a:lnTo>
                <a:close/>
              </a:path>
            </a:pathLst>
          </a:custGeom>
          <a:solidFill>
            <a:srgbClr val="007DB7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8408" y="2616241"/>
            <a:ext cx="1864329" cy="48091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/>
          <p:nvPr/>
        </p:nvSpPr>
        <p:spPr>
          <a:xfrm>
            <a:off x="406399" y="5664200"/>
            <a:ext cx="5442857" cy="9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 rotWithShape="1">
          <a:blip r:embed="rId3">
            <a:alphaModFix amt="30000"/>
          </a:blip>
          <a:srcRect b="0" l="45438" r="0" t="0"/>
          <a:stretch/>
        </p:blipFill>
        <p:spPr>
          <a:xfrm>
            <a:off x="6908800" y="0"/>
            <a:ext cx="5282613" cy="6858000"/>
          </a:xfrm>
          <a:custGeom>
            <a:rect b="b" l="l" r="r" t="t"/>
            <a:pathLst>
              <a:path extrusionOk="0" h="5143500" w="3961960">
                <a:moveTo>
                  <a:pt x="1288769" y="0"/>
                </a:moveTo>
                <a:lnTo>
                  <a:pt x="3955617" y="6350"/>
                </a:lnTo>
                <a:lnTo>
                  <a:pt x="396196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Page">
  <p:cSld name="Title Page">
    <p:bg>
      <p:bgPr>
        <a:solidFill>
          <a:srgbClr val="004E7D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27"/>
          <p:cNvSpPr txBox="1"/>
          <p:nvPr>
            <p:ph type="ctrTitle"/>
          </p:nvPr>
        </p:nvSpPr>
        <p:spPr>
          <a:xfrm>
            <a:off x="648408" y="2667000"/>
            <a:ext cx="4534219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6" name="Google Shape;166;p27"/>
          <p:cNvSpPr txBox="1"/>
          <p:nvPr>
            <p:ph idx="1" type="subTitle"/>
          </p:nvPr>
        </p:nvSpPr>
        <p:spPr>
          <a:xfrm>
            <a:off x="648408" y="4445000"/>
            <a:ext cx="4534219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b="1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8408" y="702773"/>
            <a:ext cx="1864329" cy="4809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/>
          <p:nvPr>
            <p:ph idx="2" type="pic"/>
          </p:nvPr>
        </p:nvSpPr>
        <p:spPr>
          <a:xfrm>
            <a:off x="5117629" y="-5176"/>
            <a:ext cx="7090164" cy="6863174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None/>
              <a:defRPr b="0" i="1" sz="15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27"/>
          <p:cNvSpPr/>
          <p:nvPr/>
        </p:nvSpPr>
        <p:spPr>
          <a:xfrm flipH="1" rot="10800000">
            <a:off x="5714229" y="-5176"/>
            <a:ext cx="1117600" cy="4477925"/>
          </a:xfrm>
          <a:prstGeom prst="rtTriangle">
            <a:avLst/>
          </a:prstGeom>
          <a:solidFill>
            <a:srgbClr val="E49D28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7"/>
          <p:cNvSpPr/>
          <p:nvPr/>
        </p:nvSpPr>
        <p:spPr>
          <a:xfrm flipH="1" rot="10800000">
            <a:off x="5714229" y="-5176"/>
            <a:ext cx="1117600" cy="4477925"/>
          </a:xfrm>
          <a:prstGeom prst="rtTriangle">
            <a:avLst/>
          </a:pr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7"/>
          <p:cNvSpPr/>
          <p:nvPr/>
        </p:nvSpPr>
        <p:spPr>
          <a:xfrm>
            <a:off x="406400" y="5664200"/>
            <a:ext cx="1930400" cy="914400"/>
          </a:xfrm>
          <a:prstGeom prst="rect">
            <a:avLst/>
          </a:prstGeom>
          <a:solidFill>
            <a:srgbClr val="004E7D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7"/>
          <p:cNvSpPr txBox="1"/>
          <p:nvPr>
            <p:ph idx="11" type="ftr"/>
          </p:nvPr>
        </p:nvSpPr>
        <p:spPr>
          <a:xfrm>
            <a:off x="648407" y="5966432"/>
            <a:ext cx="3825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Divider Page">
  <p:cSld name="Blue Divider Page">
    <p:bg>
      <p:bgPr>
        <a:solidFill>
          <a:srgbClr val="004E7D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612679" y="3310467"/>
            <a:ext cx="4569948" cy="9106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b="0" sz="320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612679" y="2819400"/>
            <a:ext cx="4569948" cy="29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b="1" i="0" sz="19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6" name="Google Shape;176;p28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" name="Google Shape;177;p28"/>
          <p:cNvSpPr/>
          <p:nvPr>
            <p:ph idx="2" type="pic"/>
          </p:nvPr>
        </p:nvSpPr>
        <p:spPr>
          <a:xfrm>
            <a:off x="5117629" y="-5176"/>
            <a:ext cx="7090164" cy="6863174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None/>
              <a:defRPr b="0" i="1" sz="15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8408" y="702773"/>
            <a:ext cx="1864329" cy="48091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/>
          <p:nvPr/>
        </p:nvSpPr>
        <p:spPr>
          <a:xfrm>
            <a:off x="406400" y="5664200"/>
            <a:ext cx="4711229" cy="914400"/>
          </a:xfrm>
          <a:prstGeom prst="rect">
            <a:avLst/>
          </a:prstGeom>
          <a:solidFill>
            <a:srgbClr val="004E7D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8"/>
          <p:cNvSpPr txBox="1"/>
          <p:nvPr>
            <p:ph idx="11" type="ftr"/>
          </p:nvPr>
        </p:nvSpPr>
        <p:spPr>
          <a:xfrm>
            <a:off x="612679" y="5932423"/>
            <a:ext cx="5686522" cy="394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1" name="Google Shape;181;p28"/>
          <p:cNvSpPr/>
          <p:nvPr/>
        </p:nvSpPr>
        <p:spPr>
          <a:xfrm flipH="1" rot="10800000">
            <a:off x="5714229" y="-1"/>
            <a:ext cx="1117600" cy="4529873"/>
          </a:xfrm>
          <a:prstGeom prst="rtTriangle">
            <a:avLst/>
          </a:prstGeom>
          <a:solidFill>
            <a:srgbClr val="E49D28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8"/>
          <p:cNvSpPr/>
          <p:nvPr/>
        </p:nvSpPr>
        <p:spPr>
          <a:xfrm flipH="1" rot="10800000">
            <a:off x="5714229" y="-5176"/>
            <a:ext cx="1117600" cy="4535048"/>
          </a:xfrm>
          <a:prstGeom prst="rtTriangle">
            <a:avLst/>
          </a:pr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s and Picture">
  <p:cSld name="Icons and Pictur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/>
          <p:nvPr>
            <p:ph idx="2" type="pic"/>
          </p:nvPr>
        </p:nvSpPr>
        <p:spPr>
          <a:xfrm>
            <a:off x="5117629" y="-5176"/>
            <a:ext cx="7090164" cy="6863174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None/>
              <a:defRPr b="0" i="1" sz="15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29"/>
          <p:cNvSpPr txBox="1"/>
          <p:nvPr>
            <p:ph idx="11" type="ftr"/>
          </p:nvPr>
        </p:nvSpPr>
        <p:spPr>
          <a:xfrm>
            <a:off x="2438400" y="5934668"/>
            <a:ext cx="2744228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6" name="Google Shape;186;p29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2438400" y="1957093"/>
            <a:ext cx="2734393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None/>
              <a:defRPr sz="15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88" name="Google Shape;188;p29"/>
          <p:cNvSpPr/>
          <p:nvPr>
            <p:ph idx="3" type="pic"/>
          </p:nvPr>
        </p:nvSpPr>
        <p:spPr>
          <a:xfrm>
            <a:off x="602845" y="1957093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89" name="Google Shape;189;p29"/>
          <p:cNvCxnSpPr/>
          <p:nvPr/>
        </p:nvCxnSpPr>
        <p:spPr>
          <a:xfrm flipH="1" rot="10800000">
            <a:off x="1932540" y="1957093"/>
            <a:ext cx="98521" cy="914400"/>
          </a:xfrm>
          <a:prstGeom prst="straightConnector1">
            <a:avLst/>
          </a:prstGeom>
          <a:noFill/>
          <a:ln cap="flat" cmpd="sng" w="12700">
            <a:solidFill>
              <a:srgbClr val="E49D2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0" name="Google Shape;190;p29"/>
          <p:cNvSpPr txBox="1"/>
          <p:nvPr>
            <p:ph idx="4" type="body"/>
          </p:nvPr>
        </p:nvSpPr>
        <p:spPr>
          <a:xfrm>
            <a:off x="2438400" y="3168767"/>
            <a:ext cx="2734395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None/>
              <a:defRPr sz="15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91" name="Google Shape;191;p29"/>
          <p:cNvSpPr/>
          <p:nvPr>
            <p:ph idx="5" type="pic"/>
          </p:nvPr>
        </p:nvSpPr>
        <p:spPr>
          <a:xfrm>
            <a:off x="602845" y="3168767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92" name="Google Shape;192;p29"/>
          <p:cNvCxnSpPr/>
          <p:nvPr/>
        </p:nvCxnSpPr>
        <p:spPr>
          <a:xfrm flipH="1" rot="10800000">
            <a:off x="1932540" y="3168767"/>
            <a:ext cx="98521" cy="914400"/>
          </a:xfrm>
          <a:prstGeom prst="straightConnector1">
            <a:avLst/>
          </a:prstGeom>
          <a:noFill/>
          <a:ln cap="flat" cmpd="sng" w="12700">
            <a:solidFill>
              <a:srgbClr val="E49D2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29"/>
          <p:cNvSpPr txBox="1"/>
          <p:nvPr>
            <p:ph idx="6" type="body"/>
          </p:nvPr>
        </p:nvSpPr>
        <p:spPr>
          <a:xfrm>
            <a:off x="2438400" y="4335873"/>
            <a:ext cx="2734395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None/>
              <a:defRPr sz="15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94" name="Google Shape;194;p29"/>
          <p:cNvSpPr/>
          <p:nvPr>
            <p:ph idx="7" type="pic"/>
          </p:nvPr>
        </p:nvSpPr>
        <p:spPr>
          <a:xfrm>
            <a:off x="602845" y="4335873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95" name="Google Shape;195;p29"/>
          <p:cNvCxnSpPr/>
          <p:nvPr/>
        </p:nvCxnSpPr>
        <p:spPr>
          <a:xfrm flipH="1" rot="10800000">
            <a:off x="1932540" y="4335873"/>
            <a:ext cx="98521" cy="914400"/>
          </a:xfrm>
          <a:prstGeom prst="straightConnector1">
            <a:avLst/>
          </a:prstGeom>
          <a:noFill/>
          <a:ln cap="flat" cmpd="sng" w="12700">
            <a:solidFill>
              <a:srgbClr val="E49D2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29"/>
          <p:cNvSpPr txBox="1"/>
          <p:nvPr>
            <p:ph type="title"/>
          </p:nvPr>
        </p:nvSpPr>
        <p:spPr>
          <a:xfrm>
            <a:off x="617296" y="691957"/>
            <a:ext cx="4565331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7" name="Google Shape;197;p29"/>
          <p:cNvSpPr/>
          <p:nvPr/>
        </p:nvSpPr>
        <p:spPr>
          <a:xfrm flipH="1" rot="10800000">
            <a:off x="5714229" y="-1"/>
            <a:ext cx="1117600" cy="4529873"/>
          </a:xfrm>
          <a:prstGeom prst="rtTriangle">
            <a:avLst/>
          </a:prstGeom>
          <a:solidFill>
            <a:srgbClr val="E49D28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9"/>
          <p:cNvSpPr/>
          <p:nvPr/>
        </p:nvSpPr>
        <p:spPr>
          <a:xfrm flipH="1" rot="10800000">
            <a:off x="5714229" y="-5176"/>
            <a:ext cx="1117600" cy="4535048"/>
          </a:xfrm>
          <a:prstGeom prst="rtTriangle">
            <a:avLst/>
          </a:prstGeom>
          <a:blipFill rotWithShape="1">
            <a:blip r:embed="rId2">
              <a:alphaModFix amt="5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Grid">
  <p:cSld name="Picture Grid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01" name="Google Shape;201;p30"/>
          <p:cNvSpPr txBox="1"/>
          <p:nvPr>
            <p:ph idx="11" type="ftr"/>
          </p:nvPr>
        </p:nvSpPr>
        <p:spPr>
          <a:xfrm>
            <a:off x="2438400" y="5934668"/>
            <a:ext cx="8753122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02" name="Google Shape;202;p30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" name="Google Shape;203;p30"/>
          <p:cNvSpPr/>
          <p:nvPr>
            <p:ph idx="2" type="pic"/>
          </p:nvPr>
        </p:nvSpPr>
        <p:spPr>
          <a:xfrm>
            <a:off x="-1" y="1397000"/>
            <a:ext cx="2031116" cy="2023872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30"/>
          <p:cNvSpPr/>
          <p:nvPr>
            <p:ph idx="3" type="pic"/>
          </p:nvPr>
        </p:nvSpPr>
        <p:spPr>
          <a:xfrm>
            <a:off x="4072577" y="1397000"/>
            <a:ext cx="2031116" cy="2024104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30"/>
          <p:cNvSpPr/>
          <p:nvPr>
            <p:ph idx="4" type="pic"/>
          </p:nvPr>
        </p:nvSpPr>
        <p:spPr>
          <a:xfrm>
            <a:off x="2032833" y="3420872"/>
            <a:ext cx="2031116" cy="2048595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30"/>
          <p:cNvSpPr/>
          <p:nvPr>
            <p:ph idx="5" type="pic"/>
          </p:nvPr>
        </p:nvSpPr>
        <p:spPr>
          <a:xfrm>
            <a:off x="6093591" y="3421104"/>
            <a:ext cx="2031116" cy="2048363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p30"/>
          <p:cNvSpPr/>
          <p:nvPr>
            <p:ph idx="6" type="pic"/>
          </p:nvPr>
        </p:nvSpPr>
        <p:spPr>
          <a:xfrm>
            <a:off x="8145156" y="1397000"/>
            <a:ext cx="2031116" cy="2023872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p30"/>
          <p:cNvSpPr/>
          <p:nvPr>
            <p:ph idx="7" type="pic"/>
          </p:nvPr>
        </p:nvSpPr>
        <p:spPr>
          <a:xfrm>
            <a:off x="10154346" y="3420872"/>
            <a:ext cx="2031116" cy="2048595"/>
          </a:xfrm>
          <a:prstGeom prst="rect">
            <a:avLst/>
          </a:prstGeom>
          <a:solidFill>
            <a:srgbClr val="ECE2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p30"/>
          <p:cNvSpPr/>
          <p:nvPr>
            <p:ph idx="1" type="body"/>
          </p:nvPr>
        </p:nvSpPr>
        <p:spPr>
          <a:xfrm>
            <a:off x="0" y="3159080"/>
            <a:ext cx="2036025" cy="2310387"/>
          </a:xfrm>
          <a:prstGeom prst="upArrowCallout">
            <a:avLst>
              <a:gd fmla="val 50000" name="adj1"/>
              <a:gd fmla="val 25000" name="adj2"/>
              <a:gd fmla="val 12941" name="adj3"/>
              <a:gd fmla="val 88596" name="adj4"/>
            </a:avLst>
          </a:prstGeom>
          <a:solidFill>
            <a:srgbClr val="004E7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10" name="Google Shape;210;p30"/>
          <p:cNvSpPr/>
          <p:nvPr>
            <p:ph idx="8" type="body"/>
          </p:nvPr>
        </p:nvSpPr>
        <p:spPr>
          <a:xfrm>
            <a:off x="2039007" y="1397000"/>
            <a:ext cx="2025679" cy="2306921"/>
          </a:xfrm>
          <a:prstGeom prst="downArrowCallout">
            <a:avLst>
              <a:gd fmla="val 52538" name="adj1"/>
              <a:gd fmla="val 25846" name="adj2"/>
              <a:gd fmla="val 14000" name="adj3"/>
              <a:gd fmla="val 88531" name="adj4"/>
            </a:avLst>
          </a:prstGeom>
          <a:solidFill>
            <a:srgbClr val="004E7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11" name="Google Shape;211;p30"/>
          <p:cNvSpPr/>
          <p:nvPr>
            <p:ph idx="9" type="body"/>
          </p:nvPr>
        </p:nvSpPr>
        <p:spPr>
          <a:xfrm>
            <a:off x="4060757" y="3159080"/>
            <a:ext cx="2036025" cy="2310387"/>
          </a:xfrm>
          <a:prstGeom prst="upArrowCallout">
            <a:avLst>
              <a:gd fmla="val 50000" name="adj1"/>
              <a:gd fmla="val 25000" name="adj2"/>
              <a:gd fmla="val 12941" name="adj3"/>
              <a:gd fmla="val 88596" name="adj4"/>
            </a:avLst>
          </a:prstGeom>
          <a:solidFill>
            <a:srgbClr val="004E7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12" name="Google Shape;212;p30"/>
          <p:cNvSpPr/>
          <p:nvPr>
            <p:ph idx="13" type="body"/>
          </p:nvPr>
        </p:nvSpPr>
        <p:spPr>
          <a:xfrm>
            <a:off x="6111585" y="1397000"/>
            <a:ext cx="2025679" cy="2306921"/>
          </a:xfrm>
          <a:prstGeom prst="downArrowCallout">
            <a:avLst>
              <a:gd fmla="val 52538" name="adj1"/>
              <a:gd fmla="val 25846" name="adj2"/>
              <a:gd fmla="val 14000" name="adj3"/>
              <a:gd fmla="val 88531" name="adj4"/>
            </a:avLst>
          </a:prstGeom>
          <a:solidFill>
            <a:srgbClr val="004E7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13" name="Google Shape;213;p30"/>
          <p:cNvSpPr/>
          <p:nvPr>
            <p:ph idx="14" type="body"/>
          </p:nvPr>
        </p:nvSpPr>
        <p:spPr>
          <a:xfrm>
            <a:off x="8121515" y="3159080"/>
            <a:ext cx="2036025" cy="2310387"/>
          </a:xfrm>
          <a:prstGeom prst="upArrowCallout">
            <a:avLst>
              <a:gd fmla="val 50000" name="adj1"/>
              <a:gd fmla="val 25000" name="adj2"/>
              <a:gd fmla="val 12941" name="adj3"/>
              <a:gd fmla="val 88596" name="adj4"/>
            </a:avLst>
          </a:prstGeom>
          <a:solidFill>
            <a:srgbClr val="004E7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14" name="Google Shape;214;p30"/>
          <p:cNvSpPr/>
          <p:nvPr>
            <p:ph idx="15" type="body"/>
          </p:nvPr>
        </p:nvSpPr>
        <p:spPr>
          <a:xfrm>
            <a:off x="10184167" y="1397000"/>
            <a:ext cx="2013487" cy="2306921"/>
          </a:xfrm>
          <a:prstGeom prst="downArrowCallout">
            <a:avLst>
              <a:gd fmla="val 52538" name="adj1"/>
              <a:gd fmla="val 25846" name="adj2"/>
              <a:gd fmla="val 14000" name="adj3"/>
              <a:gd fmla="val 88531" name="adj4"/>
            </a:avLst>
          </a:prstGeom>
          <a:solidFill>
            <a:srgbClr val="004E7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17" name="Google Shape;217;p31"/>
          <p:cNvSpPr txBox="1"/>
          <p:nvPr>
            <p:ph idx="11" type="ftr"/>
          </p:nvPr>
        </p:nvSpPr>
        <p:spPr>
          <a:xfrm>
            <a:off x="5459504" y="5934668"/>
            <a:ext cx="5732018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18" name="Google Shape;218;p31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p31"/>
          <p:cNvSpPr txBox="1"/>
          <p:nvPr>
            <p:ph idx="1" type="body"/>
          </p:nvPr>
        </p:nvSpPr>
        <p:spPr>
          <a:xfrm>
            <a:off x="601133" y="1296247"/>
            <a:ext cx="33528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20" name="Google Shape;220;p31"/>
          <p:cNvSpPr txBox="1"/>
          <p:nvPr>
            <p:ph idx="2" type="body"/>
          </p:nvPr>
        </p:nvSpPr>
        <p:spPr>
          <a:xfrm>
            <a:off x="4431915" y="1296247"/>
            <a:ext cx="33528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21" name="Google Shape;221;p31"/>
          <p:cNvSpPr txBox="1"/>
          <p:nvPr>
            <p:ph idx="3" type="body"/>
          </p:nvPr>
        </p:nvSpPr>
        <p:spPr>
          <a:xfrm>
            <a:off x="8237296" y="1296247"/>
            <a:ext cx="33528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w/2col">
  <p:cSld name="Heading w/2col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06400" y="1066800"/>
            <a:ext cx="51816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2pPr>
            <a:lvl3pPr indent="-228600" lvl="2" marL="1371600" algn="l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3pPr>
            <a:lvl4pPr indent="-228600" lvl="3" marL="1828800" algn="l">
              <a:spcBef>
                <a:spcPts val="22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4pPr>
            <a:lvl5pPr indent="-228600" lvl="4" marL="2286000" algn="l">
              <a:spcBef>
                <a:spcPts val="22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2" type="body"/>
          </p:nvPr>
        </p:nvSpPr>
        <p:spPr>
          <a:xfrm>
            <a:off x="5994400" y="1066800"/>
            <a:ext cx="51816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2pPr>
            <a:lvl3pPr indent="-228600" lvl="2" marL="1371600" algn="l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3pPr>
            <a:lvl4pPr indent="-228600" lvl="3" marL="1828800" algn="l">
              <a:spcBef>
                <a:spcPts val="22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4pPr>
            <a:lvl5pPr indent="-228600" lvl="4" marL="2286000" algn="l">
              <a:spcBef>
                <a:spcPts val="22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3" type="body"/>
          </p:nvPr>
        </p:nvSpPr>
        <p:spPr>
          <a:xfrm>
            <a:off x="406400" y="381000"/>
            <a:ext cx="107696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our Column">
  <p:cSld name="1_Four Column">
    <p:bg>
      <p:bgPr>
        <a:solidFill>
          <a:srgbClr val="004E7D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CGlobalPresence.png" id="223" name="Google Shape;223;p32"/>
          <p:cNvPicPr preferRelativeResize="0"/>
          <p:nvPr/>
        </p:nvPicPr>
        <p:blipFill rotWithShape="1">
          <a:blip r:embed="rId2">
            <a:alphaModFix amt="36000"/>
          </a:blip>
          <a:srcRect b="-6891" l="5014" r="10922" t="-681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>
            <p:ph type="title"/>
          </p:nvPr>
        </p:nvSpPr>
        <p:spPr>
          <a:xfrm>
            <a:off x="617296" y="691957"/>
            <a:ext cx="10972800" cy="302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25" name="Google Shape;225;p32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p32"/>
          <p:cNvSpPr txBox="1"/>
          <p:nvPr>
            <p:ph idx="1" type="body"/>
          </p:nvPr>
        </p:nvSpPr>
        <p:spPr>
          <a:xfrm>
            <a:off x="611717" y="2112223"/>
            <a:ext cx="243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>
                <a:solidFill>
                  <a:srgbClr val="FFFFFF"/>
                </a:solidFill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FFFFFF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•"/>
              <a:defRPr>
                <a:solidFill>
                  <a:srgbClr val="FFFFFF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AutoNum type="arabicPeriod"/>
              <a:defRPr>
                <a:solidFill>
                  <a:srgbClr val="FFFFFF"/>
                </a:solidFill>
              </a:defRPr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27" name="Google Shape;227;p32"/>
          <p:cNvSpPr txBox="1"/>
          <p:nvPr>
            <p:ph idx="2" type="body"/>
          </p:nvPr>
        </p:nvSpPr>
        <p:spPr>
          <a:xfrm>
            <a:off x="3468255" y="2112223"/>
            <a:ext cx="243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>
                <a:solidFill>
                  <a:srgbClr val="FFFFFF"/>
                </a:solidFill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FFFFFF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•"/>
              <a:defRPr>
                <a:solidFill>
                  <a:srgbClr val="FFFFFF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AutoNum type="arabicPeriod"/>
              <a:defRPr>
                <a:solidFill>
                  <a:srgbClr val="FFFFFF"/>
                </a:solidFill>
              </a:defRPr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28" name="Google Shape;228;p32"/>
          <p:cNvSpPr txBox="1"/>
          <p:nvPr>
            <p:ph idx="3" type="body"/>
          </p:nvPr>
        </p:nvSpPr>
        <p:spPr>
          <a:xfrm>
            <a:off x="6309976" y="2112223"/>
            <a:ext cx="243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>
                <a:solidFill>
                  <a:srgbClr val="FFFFFF"/>
                </a:solidFill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FFFFFF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•"/>
              <a:defRPr>
                <a:solidFill>
                  <a:srgbClr val="FFFFFF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AutoNum type="arabicPeriod"/>
              <a:defRPr>
                <a:solidFill>
                  <a:srgbClr val="FFFFFF"/>
                </a:solidFill>
              </a:defRPr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29" name="Google Shape;229;p32"/>
          <p:cNvSpPr txBox="1"/>
          <p:nvPr>
            <p:ph idx="4" type="body"/>
          </p:nvPr>
        </p:nvSpPr>
        <p:spPr>
          <a:xfrm>
            <a:off x="9151696" y="2112223"/>
            <a:ext cx="2438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>
                <a:solidFill>
                  <a:srgbClr val="FFFFFF"/>
                </a:solidFill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FFFFFF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•"/>
              <a:defRPr>
                <a:solidFill>
                  <a:srgbClr val="FFFFFF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AutoNum type="arabicPeriod"/>
              <a:defRPr>
                <a:solidFill>
                  <a:srgbClr val="FFFFFF"/>
                </a:solidFill>
              </a:defRPr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cxnSp>
        <p:nvCxnSpPr>
          <p:cNvPr id="230" name="Google Shape;230;p32"/>
          <p:cNvCxnSpPr/>
          <p:nvPr/>
        </p:nvCxnSpPr>
        <p:spPr>
          <a:xfrm flipH="1" rot="10800000">
            <a:off x="3280973" y="2010623"/>
            <a:ext cx="258361" cy="1824777"/>
          </a:xfrm>
          <a:prstGeom prst="straightConnector1">
            <a:avLst/>
          </a:prstGeom>
          <a:noFill/>
          <a:ln cap="flat" cmpd="sng" w="28575">
            <a:solidFill>
              <a:srgbClr val="E49D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" name="Google Shape;231;p32"/>
          <p:cNvCxnSpPr/>
          <p:nvPr/>
        </p:nvCxnSpPr>
        <p:spPr>
          <a:xfrm flipH="1" rot="10800000">
            <a:off x="6144427" y="2010623"/>
            <a:ext cx="258361" cy="1824777"/>
          </a:xfrm>
          <a:prstGeom prst="straightConnector1">
            <a:avLst/>
          </a:prstGeom>
          <a:noFill/>
          <a:ln cap="flat" cmpd="sng" w="28575">
            <a:solidFill>
              <a:srgbClr val="E49D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p32"/>
          <p:cNvCxnSpPr/>
          <p:nvPr/>
        </p:nvCxnSpPr>
        <p:spPr>
          <a:xfrm flipH="1" rot="10800000">
            <a:off x="8940800" y="2010623"/>
            <a:ext cx="258361" cy="1824777"/>
          </a:xfrm>
          <a:prstGeom prst="straightConnector1">
            <a:avLst/>
          </a:prstGeom>
          <a:noFill/>
          <a:ln cap="flat" cmpd="sng" w="28575">
            <a:solidFill>
              <a:srgbClr val="E49D2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3" name="Google Shape;233;p32"/>
          <p:cNvSpPr txBox="1"/>
          <p:nvPr>
            <p:ph idx="5" type="body"/>
          </p:nvPr>
        </p:nvSpPr>
        <p:spPr>
          <a:xfrm>
            <a:off x="611717" y="3026833"/>
            <a:ext cx="2428832" cy="605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34" name="Google Shape;234;p32"/>
          <p:cNvSpPr txBox="1"/>
          <p:nvPr>
            <p:ph idx="6" type="body"/>
          </p:nvPr>
        </p:nvSpPr>
        <p:spPr>
          <a:xfrm>
            <a:off x="3468255" y="3026833"/>
            <a:ext cx="2438400" cy="605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35" name="Google Shape;235;p32"/>
          <p:cNvSpPr txBox="1"/>
          <p:nvPr>
            <p:ph idx="7" type="body"/>
          </p:nvPr>
        </p:nvSpPr>
        <p:spPr>
          <a:xfrm>
            <a:off x="6309976" y="3026623"/>
            <a:ext cx="2438400" cy="605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36" name="Google Shape;236;p32"/>
          <p:cNvSpPr txBox="1"/>
          <p:nvPr>
            <p:ph idx="8" type="body"/>
          </p:nvPr>
        </p:nvSpPr>
        <p:spPr>
          <a:xfrm>
            <a:off x="9144397" y="3031067"/>
            <a:ext cx="2438400" cy="605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37" name="Google Shape;237;p32"/>
          <p:cNvSpPr/>
          <p:nvPr/>
        </p:nvSpPr>
        <p:spPr>
          <a:xfrm>
            <a:off x="406400" y="5765800"/>
            <a:ext cx="1930400" cy="812800"/>
          </a:xfrm>
          <a:prstGeom prst="rect">
            <a:avLst/>
          </a:prstGeom>
          <a:solidFill>
            <a:srgbClr val="004E7D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2"/>
          <p:cNvSpPr txBox="1"/>
          <p:nvPr>
            <p:ph idx="11" type="ftr"/>
          </p:nvPr>
        </p:nvSpPr>
        <p:spPr>
          <a:xfrm>
            <a:off x="611717" y="5934668"/>
            <a:ext cx="5687483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39" name="Google Shape;239;p32"/>
          <p:cNvSpPr txBox="1"/>
          <p:nvPr>
            <p:ph idx="9" type="body"/>
          </p:nvPr>
        </p:nvSpPr>
        <p:spPr>
          <a:xfrm>
            <a:off x="611717" y="4038600"/>
            <a:ext cx="10966957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 sz="9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 sz="900">
                <a:solidFill>
                  <a:srgbClr val="FFFFFF"/>
                </a:solidFill>
              </a:defRPr>
            </a:lvl2pPr>
            <a:lvl3pPr indent="-2857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900">
                <a:solidFill>
                  <a:srgbClr val="FFFFFF"/>
                </a:solidFill>
              </a:defRPr>
            </a:lvl3pPr>
            <a:lvl4pPr indent="-2857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 sz="900">
                <a:solidFill>
                  <a:srgbClr val="FFFFFF"/>
                </a:solidFill>
              </a:defRPr>
            </a:lvl4pPr>
            <a:lvl5pPr indent="-2857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AutoNum type="arabicPeriod"/>
              <a:defRPr sz="900">
                <a:solidFill>
                  <a:srgbClr val="FFFFFF"/>
                </a:solidFill>
              </a:defRPr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 Icons">
  <p:cSld name="Three Column Icons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2" name="Google Shape;242;p33"/>
          <p:cNvSpPr txBox="1"/>
          <p:nvPr>
            <p:ph idx="11" type="ftr"/>
          </p:nvPr>
        </p:nvSpPr>
        <p:spPr>
          <a:xfrm>
            <a:off x="2438400" y="5934668"/>
            <a:ext cx="8753122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3" name="Google Shape;243;p33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p33"/>
          <p:cNvSpPr txBox="1"/>
          <p:nvPr>
            <p:ph idx="1" type="body"/>
          </p:nvPr>
        </p:nvSpPr>
        <p:spPr>
          <a:xfrm>
            <a:off x="640080" y="2889956"/>
            <a:ext cx="33528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45" name="Google Shape;245;p33"/>
          <p:cNvSpPr txBox="1"/>
          <p:nvPr>
            <p:ph idx="2" type="body"/>
          </p:nvPr>
        </p:nvSpPr>
        <p:spPr>
          <a:xfrm>
            <a:off x="4445461" y="2889956"/>
            <a:ext cx="33528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46" name="Google Shape;246;p33"/>
          <p:cNvSpPr txBox="1"/>
          <p:nvPr>
            <p:ph idx="3" type="body"/>
          </p:nvPr>
        </p:nvSpPr>
        <p:spPr>
          <a:xfrm>
            <a:off x="8237296" y="2889956"/>
            <a:ext cx="33528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47" name="Google Shape;247;p33"/>
          <p:cNvSpPr/>
          <p:nvPr>
            <p:ph idx="4" type="pic"/>
          </p:nvPr>
        </p:nvSpPr>
        <p:spPr>
          <a:xfrm>
            <a:off x="1693333" y="1358900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8" name="Google Shape;248;p33"/>
          <p:cNvSpPr/>
          <p:nvPr>
            <p:ph idx="5" type="pic"/>
          </p:nvPr>
        </p:nvSpPr>
        <p:spPr>
          <a:xfrm>
            <a:off x="5486400" y="1358900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p33"/>
          <p:cNvSpPr/>
          <p:nvPr>
            <p:ph idx="6" type="pic"/>
          </p:nvPr>
        </p:nvSpPr>
        <p:spPr>
          <a:xfrm>
            <a:off x="9304096" y="1358900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 Icons">
  <p:cSld name="Four Column Icons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52" name="Google Shape;252;p34"/>
          <p:cNvSpPr txBox="1"/>
          <p:nvPr>
            <p:ph idx="11" type="ftr"/>
          </p:nvPr>
        </p:nvSpPr>
        <p:spPr>
          <a:xfrm>
            <a:off x="2438400" y="5934668"/>
            <a:ext cx="8737600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53" name="Google Shape;253;p34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" name="Google Shape;254;p34"/>
          <p:cNvSpPr txBox="1"/>
          <p:nvPr>
            <p:ph idx="1" type="body"/>
          </p:nvPr>
        </p:nvSpPr>
        <p:spPr>
          <a:xfrm>
            <a:off x="626533" y="2864556"/>
            <a:ext cx="243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55" name="Google Shape;255;p34"/>
          <p:cNvSpPr txBox="1"/>
          <p:nvPr>
            <p:ph idx="2" type="body"/>
          </p:nvPr>
        </p:nvSpPr>
        <p:spPr>
          <a:xfrm>
            <a:off x="3468255" y="2864556"/>
            <a:ext cx="243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56" name="Google Shape;256;p34"/>
          <p:cNvSpPr txBox="1"/>
          <p:nvPr>
            <p:ph idx="3" type="body"/>
          </p:nvPr>
        </p:nvSpPr>
        <p:spPr>
          <a:xfrm>
            <a:off x="6309976" y="2864556"/>
            <a:ext cx="243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57" name="Google Shape;257;p34"/>
          <p:cNvSpPr txBox="1"/>
          <p:nvPr>
            <p:ph idx="4" type="body"/>
          </p:nvPr>
        </p:nvSpPr>
        <p:spPr>
          <a:xfrm>
            <a:off x="9143229" y="2864556"/>
            <a:ext cx="243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2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58" name="Google Shape;258;p34"/>
          <p:cNvSpPr/>
          <p:nvPr>
            <p:ph idx="5" type="pic"/>
          </p:nvPr>
        </p:nvSpPr>
        <p:spPr>
          <a:xfrm>
            <a:off x="1236133" y="1363133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9" name="Google Shape;259;p34"/>
          <p:cNvSpPr/>
          <p:nvPr>
            <p:ph idx="6" type="pic"/>
          </p:nvPr>
        </p:nvSpPr>
        <p:spPr>
          <a:xfrm>
            <a:off x="4077855" y="1358900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0" name="Google Shape;260;p34"/>
          <p:cNvSpPr/>
          <p:nvPr>
            <p:ph idx="7" type="pic"/>
          </p:nvPr>
        </p:nvSpPr>
        <p:spPr>
          <a:xfrm>
            <a:off x="6919576" y="1358900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34"/>
          <p:cNvSpPr/>
          <p:nvPr>
            <p:ph idx="8" type="pic"/>
          </p:nvPr>
        </p:nvSpPr>
        <p:spPr>
          <a:xfrm>
            <a:off x="9752829" y="1358900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64" name="Google Shape;264;p35"/>
          <p:cNvSpPr txBox="1"/>
          <p:nvPr>
            <p:ph idx="11" type="ftr"/>
          </p:nvPr>
        </p:nvSpPr>
        <p:spPr>
          <a:xfrm>
            <a:off x="5459504" y="5934668"/>
            <a:ext cx="5732018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65" name="Google Shape;265;p35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showMasterSp="0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oll_GrnDuo copy.jpg" id="28" name="Google Shape;28;p5"/>
          <p:cNvPicPr preferRelativeResize="0"/>
          <p:nvPr/>
        </p:nvPicPr>
        <p:blipFill rotWithShape="1">
          <a:blip r:embed="rId2">
            <a:alphaModFix/>
          </a:blip>
          <a:srcRect b="39327" l="0" r="0" t="9974"/>
          <a:stretch/>
        </p:blipFill>
        <p:spPr>
          <a:xfrm>
            <a:off x="0" y="0"/>
            <a:ext cx="12224512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accent2">
              <a:alpha val="6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0" name="Google Shape;30;p5"/>
          <p:cNvSpPr txBox="1"/>
          <p:nvPr>
            <p:ph type="ctrTitle"/>
          </p:nvPr>
        </p:nvSpPr>
        <p:spPr>
          <a:xfrm>
            <a:off x="304800" y="41148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304800" y="4706112"/>
            <a:ext cx="9245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Clr>
                <a:srgbClr val="626968"/>
              </a:buClr>
              <a:buSzPts val="1500"/>
              <a:buFont typeface="Calibri"/>
              <a:buNone/>
              <a:defRPr b="1" sz="1500">
                <a:solidFill>
                  <a:srgbClr val="62696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MUgreengold.eps" id="32" name="Google Shape;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600" y="5334000"/>
            <a:ext cx="2080895" cy="136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" showMasterSp="0">
  <p:cSld name="4_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0826017.jpg" id="34" name="Google Shape;34;p6"/>
          <p:cNvPicPr preferRelativeResize="0"/>
          <p:nvPr/>
        </p:nvPicPr>
        <p:blipFill rotWithShape="1">
          <a:blip r:embed="rId2">
            <a:alphaModFix/>
          </a:blip>
          <a:srcRect b="33271" l="0" r="0" t="9398"/>
          <a:stretch/>
        </p:blipFill>
        <p:spPr>
          <a:xfrm>
            <a:off x="0" y="-11650"/>
            <a:ext cx="12192000" cy="46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/>
          <p:nvPr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accent6">
              <a:alpha val="6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6" name="Google Shape;36;p6"/>
          <p:cNvSpPr txBox="1"/>
          <p:nvPr>
            <p:ph type="ctrTitle"/>
          </p:nvPr>
        </p:nvSpPr>
        <p:spPr>
          <a:xfrm>
            <a:off x="304800" y="41148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" type="subTitle"/>
          </p:nvPr>
        </p:nvSpPr>
        <p:spPr>
          <a:xfrm>
            <a:off x="304800" y="4706112"/>
            <a:ext cx="9245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Clr>
                <a:srgbClr val="626968"/>
              </a:buClr>
              <a:buSzPts val="1500"/>
              <a:buFont typeface="Calibri"/>
              <a:buNone/>
              <a:defRPr b="1" sz="1500">
                <a:solidFill>
                  <a:srgbClr val="62696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MUgreengold.eps" id="38" name="Google Shape;3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600" y="5334000"/>
            <a:ext cx="2080895" cy="136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" showMasterSp="0">
  <p:cSld name="1_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1108588.jpg" id="40" name="Google Shape;40;p7"/>
          <p:cNvPicPr preferRelativeResize="0"/>
          <p:nvPr/>
        </p:nvPicPr>
        <p:blipFill rotWithShape="1">
          <a:blip r:embed="rId2">
            <a:alphaModFix/>
          </a:blip>
          <a:srcRect b="25182" l="34" r="-33" t="17368"/>
          <a:stretch/>
        </p:blipFill>
        <p:spPr>
          <a:xfrm>
            <a:off x="0" y="-76200"/>
            <a:ext cx="12360888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/>
          <p:nvPr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accent2">
              <a:alpha val="6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2" name="Google Shape;42;p7"/>
          <p:cNvSpPr txBox="1"/>
          <p:nvPr>
            <p:ph type="ctrTitle"/>
          </p:nvPr>
        </p:nvSpPr>
        <p:spPr>
          <a:xfrm>
            <a:off x="304800" y="41148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304800" y="4706112"/>
            <a:ext cx="9245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Clr>
                <a:srgbClr val="626968"/>
              </a:buClr>
              <a:buSzPts val="1500"/>
              <a:buFont typeface="Calibri"/>
              <a:buNone/>
              <a:defRPr b="1" sz="1500">
                <a:solidFill>
                  <a:srgbClr val="62696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MUgreengold.eps" id="44" name="Google Shape;4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600" y="5334000"/>
            <a:ext cx="2080895" cy="136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" showMasterSp="0">
  <p:cSld name="3_Titl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0115733.JPG" id="46" name="Google Shape;46;p8"/>
          <p:cNvPicPr preferRelativeResize="0"/>
          <p:nvPr/>
        </p:nvPicPr>
        <p:blipFill rotWithShape="1">
          <a:blip r:embed="rId2">
            <a:alphaModFix/>
          </a:blip>
          <a:srcRect b="3365" l="1816" r="1116" t="39303"/>
          <a:stretch/>
        </p:blipFill>
        <p:spPr>
          <a:xfrm>
            <a:off x="1" y="-152400"/>
            <a:ext cx="121920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/>
          <p:nvPr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dk2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GMUgreengold.eps" id="48" name="Google Shape;4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600" y="5334000"/>
            <a:ext cx="2080895" cy="136334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/>
          <p:nvPr>
            <p:ph type="ctrTitle"/>
          </p:nvPr>
        </p:nvSpPr>
        <p:spPr>
          <a:xfrm>
            <a:off x="304800" y="41148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1" type="subTitle"/>
          </p:nvPr>
        </p:nvSpPr>
        <p:spPr>
          <a:xfrm>
            <a:off x="304800" y="4706112"/>
            <a:ext cx="9245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Clr>
                <a:srgbClr val="626968"/>
              </a:buClr>
              <a:buSzPts val="1500"/>
              <a:buFont typeface="Calibri"/>
              <a:buNone/>
              <a:defRPr b="1" sz="1500">
                <a:solidFill>
                  <a:srgbClr val="62696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idx="1" type="body"/>
          </p:nvPr>
        </p:nvSpPr>
        <p:spPr>
          <a:xfrm>
            <a:off x="414528" y="3810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06400" y="838200"/>
            <a:ext cx="9855200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3" type="body"/>
          </p:nvPr>
        </p:nvSpPr>
        <p:spPr>
          <a:xfrm>
            <a:off x="414528" y="12954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4" type="body"/>
          </p:nvPr>
        </p:nvSpPr>
        <p:spPr>
          <a:xfrm>
            <a:off x="414528" y="17526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5" type="body"/>
          </p:nvPr>
        </p:nvSpPr>
        <p:spPr>
          <a:xfrm>
            <a:off x="414528" y="22098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6" type="body"/>
          </p:nvPr>
        </p:nvSpPr>
        <p:spPr>
          <a:xfrm>
            <a:off x="414528" y="26670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7" type="body"/>
          </p:nvPr>
        </p:nvSpPr>
        <p:spPr>
          <a:xfrm>
            <a:off x="414528" y="31242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8" type="body"/>
          </p:nvPr>
        </p:nvSpPr>
        <p:spPr>
          <a:xfrm>
            <a:off x="414528" y="35814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9" type="body"/>
          </p:nvPr>
        </p:nvSpPr>
        <p:spPr>
          <a:xfrm>
            <a:off x="414528" y="40386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3" type="body"/>
          </p:nvPr>
        </p:nvSpPr>
        <p:spPr>
          <a:xfrm>
            <a:off x="414528" y="44958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4" type="body"/>
          </p:nvPr>
        </p:nvSpPr>
        <p:spPr>
          <a:xfrm>
            <a:off x="414528" y="49530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5" type="body"/>
          </p:nvPr>
        </p:nvSpPr>
        <p:spPr>
          <a:xfrm>
            <a:off x="414528" y="54102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6" type="body"/>
          </p:nvPr>
        </p:nvSpPr>
        <p:spPr>
          <a:xfrm>
            <a:off x="10261600" y="3810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  <a:defRPr sz="105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7" type="body"/>
          </p:nvPr>
        </p:nvSpPr>
        <p:spPr>
          <a:xfrm>
            <a:off x="10261600" y="8382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8" type="body"/>
          </p:nvPr>
        </p:nvSpPr>
        <p:spPr>
          <a:xfrm>
            <a:off x="10261600" y="12954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9" type="body"/>
          </p:nvPr>
        </p:nvSpPr>
        <p:spPr>
          <a:xfrm>
            <a:off x="10261600" y="17526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20" type="body"/>
          </p:nvPr>
        </p:nvSpPr>
        <p:spPr>
          <a:xfrm>
            <a:off x="10261600" y="22098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21" type="body"/>
          </p:nvPr>
        </p:nvSpPr>
        <p:spPr>
          <a:xfrm>
            <a:off x="10261600" y="26670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22" type="body"/>
          </p:nvPr>
        </p:nvSpPr>
        <p:spPr>
          <a:xfrm>
            <a:off x="10261600" y="31242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23" type="body"/>
          </p:nvPr>
        </p:nvSpPr>
        <p:spPr>
          <a:xfrm>
            <a:off x="10261600" y="35814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24" type="body"/>
          </p:nvPr>
        </p:nvSpPr>
        <p:spPr>
          <a:xfrm>
            <a:off x="10261600" y="40386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25" type="body"/>
          </p:nvPr>
        </p:nvSpPr>
        <p:spPr>
          <a:xfrm>
            <a:off x="10261600" y="44958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26" type="body"/>
          </p:nvPr>
        </p:nvSpPr>
        <p:spPr>
          <a:xfrm>
            <a:off x="10261600" y="49530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27" type="body"/>
          </p:nvPr>
        </p:nvSpPr>
        <p:spPr>
          <a:xfrm>
            <a:off x="10261600" y="54102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28" type="body"/>
          </p:nvPr>
        </p:nvSpPr>
        <p:spPr>
          <a:xfrm>
            <a:off x="414528" y="58674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29" type="body"/>
          </p:nvPr>
        </p:nvSpPr>
        <p:spPr>
          <a:xfrm>
            <a:off x="10261600" y="58674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406400" y="4343400"/>
            <a:ext cx="10769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0"/>
          <p:cNvSpPr/>
          <p:nvPr>
            <p:ph idx="2" type="pic"/>
          </p:nvPr>
        </p:nvSpPr>
        <p:spPr>
          <a:xfrm>
            <a:off x="406400" y="914400"/>
            <a:ext cx="107696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0"/>
          <p:cNvSpPr txBox="1"/>
          <p:nvPr>
            <p:ph idx="3" type="body"/>
          </p:nvPr>
        </p:nvSpPr>
        <p:spPr>
          <a:xfrm>
            <a:off x="406400" y="381000"/>
            <a:ext cx="107696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" Type="http://schemas.openxmlformats.org/officeDocument/2006/relationships/image" Target="../media/image19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0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1785600" y="0"/>
            <a:ext cx="406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08000" y="381000"/>
            <a:ext cx="1066800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/>
          <p:nvPr/>
        </p:nvSpPr>
        <p:spPr>
          <a:xfrm>
            <a:off x="0" y="0"/>
            <a:ext cx="101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6197600" y="6477000"/>
            <a:ext cx="4978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GEORGE MASON UNIVERSITY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617297" y="1295400"/>
            <a:ext cx="109728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None/>
              <a:defRPr b="0" i="1" sz="1500" u="none" cap="none" strike="noStrike">
                <a:solidFill>
                  <a:srgbClr val="007DB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DB7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9"/>
          <p:cNvSpPr txBox="1"/>
          <p:nvPr>
            <p:ph idx="11" type="ftr"/>
          </p:nvPr>
        </p:nvSpPr>
        <p:spPr>
          <a:xfrm>
            <a:off x="5459504" y="5934668"/>
            <a:ext cx="5732018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0" spcFirstLastPara="1" rIns="121900" wrap="square" tIns="6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300" u="none" cap="none" strike="noStrike">
                <a:solidFill>
                  <a:srgbClr val="5400F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19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sset 2.png" id="110" name="Google Shape;110;p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584615" y="5934668"/>
            <a:ext cx="1519935" cy="3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077" y="5812617"/>
            <a:ext cx="2789277" cy="63638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bit.ly/2VCBxr0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sites.google.com/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hyperlink" Target="https://sites.google.com/view/mason-tete/" TargetMode="External"/><Relationship Id="rId5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Relationship Id="rId5" Type="http://schemas.openxmlformats.org/officeDocument/2006/relationships/image" Target="../media/image40.png"/><Relationship Id="rId6" Type="http://schemas.openxmlformats.org/officeDocument/2006/relationships/image" Target="../media/image39.png"/><Relationship Id="rId7" Type="http://schemas.openxmlformats.org/officeDocument/2006/relationships/image" Target="../media/image36.png"/><Relationship Id="rId8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t.me/joinchat/SfThtoJ6ZAOI_nzK" TargetMode="External"/><Relationship Id="rId4" Type="http://schemas.openxmlformats.org/officeDocument/2006/relationships/hyperlink" Target="mailto:masontetehelp@gmail.com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/>
          <p:nvPr>
            <p:ph type="ctrTitle"/>
          </p:nvPr>
        </p:nvSpPr>
        <p:spPr>
          <a:xfrm>
            <a:off x="304800" y="3962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TEACHING ENGLISH THROUGH ENGLISH</a:t>
            </a:r>
            <a:endParaRPr/>
          </a:p>
        </p:txBody>
      </p:sp>
      <p:sp>
        <p:nvSpPr>
          <p:cNvPr id="271" name="Google Shape;271;p36"/>
          <p:cNvSpPr txBox="1"/>
          <p:nvPr>
            <p:ph idx="1" type="subTitle"/>
          </p:nvPr>
        </p:nvSpPr>
        <p:spPr>
          <a:xfrm>
            <a:off x="304800" y="4706112"/>
            <a:ext cx="92456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6968"/>
              </a:buClr>
              <a:buSzPts val="2400"/>
              <a:buFont typeface="Calibri"/>
              <a:buNone/>
            </a:pPr>
            <a:r>
              <a:rPr lang="en-US" sz="2400"/>
              <a:t>MODULE 0 – ORIENTATION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6968"/>
              </a:buClr>
              <a:buSzPts val="2400"/>
              <a:buFont typeface="Calibri"/>
              <a:buNone/>
            </a:pPr>
            <a:r>
              <a:rPr lang="en-US" sz="2400"/>
              <a:t>Friday, April 23, 2021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6968"/>
              </a:buClr>
              <a:buSzPts val="2400"/>
              <a:buFont typeface="Calibri"/>
              <a:buNone/>
            </a:pPr>
            <a:r>
              <a:t/>
            </a:r>
            <a:endParaRPr sz="2400"/>
          </a:p>
          <a:p>
            <a:pPr indent="-457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Shin, J. K., Fox, R., Evmenova, A., Borup, J., Khakimova, D., Kim, W., &amp; Chung, H. (April, 2021). </a:t>
            </a:r>
            <a:r>
              <a:rPr b="0" i="1"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Orientation</a:t>
            </a:r>
            <a:r>
              <a:rPr b="0"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Workshop webinar presented for the Teaching English through English online professional development program (Cohort I): Module 0. U.S. Embassy in Tashkent funded English Speaking Nation Program in Uzbekistan (online). </a:t>
            </a:r>
            <a:r>
              <a:rPr b="0" lang="en-US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https://bit.ly/2VCBxr0</a:t>
            </a:r>
            <a:endParaRPr b="0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626968"/>
              </a:buClr>
              <a:buSzPts val="2400"/>
              <a:buFont typeface="Calibri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/>
              <a:t>TETE MODULE 0 - ORIENTATION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5"/>
          <p:cNvSpPr txBox="1"/>
          <p:nvPr>
            <p:ph idx="2" type="body"/>
          </p:nvPr>
        </p:nvSpPr>
        <p:spPr>
          <a:xfrm>
            <a:off x="406400" y="1066800"/>
            <a:ext cx="10769700" cy="548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</a:rPr>
              <a:t>Learning Objectives and Learner Outcomes</a:t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00000"/>
                </a:solidFill>
              </a:rPr>
              <a:t>By the end of this course, you will be able to:</a:t>
            </a:r>
            <a:endParaRPr sz="2100">
              <a:solidFill>
                <a:srgbClr val="000000"/>
              </a:solidFill>
            </a:endParaRPr>
          </a:p>
          <a:p>
            <a:pPr indent="-361950" lvl="0" marL="55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lang="en-US" sz="2100">
                <a:solidFill>
                  <a:srgbClr val="000000"/>
                </a:solidFill>
              </a:rPr>
              <a:t>explain and use various </a:t>
            </a:r>
            <a:r>
              <a:rPr b="1" lang="en-US" sz="2400"/>
              <a:t>interactive and communicative approaches</a:t>
            </a:r>
            <a:r>
              <a:rPr lang="en-US" sz="2100">
                <a:solidFill>
                  <a:srgbClr val="000000"/>
                </a:solidFill>
              </a:rPr>
              <a:t> for teaching English to secondary students.</a:t>
            </a:r>
            <a:endParaRPr sz="2100">
              <a:solidFill>
                <a:srgbClr val="000000"/>
              </a:solidFill>
            </a:endParaRPr>
          </a:p>
          <a:p>
            <a:pPr indent="-361950" lvl="0" marL="55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lang="en-US" sz="2100">
                <a:solidFill>
                  <a:srgbClr val="000000"/>
                </a:solidFill>
              </a:rPr>
              <a:t>identify the </a:t>
            </a:r>
            <a:r>
              <a:rPr b="1" lang="en-US" sz="2200">
                <a:solidFill>
                  <a:srgbClr val="000000"/>
                </a:solidFill>
              </a:rPr>
              <a:t>language needed</a:t>
            </a:r>
            <a:r>
              <a:rPr lang="en-US" sz="2100">
                <a:solidFill>
                  <a:srgbClr val="000000"/>
                </a:solidFill>
              </a:rPr>
              <a:t> to carry out various instructional tasks in the classroom.</a:t>
            </a:r>
            <a:endParaRPr sz="2100">
              <a:solidFill>
                <a:srgbClr val="000000"/>
              </a:solidFill>
            </a:endParaRPr>
          </a:p>
          <a:p>
            <a:pPr indent="-361950" lvl="0" marL="55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200">
                <a:solidFill>
                  <a:srgbClr val="000000"/>
                </a:solidFill>
              </a:rPr>
              <a:t>prepare classroom language</a:t>
            </a:r>
            <a:r>
              <a:rPr lang="en-US" sz="2100">
                <a:solidFill>
                  <a:srgbClr val="000000"/>
                </a:solidFill>
              </a:rPr>
              <a:t> needed for various types of lessons and activities.</a:t>
            </a:r>
            <a:endParaRPr sz="2100">
              <a:solidFill>
                <a:srgbClr val="000000"/>
              </a:solidFill>
            </a:endParaRPr>
          </a:p>
          <a:p>
            <a:pPr indent="-361950" lvl="0" marL="55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lang="en-US" sz="2100">
                <a:solidFill>
                  <a:srgbClr val="000000"/>
                </a:solidFill>
              </a:rPr>
              <a:t>practice and improve ability to </a:t>
            </a:r>
            <a:r>
              <a:rPr b="1" lang="en-US" sz="2400"/>
              <a:t>manage your classroom and develop effective language tasks</a:t>
            </a:r>
            <a:r>
              <a:rPr b="1" lang="en-US" sz="2200"/>
              <a:t> </a:t>
            </a:r>
            <a:r>
              <a:rPr b="1" lang="en-US" sz="2200">
                <a:solidFill>
                  <a:srgbClr val="000000"/>
                </a:solidFill>
              </a:rPr>
              <a:t>in English</a:t>
            </a:r>
            <a:r>
              <a:rPr lang="en-US" sz="2100">
                <a:solidFill>
                  <a:srgbClr val="000000"/>
                </a:solidFill>
              </a:rPr>
              <a:t>.</a:t>
            </a:r>
            <a:endParaRPr sz="2100">
              <a:solidFill>
                <a:srgbClr val="000000"/>
              </a:solidFill>
            </a:endParaRPr>
          </a:p>
          <a:p>
            <a:pPr indent="-361950" lvl="0" marL="55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400"/>
              <a:t>develop lesson plans and teaching materials</a:t>
            </a:r>
            <a:r>
              <a:rPr lang="en-US" sz="2100">
                <a:solidFill>
                  <a:srgbClr val="000000"/>
                </a:solidFill>
              </a:rPr>
              <a:t> that reflect </a:t>
            </a:r>
            <a:r>
              <a:rPr b="1" lang="en-US" sz="2100">
                <a:solidFill>
                  <a:srgbClr val="000000"/>
                </a:solidFill>
              </a:rPr>
              <a:t>accurate English</a:t>
            </a:r>
            <a:r>
              <a:rPr lang="en-US" sz="2100">
                <a:solidFill>
                  <a:srgbClr val="000000"/>
                </a:solidFill>
              </a:rPr>
              <a:t>.</a:t>
            </a:r>
            <a:endParaRPr sz="2100">
              <a:solidFill>
                <a:srgbClr val="000000"/>
              </a:solidFill>
            </a:endParaRPr>
          </a:p>
          <a:p>
            <a:pPr indent="-361950" lvl="0" marL="55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lang="en-US" sz="2100">
                <a:solidFill>
                  <a:srgbClr val="000000"/>
                </a:solidFill>
              </a:rPr>
              <a:t>create a </a:t>
            </a:r>
            <a:r>
              <a:rPr b="1" lang="en-US" sz="2200">
                <a:solidFill>
                  <a:srgbClr val="F8931F"/>
                </a:solidFill>
              </a:rPr>
              <a:t>reflective teaching portfolio</a:t>
            </a:r>
            <a:r>
              <a:rPr lang="en-US" sz="2100">
                <a:solidFill>
                  <a:srgbClr val="000000"/>
                </a:solidFill>
              </a:rPr>
              <a:t> for continuous improvement in teaching English through English.</a:t>
            </a:r>
            <a:endParaRPr sz="2100">
              <a:solidFill>
                <a:srgbClr val="000000"/>
              </a:solidFill>
            </a:endParaRPr>
          </a:p>
          <a:p>
            <a:pPr indent="-361950" lvl="0" marL="55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200">
                <a:solidFill>
                  <a:srgbClr val="F8931F"/>
                </a:solidFill>
              </a:rPr>
              <a:t>engage in deep, critical reflection within a CoP of English language teaching professionals in your country</a:t>
            </a:r>
            <a:r>
              <a:rPr lang="en-US" sz="2100">
                <a:solidFill>
                  <a:srgbClr val="000000"/>
                </a:solidFill>
              </a:rPr>
              <a:t>.</a:t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sp>
        <p:nvSpPr>
          <p:cNvPr id="384" name="Google Shape;384;p46"/>
          <p:cNvSpPr/>
          <p:nvPr/>
        </p:nvSpPr>
        <p:spPr>
          <a:xfrm>
            <a:off x="6477625" y="1190850"/>
            <a:ext cx="4657800" cy="3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1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We developed TETE, so you can easily use the materials with all the inservice teachers you are mentoring!</a:t>
            </a:r>
            <a:endParaRPr b="1" i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833450"/>
            <a:ext cx="5914900" cy="42137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6" name="Google Shape;386;p46"/>
          <p:cNvSpPr txBox="1"/>
          <p:nvPr/>
        </p:nvSpPr>
        <p:spPr>
          <a:xfrm>
            <a:off x="406400" y="5376325"/>
            <a:ext cx="10769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also hope in your reflections you will find ways to</a:t>
            </a:r>
            <a:endParaRPr b="1" i="1"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 TETE materials for your teaching contexts!</a:t>
            </a:r>
            <a:r>
              <a:rPr b="1" i="1"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1"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7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Font typeface="Arial"/>
              <a:buNone/>
            </a:pPr>
            <a:r>
              <a:rPr lang="en-US" sz="1900"/>
              <a:t>A Cascading Model</a:t>
            </a:r>
            <a:endParaRPr sz="1900"/>
          </a:p>
        </p:txBody>
      </p:sp>
      <p:sp>
        <p:nvSpPr>
          <p:cNvPr id="392" name="Google Shape;392;p47"/>
          <p:cNvSpPr/>
          <p:nvPr/>
        </p:nvSpPr>
        <p:spPr>
          <a:xfrm>
            <a:off x="5896960" y="1295400"/>
            <a:ext cx="2752269" cy="1421511"/>
          </a:xfrm>
          <a:custGeom>
            <a:rect b="b" l="l" r="r" t="t"/>
            <a:pathLst>
              <a:path extrusionOk="0" h="1066800" w="2057771">
                <a:moveTo>
                  <a:pt x="0" y="1066800"/>
                </a:moveTo>
                <a:lnTo>
                  <a:pt x="1028886" y="0"/>
                </a:lnTo>
                <a:lnTo>
                  <a:pt x="1028886" y="0"/>
                </a:lnTo>
                <a:lnTo>
                  <a:pt x="2057771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0625" lIns="40625" spcFirstLastPara="1" rIns="40625" wrap="square" tIns="2438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92 </a:t>
            </a:r>
            <a:b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Core Certified </a:t>
            </a:r>
            <a:b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Teachers</a:t>
            </a:r>
            <a:endParaRPr b="1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7"/>
          <p:cNvSpPr/>
          <p:nvPr/>
        </p:nvSpPr>
        <p:spPr>
          <a:xfrm>
            <a:off x="3116631" y="4140199"/>
            <a:ext cx="8287674" cy="1421511"/>
          </a:xfrm>
          <a:custGeom>
            <a:rect b="b" l="l" r="r" t="t"/>
            <a:pathLst>
              <a:path extrusionOk="0" h="1066800" w="6173314">
                <a:moveTo>
                  <a:pt x="0" y="1066800"/>
                </a:moveTo>
                <a:lnTo>
                  <a:pt x="1028886" y="0"/>
                </a:lnTo>
                <a:lnTo>
                  <a:pt x="5144428" y="0"/>
                </a:lnTo>
                <a:lnTo>
                  <a:pt x="6173314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74500" lIns="1514925" spcFirstLastPara="1" rIns="1514925" wrap="square" tIns="74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15,000</a:t>
            </a:r>
            <a:br>
              <a:rPr b="1" i="0" lang="en-US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School Teachers </a:t>
            </a:r>
            <a:endParaRPr b="1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7"/>
          <p:cNvSpPr txBox="1"/>
          <p:nvPr>
            <p:ph idx="12" type="sldNum"/>
          </p:nvPr>
        </p:nvSpPr>
        <p:spPr>
          <a:xfrm>
            <a:off x="11191523" y="5934668"/>
            <a:ext cx="4065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900"/>
              <a:t>‹#›</a:t>
            </a:fld>
            <a:endParaRPr sz="1900"/>
          </a:p>
        </p:txBody>
      </p:sp>
      <p:cxnSp>
        <p:nvCxnSpPr>
          <p:cNvPr descr="Mentorship" id="395" name="Google Shape;395;p47"/>
          <p:cNvCxnSpPr/>
          <p:nvPr/>
        </p:nvCxnSpPr>
        <p:spPr>
          <a:xfrm>
            <a:off x="7459151" y="1295399"/>
            <a:ext cx="4116000" cy="4267200"/>
          </a:xfrm>
          <a:prstGeom prst="straightConnector1">
            <a:avLst/>
          </a:prstGeom>
          <a:noFill/>
          <a:ln cap="flat" cmpd="sng" w="25400">
            <a:solidFill>
              <a:srgbClr val="004E7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6" name="Google Shape;396;p47"/>
          <p:cNvSpPr txBox="1"/>
          <p:nvPr/>
        </p:nvSpPr>
        <p:spPr>
          <a:xfrm rot="2730524">
            <a:off x="8845591" y="2902642"/>
            <a:ext cx="1767978" cy="49237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Mentorship</a:t>
            </a:r>
            <a:endParaRPr sz="2400">
              <a:solidFill>
                <a:srgbClr val="004E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7" name="Google Shape;397;p47"/>
          <p:cNvCxnSpPr/>
          <p:nvPr/>
        </p:nvCxnSpPr>
        <p:spPr>
          <a:xfrm rot="10800000">
            <a:off x="1616181" y="4140200"/>
            <a:ext cx="2959200" cy="0"/>
          </a:xfrm>
          <a:prstGeom prst="straightConnector1">
            <a:avLst/>
          </a:prstGeom>
          <a:noFill/>
          <a:ln cap="flat" cmpd="sng" w="12700">
            <a:solidFill>
              <a:srgbClr val="006696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98" name="Google Shape;398;p47"/>
          <p:cNvCxnSpPr/>
          <p:nvPr/>
        </p:nvCxnSpPr>
        <p:spPr>
          <a:xfrm rot="10800000">
            <a:off x="1615959" y="2717800"/>
            <a:ext cx="4281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99" name="Google Shape;399;p47"/>
          <p:cNvCxnSpPr>
            <a:stCxn id="392" idx="1"/>
            <a:endCxn id="400" idx="0"/>
          </p:cNvCxnSpPr>
          <p:nvPr/>
        </p:nvCxnSpPr>
        <p:spPr>
          <a:xfrm rot="10800000">
            <a:off x="1116479" y="1295399"/>
            <a:ext cx="615600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01" name="Google Shape;401;p47"/>
          <p:cNvSpPr txBox="1"/>
          <p:nvPr/>
        </p:nvSpPr>
        <p:spPr>
          <a:xfrm>
            <a:off x="1754072" y="1805943"/>
            <a:ext cx="25725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Key Teacher Trainers</a:t>
            </a:r>
            <a:endParaRPr sz="1900"/>
          </a:p>
        </p:txBody>
      </p:sp>
      <p:sp>
        <p:nvSpPr>
          <p:cNvPr id="402" name="Google Shape;402;p47"/>
          <p:cNvSpPr txBox="1"/>
          <p:nvPr/>
        </p:nvSpPr>
        <p:spPr>
          <a:xfrm>
            <a:off x="1754072" y="3035921"/>
            <a:ext cx="25725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High Performing Teacher Leaders</a:t>
            </a:r>
            <a:endParaRPr sz="1900"/>
          </a:p>
        </p:txBody>
      </p:sp>
      <p:sp>
        <p:nvSpPr>
          <p:cNvPr id="403" name="Google Shape;403;p47"/>
          <p:cNvSpPr txBox="1"/>
          <p:nvPr/>
        </p:nvSpPr>
        <p:spPr>
          <a:xfrm>
            <a:off x="1754072" y="4523039"/>
            <a:ext cx="25725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Highest Need Regions</a:t>
            </a:r>
            <a:endParaRPr sz="1900"/>
          </a:p>
        </p:txBody>
      </p:sp>
      <p:sp>
        <p:nvSpPr>
          <p:cNvPr id="400" name="Google Shape;400;p47"/>
          <p:cNvSpPr/>
          <p:nvPr/>
        </p:nvSpPr>
        <p:spPr>
          <a:xfrm>
            <a:off x="616979" y="1295399"/>
            <a:ext cx="999000" cy="4267200"/>
          </a:xfrm>
          <a:prstGeom prst="upArrow">
            <a:avLst>
              <a:gd fmla="val 100000" name="adj1"/>
              <a:gd fmla="val 30916" name="adj2"/>
            </a:avLst>
          </a:prstGeom>
          <a:gradFill>
            <a:gsLst>
              <a:gs pos="0">
                <a:schemeClr val="accent1"/>
              </a:gs>
              <a:gs pos="100000">
                <a:srgbClr val="005883"/>
              </a:gs>
            </a:gsLst>
            <a:lin ang="5400012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7"/>
          <p:cNvSpPr txBox="1"/>
          <p:nvPr/>
        </p:nvSpPr>
        <p:spPr>
          <a:xfrm rot="5400000">
            <a:off x="-862528" y="3083850"/>
            <a:ext cx="39582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Professional Development Increases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7"/>
          <p:cNvSpPr/>
          <p:nvPr/>
        </p:nvSpPr>
        <p:spPr>
          <a:xfrm>
            <a:off x="4509497" y="2717800"/>
            <a:ext cx="5525115" cy="1421511"/>
          </a:xfrm>
          <a:custGeom>
            <a:rect b="b" l="l" r="r" t="t"/>
            <a:pathLst>
              <a:path extrusionOk="0" h="1066800" w="4115542">
                <a:moveTo>
                  <a:pt x="0" y="1066800"/>
                </a:moveTo>
                <a:lnTo>
                  <a:pt x="1028886" y="0"/>
                </a:lnTo>
                <a:lnTo>
                  <a:pt x="3086656" y="0"/>
                </a:lnTo>
                <a:lnTo>
                  <a:pt x="4115542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0925" lIns="1021225" spcFirstLastPara="1" rIns="1021225" wrap="square" tIns="60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1,000</a:t>
            </a:r>
            <a:br>
              <a:rPr b="1" lang="en-US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Regional Peer Mentors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8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Font typeface="Arial"/>
              <a:buNone/>
            </a:pPr>
            <a:r>
              <a:rPr lang="en-US" sz="1900"/>
              <a:t>A Cascading Model</a:t>
            </a:r>
            <a:endParaRPr sz="1900"/>
          </a:p>
        </p:txBody>
      </p:sp>
      <p:sp>
        <p:nvSpPr>
          <p:cNvPr id="411" name="Google Shape;411;p48"/>
          <p:cNvSpPr/>
          <p:nvPr/>
        </p:nvSpPr>
        <p:spPr>
          <a:xfrm>
            <a:off x="5896960" y="1295400"/>
            <a:ext cx="2752269" cy="1421511"/>
          </a:xfrm>
          <a:custGeom>
            <a:rect b="b" l="l" r="r" t="t"/>
            <a:pathLst>
              <a:path extrusionOk="0" h="1066800" w="2057771">
                <a:moveTo>
                  <a:pt x="0" y="1066800"/>
                </a:moveTo>
                <a:lnTo>
                  <a:pt x="1028886" y="0"/>
                </a:lnTo>
                <a:lnTo>
                  <a:pt x="1028886" y="0"/>
                </a:lnTo>
                <a:lnTo>
                  <a:pt x="2057771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0625" lIns="40625" spcFirstLastPara="1" rIns="40625" wrap="square" tIns="2438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92 </a:t>
            </a:r>
            <a:b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Core Certified </a:t>
            </a:r>
            <a:b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Teachers</a:t>
            </a:r>
            <a:endParaRPr b="1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8"/>
          <p:cNvSpPr/>
          <p:nvPr/>
        </p:nvSpPr>
        <p:spPr>
          <a:xfrm>
            <a:off x="3116631" y="4140199"/>
            <a:ext cx="8287674" cy="1421511"/>
          </a:xfrm>
          <a:custGeom>
            <a:rect b="b" l="l" r="r" t="t"/>
            <a:pathLst>
              <a:path extrusionOk="0" h="1066800" w="6173314">
                <a:moveTo>
                  <a:pt x="0" y="1066800"/>
                </a:moveTo>
                <a:lnTo>
                  <a:pt x="1028886" y="0"/>
                </a:lnTo>
                <a:lnTo>
                  <a:pt x="5144428" y="0"/>
                </a:lnTo>
                <a:lnTo>
                  <a:pt x="6173314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74500" lIns="1514925" spcFirstLastPara="1" rIns="1514925" wrap="square" tIns="74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15,000</a:t>
            </a:r>
            <a:br>
              <a:rPr b="1" i="0" lang="en-US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School Teachers </a:t>
            </a:r>
            <a:endParaRPr b="1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8"/>
          <p:cNvSpPr txBox="1"/>
          <p:nvPr>
            <p:ph idx="12" type="sldNum"/>
          </p:nvPr>
        </p:nvSpPr>
        <p:spPr>
          <a:xfrm>
            <a:off x="11191523" y="5934668"/>
            <a:ext cx="4065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900"/>
              <a:t>‹#›</a:t>
            </a:fld>
            <a:endParaRPr sz="1900"/>
          </a:p>
        </p:txBody>
      </p:sp>
      <p:cxnSp>
        <p:nvCxnSpPr>
          <p:cNvPr descr="Mentorship" id="414" name="Google Shape;414;p48"/>
          <p:cNvCxnSpPr/>
          <p:nvPr/>
        </p:nvCxnSpPr>
        <p:spPr>
          <a:xfrm>
            <a:off x="7459151" y="1295399"/>
            <a:ext cx="4116000" cy="4267200"/>
          </a:xfrm>
          <a:prstGeom prst="straightConnector1">
            <a:avLst/>
          </a:prstGeom>
          <a:noFill/>
          <a:ln cap="flat" cmpd="sng" w="25400">
            <a:solidFill>
              <a:srgbClr val="004E7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5" name="Google Shape;415;p48"/>
          <p:cNvSpPr txBox="1"/>
          <p:nvPr/>
        </p:nvSpPr>
        <p:spPr>
          <a:xfrm rot="2730524">
            <a:off x="8845591" y="2902642"/>
            <a:ext cx="1767978" cy="49237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Mentorship</a:t>
            </a:r>
            <a:endParaRPr sz="2400">
              <a:solidFill>
                <a:srgbClr val="004E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6" name="Google Shape;416;p48"/>
          <p:cNvCxnSpPr/>
          <p:nvPr/>
        </p:nvCxnSpPr>
        <p:spPr>
          <a:xfrm rot="10800000">
            <a:off x="1616181" y="4140200"/>
            <a:ext cx="2959200" cy="0"/>
          </a:xfrm>
          <a:prstGeom prst="straightConnector1">
            <a:avLst/>
          </a:prstGeom>
          <a:noFill/>
          <a:ln cap="flat" cmpd="sng" w="12700">
            <a:solidFill>
              <a:srgbClr val="006696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17" name="Google Shape;417;p48"/>
          <p:cNvCxnSpPr/>
          <p:nvPr/>
        </p:nvCxnSpPr>
        <p:spPr>
          <a:xfrm rot="10800000">
            <a:off x="1615959" y="2717800"/>
            <a:ext cx="4281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18" name="Google Shape;418;p48"/>
          <p:cNvCxnSpPr>
            <a:stCxn id="411" idx="1"/>
            <a:endCxn id="419" idx="0"/>
          </p:cNvCxnSpPr>
          <p:nvPr/>
        </p:nvCxnSpPr>
        <p:spPr>
          <a:xfrm rot="10800000">
            <a:off x="1116479" y="1295399"/>
            <a:ext cx="615600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20" name="Google Shape;420;p48"/>
          <p:cNvSpPr txBox="1"/>
          <p:nvPr/>
        </p:nvSpPr>
        <p:spPr>
          <a:xfrm>
            <a:off x="1754072" y="1805943"/>
            <a:ext cx="25725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Key Teacher Trainers</a:t>
            </a:r>
            <a:endParaRPr sz="1900"/>
          </a:p>
        </p:txBody>
      </p:sp>
      <p:sp>
        <p:nvSpPr>
          <p:cNvPr id="421" name="Google Shape;421;p48"/>
          <p:cNvSpPr txBox="1"/>
          <p:nvPr/>
        </p:nvSpPr>
        <p:spPr>
          <a:xfrm>
            <a:off x="1754072" y="3035921"/>
            <a:ext cx="25725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High Performing Teacher Leaders</a:t>
            </a:r>
            <a:endParaRPr sz="1900"/>
          </a:p>
        </p:txBody>
      </p:sp>
      <p:sp>
        <p:nvSpPr>
          <p:cNvPr id="422" name="Google Shape;422;p48"/>
          <p:cNvSpPr txBox="1"/>
          <p:nvPr/>
        </p:nvSpPr>
        <p:spPr>
          <a:xfrm>
            <a:off x="1754072" y="4523039"/>
            <a:ext cx="25725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Highest Need Regions</a:t>
            </a:r>
            <a:endParaRPr sz="1900"/>
          </a:p>
        </p:txBody>
      </p:sp>
      <p:sp>
        <p:nvSpPr>
          <p:cNvPr id="419" name="Google Shape;419;p48"/>
          <p:cNvSpPr/>
          <p:nvPr/>
        </p:nvSpPr>
        <p:spPr>
          <a:xfrm>
            <a:off x="616979" y="1295399"/>
            <a:ext cx="999000" cy="4267200"/>
          </a:xfrm>
          <a:prstGeom prst="upArrow">
            <a:avLst>
              <a:gd fmla="val 100000" name="adj1"/>
              <a:gd fmla="val 30916" name="adj2"/>
            </a:avLst>
          </a:prstGeom>
          <a:gradFill>
            <a:gsLst>
              <a:gs pos="0">
                <a:schemeClr val="accent1"/>
              </a:gs>
              <a:gs pos="100000">
                <a:srgbClr val="005883"/>
              </a:gs>
            </a:gsLst>
            <a:lin ang="5400012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8"/>
          <p:cNvSpPr txBox="1"/>
          <p:nvPr/>
        </p:nvSpPr>
        <p:spPr>
          <a:xfrm rot="5400000">
            <a:off x="-862528" y="3083850"/>
            <a:ext cx="39582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Professional Development Increases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48"/>
          <p:cNvSpPr/>
          <p:nvPr/>
        </p:nvSpPr>
        <p:spPr>
          <a:xfrm>
            <a:off x="4509497" y="2717800"/>
            <a:ext cx="5525115" cy="1421511"/>
          </a:xfrm>
          <a:custGeom>
            <a:rect b="b" l="l" r="r" t="t"/>
            <a:pathLst>
              <a:path extrusionOk="0" h="1066800" w="4115542">
                <a:moveTo>
                  <a:pt x="0" y="1066800"/>
                </a:moveTo>
                <a:lnTo>
                  <a:pt x="1028886" y="0"/>
                </a:lnTo>
                <a:lnTo>
                  <a:pt x="3086656" y="0"/>
                </a:lnTo>
                <a:lnTo>
                  <a:pt x="4115542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0925" lIns="1021225" spcFirstLastPara="1" rIns="1021225" wrap="square" tIns="60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1,000</a:t>
            </a:r>
            <a:br>
              <a:rPr b="1" lang="en-US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Regional Peer Mentors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325" y="2175125"/>
            <a:ext cx="1327350" cy="94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9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Font typeface="Arial"/>
              <a:buNone/>
            </a:pPr>
            <a:r>
              <a:rPr lang="en-US" sz="1900"/>
              <a:t>A Cascading Model</a:t>
            </a:r>
            <a:endParaRPr sz="1900"/>
          </a:p>
        </p:txBody>
      </p:sp>
      <p:sp>
        <p:nvSpPr>
          <p:cNvPr id="431" name="Google Shape;431;p49"/>
          <p:cNvSpPr/>
          <p:nvPr/>
        </p:nvSpPr>
        <p:spPr>
          <a:xfrm>
            <a:off x="5896960" y="1295400"/>
            <a:ext cx="2752269" cy="1421511"/>
          </a:xfrm>
          <a:custGeom>
            <a:rect b="b" l="l" r="r" t="t"/>
            <a:pathLst>
              <a:path extrusionOk="0" h="1066800" w="2057771">
                <a:moveTo>
                  <a:pt x="0" y="1066800"/>
                </a:moveTo>
                <a:lnTo>
                  <a:pt x="1028886" y="0"/>
                </a:lnTo>
                <a:lnTo>
                  <a:pt x="1028886" y="0"/>
                </a:lnTo>
                <a:lnTo>
                  <a:pt x="2057771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0625" lIns="40625" spcFirstLastPara="1" rIns="40625" wrap="square" tIns="2438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92 </a:t>
            </a:r>
            <a:b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Core Certified </a:t>
            </a:r>
            <a:b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Teachers</a:t>
            </a:r>
            <a:endParaRPr b="1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9"/>
          <p:cNvSpPr/>
          <p:nvPr/>
        </p:nvSpPr>
        <p:spPr>
          <a:xfrm>
            <a:off x="3116631" y="4140199"/>
            <a:ext cx="8287674" cy="1421511"/>
          </a:xfrm>
          <a:custGeom>
            <a:rect b="b" l="l" r="r" t="t"/>
            <a:pathLst>
              <a:path extrusionOk="0" h="1066800" w="6173314">
                <a:moveTo>
                  <a:pt x="0" y="1066800"/>
                </a:moveTo>
                <a:lnTo>
                  <a:pt x="1028886" y="0"/>
                </a:lnTo>
                <a:lnTo>
                  <a:pt x="5144428" y="0"/>
                </a:lnTo>
                <a:lnTo>
                  <a:pt x="6173314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74500" lIns="1514925" spcFirstLastPara="1" rIns="1514925" wrap="square" tIns="74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15,000</a:t>
            </a:r>
            <a:br>
              <a:rPr b="1" i="0" lang="en-US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School Teachers </a:t>
            </a:r>
            <a:endParaRPr b="1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9"/>
          <p:cNvSpPr txBox="1"/>
          <p:nvPr>
            <p:ph idx="12" type="sldNum"/>
          </p:nvPr>
        </p:nvSpPr>
        <p:spPr>
          <a:xfrm>
            <a:off x="11191523" y="5934668"/>
            <a:ext cx="4065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900"/>
              <a:t>‹#›</a:t>
            </a:fld>
            <a:endParaRPr sz="1900"/>
          </a:p>
        </p:txBody>
      </p:sp>
      <p:cxnSp>
        <p:nvCxnSpPr>
          <p:cNvPr descr="Mentorship" id="434" name="Google Shape;434;p49"/>
          <p:cNvCxnSpPr/>
          <p:nvPr/>
        </p:nvCxnSpPr>
        <p:spPr>
          <a:xfrm>
            <a:off x="7459151" y="1295399"/>
            <a:ext cx="4116000" cy="4267200"/>
          </a:xfrm>
          <a:prstGeom prst="straightConnector1">
            <a:avLst/>
          </a:prstGeom>
          <a:noFill/>
          <a:ln cap="flat" cmpd="sng" w="25400">
            <a:solidFill>
              <a:srgbClr val="004E7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35" name="Google Shape;435;p49"/>
          <p:cNvSpPr txBox="1"/>
          <p:nvPr/>
        </p:nvSpPr>
        <p:spPr>
          <a:xfrm rot="2730524">
            <a:off x="8845591" y="2902642"/>
            <a:ext cx="1767978" cy="49237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Mentorship</a:t>
            </a:r>
            <a:endParaRPr sz="2400">
              <a:solidFill>
                <a:srgbClr val="004E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6" name="Google Shape;436;p49"/>
          <p:cNvCxnSpPr/>
          <p:nvPr/>
        </p:nvCxnSpPr>
        <p:spPr>
          <a:xfrm rot="10800000">
            <a:off x="1616181" y="4140200"/>
            <a:ext cx="2959200" cy="0"/>
          </a:xfrm>
          <a:prstGeom prst="straightConnector1">
            <a:avLst/>
          </a:prstGeom>
          <a:noFill/>
          <a:ln cap="flat" cmpd="sng" w="12700">
            <a:solidFill>
              <a:srgbClr val="006696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37" name="Google Shape;437;p49"/>
          <p:cNvCxnSpPr/>
          <p:nvPr/>
        </p:nvCxnSpPr>
        <p:spPr>
          <a:xfrm rot="10800000">
            <a:off x="1615959" y="2717800"/>
            <a:ext cx="4281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38" name="Google Shape;438;p49"/>
          <p:cNvCxnSpPr>
            <a:stCxn id="431" idx="1"/>
            <a:endCxn id="439" idx="0"/>
          </p:cNvCxnSpPr>
          <p:nvPr/>
        </p:nvCxnSpPr>
        <p:spPr>
          <a:xfrm rot="10800000">
            <a:off x="1116479" y="1295399"/>
            <a:ext cx="615600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40" name="Google Shape;440;p49"/>
          <p:cNvSpPr txBox="1"/>
          <p:nvPr/>
        </p:nvSpPr>
        <p:spPr>
          <a:xfrm>
            <a:off x="1754072" y="1805943"/>
            <a:ext cx="25725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Key Teacher Trainers</a:t>
            </a:r>
            <a:endParaRPr sz="1900"/>
          </a:p>
        </p:txBody>
      </p:sp>
      <p:sp>
        <p:nvSpPr>
          <p:cNvPr id="441" name="Google Shape;441;p49"/>
          <p:cNvSpPr txBox="1"/>
          <p:nvPr/>
        </p:nvSpPr>
        <p:spPr>
          <a:xfrm>
            <a:off x="1754072" y="3035921"/>
            <a:ext cx="25725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High Performing Teacher Leaders</a:t>
            </a:r>
            <a:endParaRPr sz="1900"/>
          </a:p>
        </p:txBody>
      </p:sp>
      <p:sp>
        <p:nvSpPr>
          <p:cNvPr id="442" name="Google Shape;442;p49"/>
          <p:cNvSpPr txBox="1"/>
          <p:nvPr/>
        </p:nvSpPr>
        <p:spPr>
          <a:xfrm>
            <a:off x="1754072" y="4523039"/>
            <a:ext cx="25725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Highest Need Regions</a:t>
            </a:r>
            <a:endParaRPr sz="1900"/>
          </a:p>
        </p:txBody>
      </p:sp>
      <p:sp>
        <p:nvSpPr>
          <p:cNvPr id="439" name="Google Shape;439;p49"/>
          <p:cNvSpPr/>
          <p:nvPr/>
        </p:nvSpPr>
        <p:spPr>
          <a:xfrm>
            <a:off x="616979" y="1295399"/>
            <a:ext cx="999000" cy="4267200"/>
          </a:xfrm>
          <a:prstGeom prst="upArrow">
            <a:avLst>
              <a:gd fmla="val 100000" name="adj1"/>
              <a:gd fmla="val 30916" name="adj2"/>
            </a:avLst>
          </a:prstGeom>
          <a:gradFill>
            <a:gsLst>
              <a:gs pos="0">
                <a:schemeClr val="accent1"/>
              </a:gs>
              <a:gs pos="100000">
                <a:srgbClr val="005883"/>
              </a:gs>
            </a:gsLst>
            <a:lin ang="5400012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9"/>
          <p:cNvSpPr txBox="1"/>
          <p:nvPr/>
        </p:nvSpPr>
        <p:spPr>
          <a:xfrm rot="5400000">
            <a:off x="-862528" y="3083850"/>
            <a:ext cx="39582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Professional Development Increases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9"/>
          <p:cNvSpPr/>
          <p:nvPr/>
        </p:nvSpPr>
        <p:spPr>
          <a:xfrm>
            <a:off x="4509497" y="2717800"/>
            <a:ext cx="5525115" cy="1421511"/>
          </a:xfrm>
          <a:custGeom>
            <a:rect b="b" l="l" r="r" t="t"/>
            <a:pathLst>
              <a:path extrusionOk="0" h="1066800" w="4115542">
                <a:moveTo>
                  <a:pt x="0" y="1066800"/>
                </a:moveTo>
                <a:lnTo>
                  <a:pt x="1028886" y="0"/>
                </a:lnTo>
                <a:lnTo>
                  <a:pt x="3086656" y="0"/>
                </a:lnTo>
                <a:lnTo>
                  <a:pt x="4115542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0925" lIns="1021225" spcFirstLastPara="1" rIns="1021225" wrap="square" tIns="60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1,000</a:t>
            </a:r>
            <a:br>
              <a:rPr b="1" lang="en-US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Regional Peer Mentors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9325" y="4141100"/>
            <a:ext cx="1995392" cy="1421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46" name="Google Shape;446;p49"/>
          <p:cNvCxnSpPr>
            <a:stCxn id="447" idx="2"/>
            <a:endCxn id="445" idx="0"/>
          </p:cNvCxnSpPr>
          <p:nvPr/>
        </p:nvCxnSpPr>
        <p:spPr>
          <a:xfrm flipH="1">
            <a:off x="4387021" y="3120800"/>
            <a:ext cx="984600" cy="1020300"/>
          </a:xfrm>
          <a:prstGeom prst="straightConnector1">
            <a:avLst/>
          </a:prstGeom>
          <a:noFill/>
          <a:ln cap="flat" cmpd="sng" w="28575">
            <a:solidFill>
              <a:srgbClr val="F8931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48" name="Google Shape;44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325" y="2175125"/>
            <a:ext cx="1327350" cy="94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0"/>
          <p:cNvSpPr/>
          <p:nvPr/>
        </p:nvSpPr>
        <p:spPr>
          <a:xfrm>
            <a:off x="406400" y="1066800"/>
            <a:ext cx="10566300" cy="11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Purpose of Module 0: To prepare you for a successful start in this professional learning process</a:t>
            </a:r>
            <a:endParaRPr/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54" name="Google Shape;454;p50"/>
          <p:cNvSpPr txBox="1"/>
          <p:nvPr>
            <p:ph idx="2" type="body"/>
          </p:nvPr>
        </p:nvSpPr>
        <p:spPr>
          <a:xfrm>
            <a:off x="3069850" y="2312750"/>
            <a:ext cx="81063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By the end of the module, you will be able to:</a:t>
            </a:r>
            <a:endParaRPr sz="2800">
              <a:solidFill>
                <a:srgbClr val="000000"/>
              </a:solidFill>
            </a:endParaRPr>
          </a:p>
          <a:p>
            <a:pPr indent="-323850" lvl="0" marL="647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■"/>
            </a:pPr>
            <a:r>
              <a:rPr lang="en-US" sz="2800">
                <a:solidFill>
                  <a:srgbClr val="000000"/>
                </a:solidFill>
              </a:rPr>
              <a:t>explain the goals and outcomes for this course.</a:t>
            </a:r>
            <a:endParaRPr sz="2800">
              <a:solidFill>
                <a:srgbClr val="000000"/>
              </a:solidFill>
            </a:endParaRPr>
          </a:p>
          <a:p>
            <a:pPr indent="-323850" lvl="0" marL="647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-US" sz="2800">
                <a:solidFill>
                  <a:srgbClr val="000000"/>
                </a:solidFill>
              </a:rPr>
              <a:t>navigate through the Teaching English Through English Google site</a:t>
            </a:r>
            <a:endParaRPr sz="2800">
              <a:solidFill>
                <a:srgbClr val="000000"/>
              </a:solidFill>
            </a:endParaRPr>
          </a:p>
          <a:p>
            <a:pPr indent="-323850" lvl="0" marL="647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-US" sz="2800">
                <a:solidFill>
                  <a:srgbClr val="000000"/>
                </a:solidFill>
              </a:rPr>
              <a:t>get to know your colleagues in an online community of practice.</a:t>
            </a:r>
            <a:endParaRPr sz="2800">
              <a:solidFill>
                <a:srgbClr val="000000"/>
              </a:solidFill>
            </a:endParaRPr>
          </a:p>
          <a:p>
            <a:pPr indent="-323850" lvl="0" marL="647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-US" sz="2800">
                <a:solidFill>
                  <a:srgbClr val="000000"/>
                </a:solidFill>
              </a:rPr>
              <a:t>describe what it means to be a reflective English language educator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455" name="Google Shape;45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00" y="2438400"/>
            <a:ext cx="1803400" cy="31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0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</a:rPr>
              <a:t>TETE MODULE 0 - ORIENTATION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1"/>
          <p:cNvSpPr txBox="1"/>
          <p:nvPr>
            <p:ph idx="2" type="body"/>
          </p:nvPr>
        </p:nvSpPr>
        <p:spPr>
          <a:xfrm>
            <a:off x="406400" y="1760675"/>
            <a:ext cx="10769700" cy="43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/>
              <a:t>Now l</a:t>
            </a:r>
            <a:r>
              <a:rPr b="1" lang="en-US" sz="6000"/>
              <a:t>et’s meet your</a:t>
            </a:r>
            <a:endParaRPr b="1" sz="6000"/>
          </a:p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/>
              <a:t>George Mason University </a:t>
            </a:r>
            <a:endParaRPr b="1" sz="6000"/>
          </a:p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/>
              <a:t>Academic Team!</a:t>
            </a:r>
            <a:endParaRPr b="1"/>
          </a:p>
        </p:txBody>
      </p:sp>
      <p:sp>
        <p:nvSpPr>
          <p:cNvPr id="462" name="Google Shape;462;p51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2"/>
          <p:cNvSpPr txBox="1"/>
          <p:nvPr>
            <p:ph idx="1" type="body"/>
          </p:nvPr>
        </p:nvSpPr>
        <p:spPr>
          <a:xfrm>
            <a:off x="406400" y="2211000"/>
            <a:ext cx="5181600" cy="38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</a:rPr>
              <a:t>Faculty</a:t>
            </a:r>
            <a:endParaRPr b="1" sz="3200">
              <a:solidFill>
                <a:srgbClr val="000000"/>
              </a:solidFill>
            </a:endParaRPr>
          </a:p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000">
                <a:solidFill>
                  <a:srgbClr val="000000"/>
                </a:solidFill>
              </a:rPr>
              <a:t>Joan Kang Shin, Ph.D.</a:t>
            </a:r>
            <a:endParaRPr sz="1600">
              <a:solidFill>
                <a:srgbClr val="000000"/>
              </a:solidFill>
            </a:endParaRPr>
          </a:p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000">
                <a:solidFill>
                  <a:srgbClr val="000000"/>
                </a:solidFill>
              </a:rPr>
              <a:t>Rebecca Fox, Ph.D.</a:t>
            </a:r>
            <a:endParaRPr sz="1600">
              <a:solidFill>
                <a:srgbClr val="000000"/>
              </a:solidFill>
            </a:endParaRPr>
          </a:p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000">
                <a:solidFill>
                  <a:srgbClr val="000000"/>
                </a:solidFill>
              </a:rPr>
              <a:t>Anya Evmenova, Ph.D.</a:t>
            </a:r>
            <a:endParaRPr sz="1600">
              <a:solidFill>
                <a:srgbClr val="000000"/>
              </a:solidFill>
            </a:endParaRPr>
          </a:p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000">
                <a:solidFill>
                  <a:srgbClr val="000000"/>
                </a:solidFill>
              </a:rPr>
              <a:t>Jered Borup, Ph.D.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52"/>
          <p:cNvSpPr txBox="1"/>
          <p:nvPr>
            <p:ph idx="2" type="body"/>
          </p:nvPr>
        </p:nvSpPr>
        <p:spPr>
          <a:xfrm>
            <a:off x="5994400" y="2211000"/>
            <a:ext cx="5181600" cy="38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</a:rPr>
              <a:t>Graduate Research Team</a:t>
            </a:r>
            <a:endParaRPr b="1"/>
          </a:p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</a:rPr>
              <a:t>Dildora Khakimova, Ph.D. Woomee Kim, M.A.</a:t>
            </a:r>
            <a:endParaRPr sz="1600">
              <a:solidFill>
                <a:srgbClr val="000000"/>
              </a:solidFill>
            </a:endParaRPr>
          </a:p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</a:rPr>
              <a:t>Hyunsun Chung, M.A.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52"/>
          <p:cNvSpPr txBox="1"/>
          <p:nvPr>
            <p:ph idx="2" type="body"/>
          </p:nvPr>
        </p:nvSpPr>
        <p:spPr>
          <a:xfrm>
            <a:off x="406400" y="1066800"/>
            <a:ext cx="107697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/>
              <a:t>George Mason University Academic Team</a:t>
            </a:r>
            <a:endParaRPr/>
          </a:p>
          <a:p>
            <a:pPr indent="-3429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71" name="Google Shape;471;p52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</a:rPr>
              <a:t>TETE MODULE 0 - ORIENTATION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3"/>
          <p:cNvSpPr txBox="1"/>
          <p:nvPr/>
        </p:nvSpPr>
        <p:spPr>
          <a:xfrm>
            <a:off x="237125" y="4995125"/>
            <a:ext cx="278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https://sites.google.com/</a:t>
            </a:r>
            <a:endParaRPr sz="1800"/>
          </a:p>
        </p:txBody>
      </p:sp>
      <p:sp>
        <p:nvSpPr>
          <p:cNvPr id="478" name="Google Shape;478;p53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pic>
        <p:nvPicPr>
          <p:cNvPr id="479" name="Google Shape;47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6800" y="990600"/>
            <a:ext cx="8119291" cy="518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3"/>
          <p:cNvPicPr preferRelativeResize="0"/>
          <p:nvPr/>
        </p:nvPicPr>
        <p:blipFill rotWithShape="1">
          <a:blip r:embed="rId5">
            <a:alphaModFix/>
          </a:blip>
          <a:srcRect b="21012" l="21308" r="8065" t="32469"/>
          <a:stretch/>
        </p:blipFill>
        <p:spPr>
          <a:xfrm>
            <a:off x="406400" y="4489600"/>
            <a:ext cx="2443350" cy="5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075" y="220360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 txBox="1"/>
          <p:nvPr/>
        </p:nvSpPr>
        <p:spPr>
          <a:xfrm>
            <a:off x="251650" y="896850"/>
            <a:ext cx="1137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“Explore” Activity Icons</a:t>
            </a:r>
            <a:endParaRPr/>
          </a:p>
        </p:txBody>
      </p:sp>
      <p:pic>
        <p:nvPicPr>
          <p:cNvPr id="488" name="Google Shape;48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75" y="1971963"/>
            <a:ext cx="1859375" cy="110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263" y="3666325"/>
            <a:ext cx="1859380" cy="8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425" y="5121175"/>
            <a:ext cx="1519050" cy="14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4"/>
          <p:cNvSpPr txBox="1"/>
          <p:nvPr/>
        </p:nvSpPr>
        <p:spPr>
          <a:xfrm>
            <a:off x="3496425" y="2417600"/>
            <a:ext cx="74868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54"/>
          <p:cNvSpPr txBox="1"/>
          <p:nvPr/>
        </p:nvSpPr>
        <p:spPr>
          <a:xfrm>
            <a:off x="3366450" y="2060975"/>
            <a:ext cx="7486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Watch Videos 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4"/>
          <p:cNvSpPr txBox="1"/>
          <p:nvPr/>
        </p:nvSpPr>
        <p:spPr>
          <a:xfrm>
            <a:off x="3314450" y="3747100"/>
            <a:ext cx="7486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Read Articles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54"/>
          <p:cNvSpPr txBox="1"/>
          <p:nvPr/>
        </p:nvSpPr>
        <p:spPr>
          <a:xfrm>
            <a:off x="3314450" y="5423500"/>
            <a:ext cx="7486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Search Additional </a:t>
            </a: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Resources</a:t>
            </a: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54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0 - ORIENTATION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>
            <p:ph type="title"/>
          </p:nvPr>
        </p:nvSpPr>
        <p:spPr>
          <a:xfrm>
            <a:off x="647605" y="3310467"/>
            <a:ext cx="4535021" cy="9106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219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700"/>
              <a:buFont typeface="Arial"/>
              <a:buNone/>
            </a:pPr>
            <a:r>
              <a:rPr lang="en-US" sz="2700"/>
              <a:t>English speaking Nation: Secondary Teacher Training (ESN)</a:t>
            </a:r>
            <a:endParaRPr sz="1900"/>
          </a:p>
        </p:txBody>
      </p:sp>
      <p:pic>
        <p:nvPicPr>
          <p:cNvPr descr="cls8.jpg" id="277" name="Google Shape;277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6" r="66" t="0"/>
          <a:stretch/>
        </p:blipFill>
        <p:spPr>
          <a:xfrm>
            <a:off x="5117629" y="-5176"/>
            <a:ext cx="7090164" cy="6863174"/>
          </a:xfrm>
          <a:prstGeom prst="rect">
            <a:avLst/>
          </a:prstGeom>
          <a:solidFill>
            <a:srgbClr val="ECE2FF"/>
          </a:solidFill>
          <a:ln>
            <a:noFill/>
          </a:ln>
        </p:spPr>
      </p:pic>
      <p:pic>
        <p:nvPicPr>
          <p:cNvPr id="278" name="Google Shape;27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605" y="673631"/>
            <a:ext cx="3115209" cy="71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5"/>
          <p:cNvSpPr txBox="1"/>
          <p:nvPr/>
        </p:nvSpPr>
        <p:spPr>
          <a:xfrm>
            <a:off x="251650" y="896850"/>
            <a:ext cx="1137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“Do”</a:t>
            </a: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Activity Icons</a:t>
            </a:r>
            <a:endParaRPr/>
          </a:p>
        </p:txBody>
      </p:sp>
      <p:pic>
        <p:nvPicPr>
          <p:cNvPr id="502" name="Google Shape;50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25" y="1969800"/>
            <a:ext cx="1436800" cy="15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400" y="4003725"/>
            <a:ext cx="1842224" cy="6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400" y="5096025"/>
            <a:ext cx="1580475" cy="15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9150" y="2291225"/>
            <a:ext cx="1779398" cy="177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7149" y="4404926"/>
            <a:ext cx="1402666" cy="1779402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5"/>
          <p:cNvSpPr txBox="1"/>
          <p:nvPr/>
        </p:nvSpPr>
        <p:spPr>
          <a:xfrm>
            <a:off x="2573575" y="2365625"/>
            <a:ext cx="1842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Think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5"/>
          <p:cNvSpPr txBox="1"/>
          <p:nvPr/>
        </p:nvSpPr>
        <p:spPr>
          <a:xfrm>
            <a:off x="2573575" y="3789200"/>
            <a:ext cx="2072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Create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55"/>
          <p:cNvSpPr txBox="1"/>
          <p:nvPr/>
        </p:nvSpPr>
        <p:spPr>
          <a:xfrm>
            <a:off x="2573575" y="5343700"/>
            <a:ext cx="1842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Share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55"/>
          <p:cNvSpPr txBox="1"/>
          <p:nvPr/>
        </p:nvSpPr>
        <p:spPr>
          <a:xfrm>
            <a:off x="8359425" y="2814900"/>
            <a:ext cx="1842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Apply 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55"/>
          <p:cNvSpPr txBox="1"/>
          <p:nvPr/>
        </p:nvSpPr>
        <p:spPr>
          <a:xfrm>
            <a:off x="8359425" y="4946850"/>
            <a:ext cx="2508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Reflect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55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0 - ORIENTATION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6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0 - ORIENTATION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519" name="Google Shape;51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175" y="860550"/>
            <a:ext cx="6791325" cy="56102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1221497"/>
            <a:ext cx="5689600" cy="405325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6" name="Google Shape;526;p57"/>
          <p:cNvSpPr txBox="1"/>
          <p:nvPr/>
        </p:nvSpPr>
        <p:spPr>
          <a:xfrm>
            <a:off x="1915175" y="6172200"/>
            <a:ext cx="7698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u="sng">
                <a:solidFill>
                  <a:schemeClr val="hlink"/>
                </a:solidFill>
                <a:hlinkClick r:id="rId4"/>
              </a:rPr>
              <a:t>https://sites.google.com/view/mason-tete/</a:t>
            </a:r>
            <a:r>
              <a:rPr lang="en-US" sz="3100"/>
              <a:t> </a:t>
            </a:r>
            <a:endParaRPr sz="3100"/>
          </a:p>
        </p:txBody>
      </p:sp>
      <p:sp>
        <p:nvSpPr>
          <p:cNvPr id="527" name="Google Shape;527;p57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pic>
        <p:nvPicPr>
          <p:cNvPr id="528" name="Google Shape;528;p57"/>
          <p:cNvPicPr preferRelativeResize="0"/>
          <p:nvPr/>
        </p:nvPicPr>
        <p:blipFill rotWithShape="1">
          <a:blip r:embed="rId5">
            <a:alphaModFix/>
          </a:blip>
          <a:srcRect b="7817" l="0" r="0" t="0"/>
          <a:stretch/>
        </p:blipFill>
        <p:spPr>
          <a:xfrm>
            <a:off x="6350800" y="1221500"/>
            <a:ext cx="5191677" cy="405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8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/>
              <a:t>TETE MODULE 0 - ORIENTATION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5" name="Google Shape;53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9386" y="1187300"/>
            <a:ext cx="3712814" cy="16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1125" y="1187250"/>
            <a:ext cx="3574975" cy="163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0925" y="3124675"/>
            <a:ext cx="3712824" cy="169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1125" y="2972168"/>
            <a:ext cx="3712824" cy="169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70925" y="4933025"/>
            <a:ext cx="3712824" cy="169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01125" y="4820049"/>
            <a:ext cx="3712826" cy="16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6100" y="761025"/>
            <a:ext cx="3407438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8"/>
          <p:cNvSpPr txBox="1"/>
          <p:nvPr/>
        </p:nvSpPr>
        <p:spPr>
          <a:xfrm>
            <a:off x="3819375" y="685800"/>
            <a:ext cx="7356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of Practice (CoP) through TELEGRAM</a:t>
            </a:r>
            <a:endParaRPr b="1" sz="19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9"/>
          <p:cNvSpPr txBox="1"/>
          <p:nvPr>
            <p:ph idx="2" type="body"/>
          </p:nvPr>
        </p:nvSpPr>
        <p:spPr>
          <a:xfrm>
            <a:off x="406400" y="838200"/>
            <a:ext cx="107696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/>
              <a:t> Share via Telegram</a:t>
            </a:r>
            <a:endParaRPr/>
          </a:p>
          <a:p>
            <a:pPr indent="-342900" lvl="0" marL="342900" rtl="0" algn="ctr">
              <a:spcBef>
                <a:spcPts val="1080"/>
              </a:spcBef>
              <a:spcAft>
                <a:spcPts val="0"/>
              </a:spcAft>
              <a:buNone/>
            </a:pPr>
            <a:r>
              <a:t/>
            </a:r>
            <a:endParaRPr i="1" sz="5400"/>
          </a:p>
        </p:txBody>
      </p:sp>
      <p:sp>
        <p:nvSpPr>
          <p:cNvPr id="548" name="Google Shape;548;p59"/>
          <p:cNvSpPr txBox="1"/>
          <p:nvPr/>
        </p:nvSpPr>
        <p:spPr>
          <a:xfrm>
            <a:off x="685800" y="1981200"/>
            <a:ext cx="105918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Telegram Channel TETE_UZ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channel is for sharing announcements, reminders, videos, webinar recordings, and surveys for all TETE participants.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Chats 1, 2, 3, 4, 5, and 6: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TETE Groups were created to help you form a community of practice.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group chats, you will share ideas for teaching English related to your module assignments. You will </a:t>
            </a:r>
            <a:r>
              <a:rPr b="1" lang="en-US" sz="2400">
                <a:solidFill>
                  <a:srgbClr val="F8931C"/>
                </a:solidFill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what you </a:t>
            </a:r>
            <a:r>
              <a:rPr b="1" lang="en-US" sz="24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Create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here. Then you will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rgbClr val="F8931C"/>
                </a:solidFill>
                <a:latin typeface="Calibri"/>
                <a:ea typeface="Calibri"/>
                <a:cs typeface="Calibri"/>
                <a:sym typeface="Calibri"/>
              </a:rPr>
              <a:t>Apply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 activity or strategy that you learn from a colleague in your group.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have any questions or issues, email: </a:t>
            </a: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masontetehelp@gmail.com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send a message to </a:t>
            </a:r>
            <a:r>
              <a:rPr b="1" lang="en-US" sz="2400">
                <a:solidFill>
                  <a:srgbClr val="F8931C"/>
                </a:solidFill>
                <a:latin typeface="Calibri"/>
                <a:ea typeface="Calibri"/>
                <a:cs typeface="Calibri"/>
                <a:sym typeface="Calibri"/>
              </a:rPr>
              <a:t>@Esvera</a:t>
            </a:r>
            <a:endParaRPr b="1" sz="2400">
              <a:solidFill>
                <a:srgbClr val="F8931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None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59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0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pic>
        <p:nvPicPr>
          <p:cNvPr id="556" name="Google Shape;55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800" y="823275"/>
            <a:ext cx="6259567" cy="586740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7" name="Google Shape;55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413" y="1381287"/>
            <a:ext cx="1842224" cy="6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0"/>
          <p:cNvSpPr txBox="1"/>
          <p:nvPr/>
        </p:nvSpPr>
        <p:spPr>
          <a:xfrm>
            <a:off x="672163" y="1935500"/>
            <a:ext cx="2072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Create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987" y="3573026"/>
            <a:ext cx="1402666" cy="1779402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0"/>
          <p:cNvSpPr txBox="1"/>
          <p:nvPr/>
        </p:nvSpPr>
        <p:spPr>
          <a:xfrm>
            <a:off x="378013" y="5468350"/>
            <a:ext cx="2508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Reflect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1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/>
              <a:t>TETE MODULE 0 - ORIENTATION</a:t>
            </a:r>
            <a:endParaRPr/>
          </a:p>
        </p:txBody>
      </p:sp>
      <p:sp>
        <p:nvSpPr>
          <p:cNvPr id="567" name="Google Shape;567;p61"/>
          <p:cNvSpPr txBox="1"/>
          <p:nvPr>
            <p:ph idx="2" type="body"/>
          </p:nvPr>
        </p:nvSpPr>
        <p:spPr>
          <a:xfrm>
            <a:off x="406400" y="1066800"/>
            <a:ext cx="11223600" cy="502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600"/>
              <a:t>The Role of </a:t>
            </a:r>
            <a:r>
              <a:rPr b="1" i="1" lang="en-US" sz="4600"/>
              <a:t>Reflection &amp; Critical Reflection in our TETE Modules and in your teaching</a:t>
            </a:r>
            <a:endParaRPr b="1" i="1" sz="4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2600"/>
              <a:t>What is the reflection? </a:t>
            </a:r>
            <a:endParaRPr b="1" i="1" sz="2600"/>
          </a:p>
          <a:p>
            <a:pPr indent="-381000" lvl="0" marL="914400" rtl="0" algn="l">
              <a:spcBef>
                <a:spcPts val="1200"/>
              </a:spcBef>
              <a:spcAft>
                <a:spcPts val="0"/>
              </a:spcAft>
              <a:buClr>
                <a:srgbClr val="F8931F"/>
              </a:buClr>
              <a:buSzPts val="2400"/>
              <a:buChar char="●"/>
            </a:pPr>
            <a:r>
              <a:rPr lang="en-US" sz="2400">
                <a:solidFill>
                  <a:srgbClr val="F8931F"/>
                </a:solidFill>
              </a:rPr>
              <a:t>What does it mean to be a reflective English language educator? </a:t>
            </a:r>
            <a:endParaRPr sz="2400">
              <a:solidFill>
                <a:srgbClr val="F8931F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8931F"/>
              </a:buClr>
              <a:buSzPts val="2400"/>
              <a:buChar char="●"/>
            </a:pPr>
            <a:r>
              <a:rPr lang="en-US" sz="2400">
                <a:solidFill>
                  <a:srgbClr val="F8931F"/>
                </a:solidFill>
              </a:rPr>
              <a:t>Write briefly in the chat box what the word “Reflection” means to you.</a:t>
            </a:r>
            <a:endParaRPr sz="2400">
              <a:solidFill>
                <a:srgbClr val="F8931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2600"/>
              <a:t>Let’s look at the term, critical reflection </a:t>
            </a:r>
            <a:endParaRPr b="1" i="1" sz="2600"/>
          </a:p>
          <a:p>
            <a:pPr indent="-381000" lvl="0" marL="914400" rtl="0" algn="l">
              <a:spcBef>
                <a:spcPts val="1200"/>
              </a:spcBef>
              <a:spcAft>
                <a:spcPts val="0"/>
              </a:spcAft>
              <a:buClr>
                <a:srgbClr val="F8931F"/>
              </a:buClr>
              <a:buSzPts val="2400"/>
              <a:buChar char="●"/>
            </a:pPr>
            <a:r>
              <a:rPr lang="en-US" sz="2400">
                <a:solidFill>
                  <a:srgbClr val="F8931F"/>
                </a:solidFill>
              </a:rPr>
              <a:t>We often have different understandings across languages and cultures</a:t>
            </a:r>
            <a:endParaRPr sz="2400">
              <a:solidFill>
                <a:srgbClr val="F8931F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8931F"/>
              </a:buClr>
              <a:buSzPts val="2400"/>
              <a:buChar char="●"/>
            </a:pPr>
            <a:r>
              <a:rPr lang="en-US" sz="2400">
                <a:solidFill>
                  <a:srgbClr val="F8931F"/>
                </a:solidFill>
              </a:rPr>
              <a:t>What does this term mean to you? </a:t>
            </a:r>
            <a:endParaRPr sz="2400">
              <a:solidFill>
                <a:srgbClr val="F8931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8931F"/>
                </a:solidFill>
              </a:rPr>
              <a:t>      Please refer to the video and the PPT that are part of Module 0 for more details</a:t>
            </a:r>
            <a:endParaRPr sz="2400">
              <a:solidFill>
                <a:srgbClr val="F8931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2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2600"/>
              <a:t>	</a:t>
            </a:r>
            <a:endParaRPr b="1" i="1" sz="2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B45F06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2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Activating Reflection and Critical Reflection into Each Module </a:t>
            </a:r>
            <a:endParaRPr/>
          </a:p>
        </p:txBody>
      </p:sp>
      <p:sp>
        <p:nvSpPr>
          <p:cNvPr id="574" name="Google Shape;574;p62"/>
          <p:cNvSpPr txBox="1"/>
          <p:nvPr>
            <p:ph idx="2" type="body"/>
          </p:nvPr>
        </p:nvSpPr>
        <p:spPr>
          <a:xfrm>
            <a:off x="406400" y="806025"/>
            <a:ext cx="10769700" cy="502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2400"/>
              <a:t>In each module, there will be specified times when you will be called to </a:t>
            </a:r>
            <a:r>
              <a:rPr b="1" i="1" lang="en-US" sz="2500">
                <a:solidFill>
                  <a:srgbClr val="E69138"/>
                </a:solidFill>
              </a:rPr>
              <a:t>Stop and  Reflect</a:t>
            </a:r>
            <a:r>
              <a:rPr b="1" lang="en-US" sz="2400"/>
              <a:t> on aspects of your learning and to apply your thinking to your classroom. </a:t>
            </a:r>
            <a:r>
              <a:rPr b="1" i="1" lang="en-US" sz="2500"/>
              <a:t>Reflection </a:t>
            </a:r>
            <a:r>
              <a:rPr b="1" lang="en-US" sz="2400"/>
              <a:t>is also an integral part of your </a:t>
            </a:r>
            <a:r>
              <a:rPr b="1" i="1" lang="en-US" sz="2500">
                <a:solidFill>
                  <a:srgbClr val="E69138"/>
                </a:solidFill>
              </a:rPr>
              <a:t>TETE portfolio</a:t>
            </a:r>
            <a:r>
              <a:rPr b="1" i="1" lang="en-US" sz="2500"/>
              <a:t>.  </a:t>
            </a:r>
            <a:endParaRPr b="1" i="1" sz="2500"/>
          </a:p>
        </p:txBody>
      </p:sp>
      <p:pic>
        <p:nvPicPr>
          <p:cNvPr id="575" name="Google Shape;575;p62"/>
          <p:cNvPicPr preferRelativeResize="0"/>
          <p:nvPr/>
        </p:nvPicPr>
        <p:blipFill rotWithShape="1">
          <a:blip r:embed="rId3">
            <a:alphaModFix/>
          </a:blip>
          <a:srcRect b="5517" l="0" r="0" t="0"/>
          <a:stretch/>
        </p:blipFill>
        <p:spPr>
          <a:xfrm>
            <a:off x="1385425" y="2253625"/>
            <a:ext cx="8418600" cy="42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3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Reflection and Critical Reflection </a:t>
            </a:r>
            <a:endParaRPr/>
          </a:p>
        </p:txBody>
      </p:sp>
      <p:sp>
        <p:nvSpPr>
          <p:cNvPr id="582" name="Google Shape;582;p63"/>
          <p:cNvSpPr txBox="1"/>
          <p:nvPr>
            <p:ph idx="2" type="body"/>
          </p:nvPr>
        </p:nvSpPr>
        <p:spPr>
          <a:xfrm>
            <a:off x="497675" y="759700"/>
            <a:ext cx="10988700" cy="588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</a:t>
            </a:r>
            <a:r>
              <a:rPr lang="en-US" sz="2200"/>
              <a:t>n Module 0, we also lay the foundation for understanding that here are </a:t>
            </a:r>
            <a:r>
              <a:rPr b="1" i="1" lang="en-US" sz="2300"/>
              <a:t>levels of reflection</a:t>
            </a:r>
            <a:r>
              <a:rPr b="1" i="1" lang="en-US" sz="2200"/>
              <a:t> </a:t>
            </a:r>
            <a:r>
              <a:rPr lang="en-US" sz="2200"/>
              <a:t>that can help you develop as </a:t>
            </a:r>
            <a:r>
              <a:rPr b="1" i="1" lang="en-US" sz="2400"/>
              <a:t>critically reflective English educators</a:t>
            </a:r>
            <a:r>
              <a:rPr lang="en-US" sz="2200"/>
              <a:t>.  </a:t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/>
              <a:t>You will also learn about the differences and benefits of </a:t>
            </a:r>
            <a:r>
              <a:rPr b="1" i="1" lang="en-US" sz="2200"/>
              <a:t>Reflection-IN-action</a:t>
            </a:r>
            <a:r>
              <a:rPr lang="en-US" sz="2200"/>
              <a:t> that occurs while teaching, and </a:t>
            </a:r>
            <a:r>
              <a:rPr b="1" i="1" lang="en-US" sz="2200"/>
              <a:t>Reflection-ON-action</a:t>
            </a:r>
            <a:r>
              <a:rPr lang="en-US" sz="2200"/>
              <a:t>, reflection that occurs after teaching</a:t>
            </a:r>
            <a:endParaRPr sz="2200"/>
          </a:p>
        </p:txBody>
      </p:sp>
      <p:pic>
        <p:nvPicPr>
          <p:cNvPr id="583" name="Google Shape;58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850" y="1573000"/>
            <a:ext cx="7710876" cy="409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4"/>
          <p:cNvSpPr txBox="1"/>
          <p:nvPr>
            <p:ph idx="2" type="body"/>
          </p:nvPr>
        </p:nvSpPr>
        <p:spPr>
          <a:xfrm>
            <a:off x="406400" y="820350"/>
            <a:ext cx="10769700" cy="502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2600"/>
              <a:t>Reflection</a:t>
            </a:r>
            <a:r>
              <a:rPr i="1" lang="en-US" sz="2600"/>
              <a:t> </a:t>
            </a:r>
            <a:r>
              <a:rPr lang="en-US" sz="2200"/>
              <a:t>is at the heart of our work in TETE.  Within each module, reflection will help educators to:</a:t>
            </a:r>
            <a:endParaRPr sz="22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Consider classroom practice through new eyes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	See changes in our practice &amp; the responses of our students to new learning approaches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	Be engaged in the teaching-learning cycle </a:t>
            </a:r>
            <a:r>
              <a:rPr b="1" i="1" lang="en-US" sz="2200"/>
              <a:t>WITH </a:t>
            </a:r>
            <a:r>
              <a:rPr lang="en-US" sz="2200"/>
              <a:t>our students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	Connect with new content in the modules in highly thoughtful ways</a:t>
            </a:r>
            <a:endParaRPr sz="22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Take an inquiry stance toward our teaching - ask questions and investigate answers</a:t>
            </a:r>
            <a:endParaRPr sz="22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See our own growth and change as educators over time</a:t>
            </a:r>
            <a:endParaRPr sz="22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Connect more deeply with colleagues </a:t>
            </a:r>
            <a:endParaRPr sz="22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Become reflective teacher leaders 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 </a:t>
            </a:r>
            <a:r>
              <a:rPr b="1" i="1" lang="en-US" sz="2500"/>
              <a:t>Critical reflection</a:t>
            </a:r>
            <a:r>
              <a:rPr lang="en-US" sz="2300"/>
              <a:t> </a:t>
            </a:r>
            <a:r>
              <a:rPr lang="en-US" sz="2200"/>
              <a:t>serves to connect and engage educators with new content as you make sense of  your new learning through TETE and activate new knowledge in your contexts 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64"/>
          <p:cNvSpPr txBox="1"/>
          <p:nvPr>
            <p:ph idx="1" type="body"/>
          </p:nvPr>
        </p:nvSpPr>
        <p:spPr>
          <a:xfrm>
            <a:off x="497675" y="30695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pic>
        <p:nvPicPr>
          <p:cNvPr id="591" name="Google Shape;59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66884">
            <a:off x="8948724" y="4278750"/>
            <a:ext cx="892349" cy="113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mmer_Camp_America_Isfara_Tajikistan_August_2013_11_.JPG" id="284" name="Google Shape;284;p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4" l="0" r="0" t="43"/>
          <a:stretch/>
        </p:blipFill>
        <p:spPr>
          <a:xfrm>
            <a:off x="5270029" y="-5176"/>
            <a:ext cx="7090200" cy="6863100"/>
          </a:xfrm>
          <a:prstGeom prst="rect">
            <a:avLst/>
          </a:prstGeom>
          <a:solidFill>
            <a:srgbClr val="ECE2FF"/>
          </a:solidFill>
          <a:ln>
            <a:noFill/>
          </a:ln>
        </p:spPr>
      </p:pic>
      <p:sp>
        <p:nvSpPr>
          <p:cNvPr id="285" name="Google Shape;285;p38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900"/>
              <a:t>‹#›</a:t>
            </a:fld>
            <a:endParaRPr sz="1900"/>
          </a:p>
        </p:txBody>
      </p:sp>
      <p:sp>
        <p:nvSpPr>
          <p:cNvPr id="286" name="Google Shape;286;p38"/>
          <p:cNvSpPr txBox="1"/>
          <p:nvPr>
            <p:ph idx="1" type="body"/>
          </p:nvPr>
        </p:nvSpPr>
        <p:spPr>
          <a:xfrm>
            <a:off x="609600" y="1295400"/>
            <a:ext cx="4171784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/>
              <a:t>To strengthen English language secondary education in Uzbekistan over the course of three years</a:t>
            </a:r>
            <a:endParaRPr sz="1900"/>
          </a:p>
        </p:txBody>
      </p:sp>
      <p:sp>
        <p:nvSpPr>
          <p:cNvPr id="287" name="Google Shape;287;p38"/>
          <p:cNvSpPr txBox="1"/>
          <p:nvPr>
            <p:ph type="title"/>
          </p:nvPr>
        </p:nvSpPr>
        <p:spPr>
          <a:xfrm>
            <a:off x="617296" y="691957"/>
            <a:ext cx="3853804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Font typeface="Arial"/>
              <a:buNone/>
            </a:pPr>
            <a:r>
              <a:rPr lang="en-US" sz="1900"/>
              <a:t>Our Goal</a:t>
            </a:r>
            <a:endParaRPr sz="19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5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pic>
        <p:nvPicPr>
          <p:cNvPr id="598" name="Google Shape;59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0476" y="899150"/>
            <a:ext cx="8311176" cy="549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6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pic>
        <p:nvPicPr>
          <p:cNvPr id="605" name="Google Shape;60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500" y="2246650"/>
            <a:ext cx="6667500" cy="29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66"/>
          <p:cNvSpPr txBox="1"/>
          <p:nvPr/>
        </p:nvSpPr>
        <p:spPr>
          <a:xfrm>
            <a:off x="406400" y="1334175"/>
            <a:ext cx="10769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Pre-course Assessment Question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7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pic>
        <p:nvPicPr>
          <p:cNvPr id="613" name="Google Shape;61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500" y="2246650"/>
            <a:ext cx="6667500" cy="29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7"/>
          <p:cNvSpPr txBox="1"/>
          <p:nvPr/>
        </p:nvSpPr>
        <p:spPr>
          <a:xfrm>
            <a:off x="406400" y="1334175"/>
            <a:ext cx="10769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Pre-course Assessment Question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67"/>
          <p:cNvSpPr/>
          <p:nvPr/>
        </p:nvSpPr>
        <p:spPr>
          <a:xfrm>
            <a:off x="2624675" y="3037850"/>
            <a:ext cx="223500" cy="2235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8"/>
          <p:cNvSpPr txBox="1"/>
          <p:nvPr/>
        </p:nvSpPr>
        <p:spPr>
          <a:xfrm>
            <a:off x="452700" y="864200"/>
            <a:ext cx="1076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0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due on Sunday, April 25th?</a:t>
            </a:r>
            <a:endParaRPr/>
          </a:p>
        </p:txBody>
      </p:sp>
      <p:sp>
        <p:nvSpPr>
          <p:cNvPr id="622" name="Google Shape;622;p68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pic>
        <p:nvPicPr>
          <p:cNvPr id="623" name="Google Shape;62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900" y="1612900"/>
            <a:ext cx="6591300" cy="49244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4" name="Google Shape;62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56075"/>
            <a:ext cx="2997000" cy="15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9"/>
          <p:cNvSpPr txBox="1"/>
          <p:nvPr/>
        </p:nvSpPr>
        <p:spPr>
          <a:xfrm>
            <a:off x="452700" y="864200"/>
            <a:ext cx="10769700" cy="5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ANNOUNCEMENTS</a:t>
            </a:r>
            <a:endParaRPr b="1" sz="44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Module 1: Building Routines in English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announced on Monday, April 26th!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WEBINAR TIME CHANGE</a:t>
            </a:r>
            <a:endParaRPr b="1" sz="34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Friday, April 30th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Friday, May 7th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6:00-7:00 PM Uzbekistan Time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69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0"/>
          <p:cNvSpPr txBox="1"/>
          <p:nvPr>
            <p:ph idx="1" type="body"/>
          </p:nvPr>
        </p:nvSpPr>
        <p:spPr>
          <a:xfrm>
            <a:off x="406400" y="381000"/>
            <a:ext cx="107696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sp>
        <p:nvSpPr>
          <p:cNvPr id="637" name="Google Shape;637;p70"/>
          <p:cNvSpPr txBox="1"/>
          <p:nvPr/>
        </p:nvSpPr>
        <p:spPr>
          <a:xfrm>
            <a:off x="406400" y="2436150"/>
            <a:ext cx="10769700" cy="15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202124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“I never stop learning, </a:t>
            </a:r>
            <a:endParaRPr b="1" sz="4200">
              <a:solidFill>
                <a:srgbClr val="202124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202124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because life never stops teaching.”</a:t>
            </a:r>
            <a:endParaRPr sz="41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1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pic>
        <p:nvPicPr>
          <p:cNvPr id="643" name="Google Shape;64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875" y="989300"/>
            <a:ext cx="9328650" cy="524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Font typeface="Arial"/>
              <a:buNone/>
            </a:pPr>
            <a:r>
              <a:rPr lang="en-US" sz="1900"/>
              <a:t>A Cascading Model</a:t>
            </a:r>
            <a:endParaRPr sz="1900"/>
          </a:p>
        </p:txBody>
      </p:sp>
      <p:sp>
        <p:nvSpPr>
          <p:cNvPr id="293" name="Google Shape;293;p39"/>
          <p:cNvSpPr/>
          <p:nvPr/>
        </p:nvSpPr>
        <p:spPr>
          <a:xfrm>
            <a:off x="5896960" y="1295400"/>
            <a:ext cx="2751168" cy="1422400"/>
          </a:xfrm>
          <a:custGeom>
            <a:rect b="b" l="l" r="r" t="t"/>
            <a:pathLst>
              <a:path extrusionOk="0" h="1066800" w="2057771">
                <a:moveTo>
                  <a:pt x="0" y="1066800"/>
                </a:moveTo>
                <a:lnTo>
                  <a:pt x="1028886" y="0"/>
                </a:lnTo>
                <a:lnTo>
                  <a:pt x="1028886" y="0"/>
                </a:lnTo>
                <a:lnTo>
                  <a:pt x="2057771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0625" lIns="40625" spcFirstLastPara="1" rIns="40625" wrap="square" tIns="2438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92 </a:t>
            </a:r>
            <a:b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Core Certified </a:t>
            </a:r>
            <a:b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Teachers</a:t>
            </a:r>
            <a:endParaRPr b="1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9"/>
          <p:cNvSpPr/>
          <p:nvPr/>
        </p:nvSpPr>
        <p:spPr>
          <a:xfrm>
            <a:off x="3116631" y="4140199"/>
            <a:ext cx="8292730" cy="1422401"/>
          </a:xfrm>
          <a:custGeom>
            <a:rect b="b" l="l" r="r" t="t"/>
            <a:pathLst>
              <a:path extrusionOk="0" h="1066800" w="6173314">
                <a:moveTo>
                  <a:pt x="0" y="1066800"/>
                </a:moveTo>
                <a:lnTo>
                  <a:pt x="1028886" y="0"/>
                </a:lnTo>
                <a:lnTo>
                  <a:pt x="5144428" y="0"/>
                </a:lnTo>
                <a:lnTo>
                  <a:pt x="6173314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74500" lIns="1514925" spcFirstLastPara="1" rIns="1514925" wrap="square" tIns="74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15,000</a:t>
            </a:r>
            <a:br>
              <a:rPr b="1" i="0" lang="en-US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School Teachers </a:t>
            </a:r>
            <a:endParaRPr b="1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9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900"/>
              <a:t>‹#›</a:t>
            </a:fld>
            <a:endParaRPr sz="1900"/>
          </a:p>
        </p:txBody>
      </p:sp>
      <p:cxnSp>
        <p:nvCxnSpPr>
          <p:cNvPr descr="Mentorship" id="296" name="Google Shape;296;p39"/>
          <p:cNvCxnSpPr/>
          <p:nvPr/>
        </p:nvCxnSpPr>
        <p:spPr>
          <a:xfrm>
            <a:off x="7459151" y="1295399"/>
            <a:ext cx="4115870" cy="4267200"/>
          </a:xfrm>
          <a:prstGeom prst="straightConnector1">
            <a:avLst/>
          </a:prstGeom>
          <a:noFill/>
          <a:ln cap="flat" cmpd="sng" w="25400">
            <a:solidFill>
              <a:srgbClr val="004E7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97" name="Google Shape;297;p39"/>
          <p:cNvSpPr txBox="1"/>
          <p:nvPr/>
        </p:nvSpPr>
        <p:spPr>
          <a:xfrm rot="2730699">
            <a:off x="8845552" y="2902695"/>
            <a:ext cx="176800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Mentorship</a:t>
            </a:r>
            <a:endParaRPr sz="2400">
              <a:solidFill>
                <a:srgbClr val="004E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8" name="Google Shape;298;p39"/>
          <p:cNvCxnSpPr/>
          <p:nvPr/>
        </p:nvCxnSpPr>
        <p:spPr>
          <a:xfrm rot="10800000">
            <a:off x="1616084" y="4140200"/>
            <a:ext cx="2959297" cy="0"/>
          </a:xfrm>
          <a:prstGeom prst="straightConnector1">
            <a:avLst/>
          </a:prstGeom>
          <a:noFill/>
          <a:ln cap="flat" cmpd="sng" w="12700">
            <a:solidFill>
              <a:srgbClr val="006696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99" name="Google Shape;299;p39"/>
          <p:cNvCxnSpPr/>
          <p:nvPr/>
        </p:nvCxnSpPr>
        <p:spPr>
          <a:xfrm rot="10800000">
            <a:off x="1616084" y="2717800"/>
            <a:ext cx="4280875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00" name="Google Shape;300;p39"/>
          <p:cNvCxnSpPr>
            <a:stCxn id="293" idx="1"/>
            <a:endCxn id="301" idx="0"/>
          </p:cNvCxnSpPr>
          <p:nvPr/>
        </p:nvCxnSpPr>
        <p:spPr>
          <a:xfrm rot="10800000">
            <a:off x="1116531" y="1295399"/>
            <a:ext cx="615600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02" name="Google Shape;302;p39"/>
          <p:cNvSpPr txBox="1"/>
          <p:nvPr/>
        </p:nvSpPr>
        <p:spPr>
          <a:xfrm>
            <a:off x="1754072" y="1805943"/>
            <a:ext cx="2572555" cy="41036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Key Teacher Trainers</a:t>
            </a:r>
            <a:endParaRPr sz="1900"/>
          </a:p>
        </p:txBody>
      </p:sp>
      <p:sp>
        <p:nvSpPr>
          <p:cNvPr id="303" name="Google Shape;303;p39"/>
          <p:cNvSpPr txBox="1"/>
          <p:nvPr/>
        </p:nvSpPr>
        <p:spPr>
          <a:xfrm>
            <a:off x="1754072" y="3035921"/>
            <a:ext cx="2572555" cy="69762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High Performing Teacher Leaders</a:t>
            </a:r>
            <a:endParaRPr sz="1900"/>
          </a:p>
        </p:txBody>
      </p:sp>
      <p:sp>
        <p:nvSpPr>
          <p:cNvPr id="304" name="Google Shape;304;p39"/>
          <p:cNvSpPr txBox="1"/>
          <p:nvPr/>
        </p:nvSpPr>
        <p:spPr>
          <a:xfrm>
            <a:off x="1754072" y="4523039"/>
            <a:ext cx="2572555" cy="69762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4E7D"/>
                </a:solidFill>
                <a:latin typeface="Arial"/>
                <a:ea typeface="Arial"/>
                <a:cs typeface="Arial"/>
                <a:sym typeface="Arial"/>
              </a:rPr>
              <a:t>Highest Need Regions</a:t>
            </a:r>
            <a:endParaRPr sz="1900"/>
          </a:p>
        </p:txBody>
      </p:sp>
      <p:sp>
        <p:nvSpPr>
          <p:cNvPr id="301" name="Google Shape;301;p39"/>
          <p:cNvSpPr/>
          <p:nvPr/>
        </p:nvSpPr>
        <p:spPr>
          <a:xfrm>
            <a:off x="616979" y="1295399"/>
            <a:ext cx="999105" cy="4267200"/>
          </a:xfrm>
          <a:prstGeom prst="upArrow">
            <a:avLst>
              <a:gd fmla="val 100000" name="adj1"/>
              <a:gd fmla="val 30916" name="adj2"/>
            </a:avLst>
          </a:prstGeom>
          <a:gradFill>
            <a:gsLst>
              <a:gs pos="0">
                <a:schemeClr val="accent1"/>
              </a:gs>
              <a:gs pos="100000">
                <a:srgbClr val="005883"/>
              </a:gs>
            </a:gsLst>
            <a:lin ang="5400000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9"/>
          <p:cNvSpPr txBox="1"/>
          <p:nvPr/>
        </p:nvSpPr>
        <p:spPr>
          <a:xfrm rot="5400000">
            <a:off x="-862639" y="3083856"/>
            <a:ext cx="3958317" cy="999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Professional Development Increases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9"/>
          <p:cNvSpPr/>
          <p:nvPr/>
        </p:nvSpPr>
        <p:spPr>
          <a:xfrm>
            <a:off x="4509497" y="2717800"/>
            <a:ext cx="5523070" cy="1422400"/>
          </a:xfrm>
          <a:custGeom>
            <a:rect b="b" l="l" r="r" t="t"/>
            <a:pathLst>
              <a:path extrusionOk="0" h="1066800" w="4115542">
                <a:moveTo>
                  <a:pt x="0" y="1066800"/>
                </a:moveTo>
                <a:lnTo>
                  <a:pt x="1028886" y="0"/>
                </a:lnTo>
                <a:lnTo>
                  <a:pt x="3086656" y="0"/>
                </a:lnTo>
                <a:lnTo>
                  <a:pt x="4115542" y="1066800"/>
                </a:lnTo>
                <a:lnTo>
                  <a:pt x="0" y="1066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0925" lIns="1021225" spcFirstLastPara="1" rIns="1021225" wrap="square" tIns="60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1,000</a:t>
            </a:r>
            <a:br>
              <a:rPr b="1" lang="en-US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Regional Peer Mentors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0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Font typeface="Arial"/>
              <a:buNone/>
            </a:pPr>
            <a:r>
              <a:rPr lang="en-US" sz="1900"/>
              <a:t>A Phased Implementation</a:t>
            </a:r>
            <a:endParaRPr sz="1900"/>
          </a:p>
        </p:txBody>
      </p:sp>
      <p:sp>
        <p:nvSpPr>
          <p:cNvPr id="312" name="Google Shape;312;p40"/>
          <p:cNvSpPr txBox="1"/>
          <p:nvPr>
            <p:ph idx="12" type="sldNum"/>
          </p:nvPr>
        </p:nvSpPr>
        <p:spPr>
          <a:xfrm>
            <a:off x="11191523" y="5934668"/>
            <a:ext cx="406400" cy="395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900"/>
              <a:t>‹#›</a:t>
            </a:fld>
            <a:endParaRPr sz="1900"/>
          </a:p>
        </p:txBody>
      </p:sp>
      <p:sp>
        <p:nvSpPr>
          <p:cNvPr id="313" name="Google Shape;313;p40"/>
          <p:cNvSpPr/>
          <p:nvPr/>
        </p:nvSpPr>
        <p:spPr>
          <a:xfrm rot="5400000">
            <a:off x="753069" y="1334871"/>
            <a:ext cx="1219200" cy="1215960"/>
          </a:xfrm>
          <a:prstGeom prst="homePlate">
            <a:avLst>
              <a:gd fmla="val 3155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0"/>
          <p:cNvSpPr txBox="1"/>
          <p:nvPr/>
        </p:nvSpPr>
        <p:spPr>
          <a:xfrm>
            <a:off x="754687" y="1257047"/>
            <a:ext cx="1215900" cy="10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I</a:t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0"/>
          <p:cNvSpPr/>
          <p:nvPr/>
        </p:nvSpPr>
        <p:spPr>
          <a:xfrm>
            <a:off x="2159431" y="1333251"/>
            <a:ext cx="9430665" cy="764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64300" lIns="0" spcFirstLastPara="1" rIns="0" wrap="square" tIns="0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cohorts of 40-45 English teacher trainers will participate in a rigorous training program delivered by TESOL International Association (TESOL) and George Mason University (GMU)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0"/>
          <p:cNvSpPr/>
          <p:nvPr/>
        </p:nvSpPr>
        <p:spPr>
          <a:xfrm rot="5400000">
            <a:off x="753065" y="2536543"/>
            <a:ext cx="1219200" cy="1215960"/>
          </a:xfrm>
          <a:prstGeom prst="chevron">
            <a:avLst>
              <a:gd fmla="val 3045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0"/>
          <p:cNvSpPr txBox="1"/>
          <p:nvPr/>
        </p:nvSpPr>
        <p:spPr>
          <a:xfrm>
            <a:off x="754650" y="2981450"/>
            <a:ext cx="1006800" cy="4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43825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II</a:t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0"/>
          <p:cNvSpPr/>
          <p:nvPr/>
        </p:nvSpPr>
        <p:spPr>
          <a:xfrm>
            <a:off x="2159431" y="2480459"/>
            <a:ext cx="9430665" cy="794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64300" lIns="0" spcFirstLastPara="1" rIns="0" wrap="square" tIns="0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Core Teacher Trainers will train and mentor 500 Regional Peer Mentor-Teachers, based on content learned at the Training of Trainers Institute. 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0"/>
          <p:cNvSpPr/>
          <p:nvPr/>
        </p:nvSpPr>
        <p:spPr>
          <a:xfrm rot="5400000">
            <a:off x="753065" y="3699192"/>
            <a:ext cx="1219200" cy="1215960"/>
          </a:xfrm>
          <a:prstGeom prst="chevron">
            <a:avLst>
              <a:gd fmla="val 2744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0"/>
          <p:cNvSpPr txBox="1"/>
          <p:nvPr/>
        </p:nvSpPr>
        <p:spPr>
          <a:xfrm>
            <a:off x="754650" y="4031325"/>
            <a:ext cx="10068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43825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III</a:t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0"/>
          <p:cNvSpPr/>
          <p:nvPr/>
        </p:nvSpPr>
        <p:spPr>
          <a:xfrm>
            <a:off x="2159431" y="3697573"/>
            <a:ext cx="9430665" cy="780460"/>
          </a:xfrm>
          <a:prstGeom prst="rect">
            <a:avLst/>
          </a:prstGeom>
          <a:noFill/>
          <a:ln>
            <a:noFill/>
          </a:ln>
        </p:spPr>
        <p:txBody>
          <a:bodyPr anchorCtr="0" anchor="ctr" bIns="64300" lIns="0" spcFirstLastPara="1" rIns="0" wrap="square" tIns="0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the mentorship and guidance of CTs, the RPMs train and mentor 10 in-service teachers a year through the duration of the program with the goal of training 15,000 teachers by the end of the third year of the project.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2" name="Google Shape;322;p40"/>
          <p:cNvCxnSpPr/>
          <p:nvPr/>
        </p:nvCxnSpPr>
        <p:spPr>
          <a:xfrm>
            <a:off x="2159431" y="2149097"/>
            <a:ext cx="9430665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23" name="Google Shape;323;p40"/>
          <p:cNvCxnSpPr/>
          <p:nvPr/>
        </p:nvCxnSpPr>
        <p:spPr>
          <a:xfrm>
            <a:off x="2159431" y="3337303"/>
            <a:ext cx="9430665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24" name="Google Shape;324;p40"/>
          <p:cNvCxnSpPr/>
          <p:nvPr/>
        </p:nvCxnSpPr>
        <p:spPr>
          <a:xfrm>
            <a:off x="2159431" y="4571023"/>
            <a:ext cx="9430665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1"/>
          <p:cNvSpPr txBox="1"/>
          <p:nvPr>
            <p:ph type="title"/>
          </p:nvPr>
        </p:nvSpPr>
        <p:spPr>
          <a:xfrm>
            <a:off x="617296" y="691957"/>
            <a:ext cx="1097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219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4E7D"/>
              </a:buClr>
              <a:buSzPts val="2400"/>
              <a:buFont typeface="Arial"/>
              <a:buNone/>
            </a:pPr>
            <a:r>
              <a:rPr lang="en-US" sz="1900"/>
              <a:t>Partners with American Councils</a:t>
            </a:r>
            <a:endParaRPr sz="1900"/>
          </a:p>
        </p:txBody>
      </p:sp>
      <p:sp>
        <p:nvSpPr>
          <p:cNvPr id="331" name="Google Shape;331;p41"/>
          <p:cNvSpPr txBox="1"/>
          <p:nvPr>
            <p:ph idx="12" type="sldNum"/>
          </p:nvPr>
        </p:nvSpPr>
        <p:spPr>
          <a:xfrm>
            <a:off x="11191523" y="5934668"/>
            <a:ext cx="406400" cy="392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900"/>
              <a:t>‹#›</a:t>
            </a:fld>
            <a:endParaRPr sz="1900"/>
          </a:p>
        </p:txBody>
      </p:sp>
      <p:pic>
        <p:nvPicPr>
          <p:cNvPr id="332" name="Google Shape;332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4480" y="2900155"/>
            <a:ext cx="3225083" cy="1298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26135" r="24612" t="32512"/>
          <a:stretch/>
        </p:blipFill>
        <p:spPr>
          <a:xfrm>
            <a:off x="7769817" y="2675413"/>
            <a:ext cx="2552053" cy="174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2"/>
          <p:cNvSpPr txBox="1"/>
          <p:nvPr>
            <p:ph idx="1" type="body"/>
          </p:nvPr>
        </p:nvSpPr>
        <p:spPr>
          <a:xfrm>
            <a:off x="617300" y="2082800"/>
            <a:ext cx="48603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n-US" sz="1900"/>
              <a:t>CONTACT INFORMATION:</a:t>
            </a:r>
            <a:endParaRPr sz="1900"/>
          </a:p>
          <a:p>
            <a:pPr indent="0" lvl="1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n-US" sz="1900"/>
              <a:t>American Councils for International Education</a:t>
            </a:r>
            <a:endParaRPr sz="1900"/>
          </a:p>
          <a:p>
            <a:pPr indent="0" lvl="1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n-US" sz="1900"/>
              <a:t>English Speaking Nation Program</a:t>
            </a:r>
            <a:endParaRPr sz="1900"/>
          </a:p>
          <a:p>
            <a:pPr indent="0" lvl="1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n-US" sz="1900"/>
              <a:t>12 Shota Rustaveli Street</a:t>
            </a:r>
            <a:endParaRPr sz="1900"/>
          </a:p>
          <a:p>
            <a:pPr indent="0" lvl="1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n-US" sz="1900"/>
              <a:t>Grand Business Center, Office #208</a:t>
            </a:r>
            <a:endParaRPr sz="1900"/>
          </a:p>
          <a:p>
            <a:pPr indent="0" lvl="1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n-US" sz="1900"/>
              <a:t>Yakkasaroy District</a:t>
            </a:r>
            <a:endParaRPr sz="1900"/>
          </a:p>
          <a:p>
            <a:pPr indent="0" lvl="1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n-US" sz="1900"/>
              <a:t>100070 Tashkent, Uzbekistan</a:t>
            </a:r>
            <a:endParaRPr sz="1900"/>
          </a:p>
          <a:p>
            <a:pPr indent="0" lvl="1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t/>
            </a:r>
            <a:endParaRPr sz="1900"/>
          </a:p>
          <a:p>
            <a:pPr indent="0" lvl="1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n-US" sz="1900"/>
              <a:t>T: +998 78 150 71 50</a:t>
            </a:r>
            <a:endParaRPr sz="1900"/>
          </a:p>
          <a:p>
            <a:pPr indent="0" lvl="1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n-US" sz="1900"/>
              <a:t>E: esn@americancouncils.org</a:t>
            </a:r>
            <a:endParaRPr sz="1900"/>
          </a:p>
          <a:p>
            <a:pPr indent="0" lvl="1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n-US" sz="1900"/>
              <a:t>W: www.ESN-teachers.org</a:t>
            </a:r>
            <a:endParaRPr sz="1900"/>
          </a:p>
        </p:txBody>
      </p:sp>
      <p:pic>
        <p:nvPicPr>
          <p:cNvPr id="339" name="Google Shape;33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297" y="1085260"/>
            <a:ext cx="2789277" cy="6363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2.png" id="340" name="Google Shape;34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2672" y="1207311"/>
            <a:ext cx="1519938" cy="392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3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sp>
        <p:nvSpPr>
          <p:cNvPr id="346" name="Google Shape;346;p43"/>
          <p:cNvSpPr txBox="1"/>
          <p:nvPr/>
        </p:nvSpPr>
        <p:spPr>
          <a:xfrm>
            <a:off x="406400" y="1295400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small" strike="noStrike">
                <a:solidFill>
                  <a:srgbClr val="1E6138"/>
                </a:solidFill>
                <a:latin typeface="Calibri"/>
                <a:ea typeface="Calibri"/>
                <a:cs typeface="Calibri"/>
                <a:sym typeface="Calibri"/>
              </a:rPr>
              <a:t>Teaching English Through English</a:t>
            </a:r>
            <a:endParaRPr/>
          </a:p>
        </p:txBody>
      </p:sp>
      <p:sp>
        <p:nvSpPr>
          <p:cNvPr id="347" name="Google Shape;347;p43"/>
          <p:cNvSpPr/>
          <p:nvPr/>
        </p:nvSpPr>
        <p:spPr>
          <a:xfrm>
            <a:off x="406399" y="3200400"/>
            <a:ext cx="10769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000" u="none" cap="none" strike="noStrike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What is TETE?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4"/>
          <p:cNvSpPr txBox="1"/>
          <p:nvPr>
            <p:ph idx="1" type="body"/>
          </p:nvPr>
        </p:nvSpPr>
        <p:spPr>
          <a:xfrm>
            <a:off x="406400" y="381000"/>
            <a:ext cx="107696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0 - ORIENTATION</a:t>
            </a:r>
            <a:endParaRPr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442422" y="982133"/>
            <a:ext cx="10733578" cy="5418667"/>
            <a:chOff x="0" y="0"/>
            <a:chExt cx="10733578" cy="5418667"/>
          </a:xfrm>
        </p:grpSpPr>
        <p:cxnSp>
          <p:nvCxnSpPr>
            <p:cNvPr id="354" name="Google Shape;354;p44"/>
            <p:cNvCxnSpPr/>
            <p:nvPr/>
          </p:nvCxnSpPr>
          <p:spPr>
            <a:xfrm>
              <a:off x="0" y="0"/>
              <a:ext cx="10733578" cy="0"/>
            </a:xfrm>
            <a:prstGeom prst="straightConnector1">
              <a:avLst/>
            </a:prstGeom>
            <a:solidFill>
              <a:schemeClr val="lt1"/>
            </a:solidFill>
            <a:ln cap="flat" cmpd="sng" w="42500">
              <a:solidFill>
                <a:srgbClr val="DF841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5" name="Google Shape;355;p44"/>
            <p:cNvSpPr/>
            <p:nvPr/>
          </p:nvSpPr>
          <p:spPr>
            <a:xfrm>
              <a:off x="0" y="0"/>
              <a:ext cx="2701765" cy="5418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44"/>
            <p:cNvSpPr txBox="1"/>
            <p:nvPr/>
          </p:nvSpPr>
          <p:spPr>
            <a:xfrm>
              <a:off x="0" y="0"/>
              <a:ext cx="2701765" cy="5418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9525" lIns="129525" spcFirstLastPara="1" rIns="129525" wrap="square" tIns="1295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Calibri"/>
                <a:buNone/>
              </a:pPr>
              <a:r>
                <a:rPr b="1" i="1" lang="en-US" sz="3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Teaching English through English (TETE)  is ten-module professional development (PD) course, that will help you:</a:t>
              </a:r>
              <a:endParaRPr b="1" i="1" sz="3400" u="none" cap="none" strike="noStrike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44"/>
            <p:cNvSpPr/>
            <p:nvPr/>
          </p:nvSpPr>
          <p:spPr>
            <a:xfrm>
              <a:off x="2852234" y="143668"/>
              <a:ext cx="7874557" cy="1030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44"/>
            <p:cNvSpPr txBox="1"/>
            <p:nvPr/>
          </p:nvSpPr>
          <p:spPr>
            <a:xfrm>
              <a:off x="2852234" y="143668"/>
              <a:ext cx="7874557" cy="1030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5250" lIns="95250" spcFirstLastPara="1" rIns="95250" wrap="square" tIns="952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Learn how to build a classroom environment that encourages real communication in English</a:t>
              </a:r>
              <a:endPara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9" name="Google Shape;359;p44"/>
            <p:cNvCxnSpPr/>
            <p:nvPr/>
          </p:nvCxnSpPr>
          <p:spPr>
            <a:xfrm>
              <a:off x="2701765" y="1174262"/>
              <a:ext cx="8025026" cy="0"/>
            </a:xfrm>
            <a:prstGeom prst="straightConnector1">
              <a:avLst/>
            </a:prstGeom>
            <a:solidFill>
              <a:srgbClr val="F7931B"/>
            </a:solidFill>
            <a:ln cap="flat" cmpd="sng" w="42500">
              <a:solidFill>
                <a:srgbClr val="F7931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0" name="Google Shape;360;p44"/>
            <p:cNvSpPr/>
            <p:nvPr/>
          </p:nvSpPr>
          <p:spPr>
            <a:xfrm>
              <a:off x="2852234" y="1317930"/>
              <a:ext cx="7874557" cy="1406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44"/>
            <p:cNvSpPr txBox="1"/>
            <p:nvPr/>
          </p:nvSpPr>
          <p:spPr>
            <a:xfrm>
              <a:off x="2852234" y="1317930"/>
              <a:ext cx="7874557" cy="1406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5250" lIns="95250" spcFirstLastPara="1" rIns="95250" wrap="square" tIns="952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Explore effective approaches for teaching English while enhancing your ability to use English to manage language learning activities in the classroom. </a:t>
              </a:r>
              <a:endPara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2" name="Google Shape;362;p44"/>
            <p:cNvCxnSpPr/>
            <p:nvPr/>
          </p:nvCxnSpPr>
          <p:spPr>
            <a:xfrm>
              <a:off x="2701765" y="2724649"/>
              <a:ext cx="8025026" cy="0"/>
            </a:xfrm>
            <a:prstGeom prst="straightConnector1">
              <a:avLst/>
            </a:prstGeom>
            <a:solidFill>
              <a:srgbClr val="F7931B"/>
            </a:solidFill>
            <a:ln cap="flat" cmpd="sng" w="42500">
              <a:solidFill>
                <a:srgbClr val="F7931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3" name="Google Shape;363;p44"/>
            <p:cNvSpPr/>
            <p:nvPr/>
          </p:nvSpPr>
          <p:spPr>
            <a:xfrm>
              <a:off x="2852234" y="2868318"/>
              <a:ext cx="7874557" cy="666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44"/>
            <p:cNvSpPr txBox="1"/>
            <p:nvPr/>
          </p:nvSpPr>
          <p:spPr>
            <a:xfrm>
              <a:off x="2852234" y="2868318"/>
              <a:ext cx="7874557" cy="666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5250" lIns="95250" spcFirstLastPara="1" rIns="95250" wrap="square" tIns="952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Share ideas with peers in a community of practice (CoP)</a:t>
              </a:r>
              <a:endParaRPr/>
            </a:p>
          </p:txBody>
        </p:sp>
        <p:cxnSp>
          <p:nvCxnSpPr>
            <p:cNvPr id="365" name="Google Shape;365;p44"/>
            <p:cNvCxnSpPr/>
            <p:nvPr/>
          </p:nvCxnSpPr>
          <p:spPr>
            <a:xfrm>
              <a:off x="2701765" y="3535056"/>
              <a:ext cx="8025026" cy="0"/>
            </a:xfrm>
            <a:prstGeom prst="straightConnector1">
              <a:avLst/>
            </a:prstGeom>
            <a:solidFill>
              <a:srgbClr val="F7931B"/>
            </a:solidFill>
            <a:ln cap="flat" cmpd="sng" w="42500">
              <a:solidFill>
                <a:srgbClr val="F7931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6" name="Google Shape;366;p44"/>
            <p:cNvSpPr/>
            <p:nvPr/>
          </p:nvSpPr>
          <p:spPr>
            <a:xfrm>
              <a:off x="2852234" y="3678724"/>
              <a:ext cx="7874557" cy="674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44"/>
            <p:cNvSpPr txBox="1"/>
            <p:nvPr/>
          </p:nvSpPr>
          <p:spPr>
            <a:xfrm>
              <a:off x="2852234" y="3678724"/>
              <a:ext cx="7874557" cy="674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5250" lIns="95250" spcFirstLastPara="1" rIns="95250" wrap="square" tIns="952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Apply course content to your teaching context</a:t>
              </a:r>
              <a:endPara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8" name="Google Shape;368;p44"/>
            <p:cNvCxnSpPr/>
            <p:nvPr/>
          </p:nvCxnSpPr>
          <p:spPr>
            <a:xfrm>
              <a:off x="2701765" y="4352818"/>
              <a:ext cx="8025026" cy="0"/>
            </a:xfrm>
            <a:prstGeom prst="straightConnector1">
              <a:avLst/>
            </a:prstGeom>
            <a:solidFill>
              <a:srgbClr val="F7931B"/>
            </a:solidFill>
            <a:ln cap="flat" cmpd="sng" w="42500">
              <a:solidFill>
                <a:srgbClr val="F7931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9" name="Google Shape;369;p44"/>
            <p:cNvSpPr/>
            <p:nvPr/>
          </p:nvSpPr>
          <p:spPr>
            <a:xfrm>
              <a:off x="2852234" y="4496487"/>
              <a:ext cx="7874557" cy="7724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44"/>
            <p:cNvSpPr txBox="1"/>
            <p:nvPr/>
          </p:nvSpPr>
          <p:spPr>
            <a:xfrm>
              <a:off x="2852234" y="4496487"/>
              <a:ext cx="7874557" cy="7724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5250" lIns="95250" spcFirstLastPara="1" rIns="95250" wrap="square" tIns="952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Practice using English for a variety of instructional purpose</a:t>
              </a:r>
              <a:endPara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1" name="Google Shape;371;p44"/>
            <p:cNvCxnSpPr/>
            <p:nvPr/>
          </p:nvCxnSpPr>
          <p:spPr>
            <a:xfrm>
              <a:off x="2701765" y="5268965"/>
              <a:ext cx="8025026" cy="0"/>
            </a:xfrm>
            <a:prstGeom prst="straightConnector1">
              <a:avLst/>
            </a:prstGeom>
            <a:solidFill>
              <a:srgbClr val="F7931B"/>
            </a:solidFill>
            <a:ln cap="flat" cmpd="sng" w="42500">
              <a:solidFill>
                <a:srgbClr val="F7931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sonBrand.pxtx">
  <a:themeElements>
    <a:clrScheme name="Custom 5">
      <a:dk1>
        <a:srgbClr val="1E6138"/>
      </a:dk1>
      <a:lt1>
        <a:srgbClr val="FFFFFF"/>
      </a:lt1>
      <a:dk2>
        <a:srgbClr val="00909E"/>
      </a:dk2>
      <a:lt2>
        <a:srgbClr val="D1D3D5"/>
      </a:lt2>
      <a:accent1>
        <a:srgbClr val="B31D37"/>
      </a:accent1>
      <a:accent2>
        <a:srgbClr val="E2A82B"/>
      </a:accent2>
      <a:accent3>
        <a:srgbClr val="7E5300"/>
      </a:accent3>
      <a:accent4>
        <a:srgbClr val="87908F"/>
      </a:accent4>
      <a:accent5>
        <a:srgbClr val="81A32B"/>
      </a:accent5>
      <a:accent6>
        <a:srgbClr val="F7931E"/>
      </a:accent6>
      <a:hlink>
        <a:srgbClr val="007DC5"/>
      </a:hlink>
      <a:folHlink>
        <a:srgbClr val="80573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American Councils 1">
      <a:dk1>
        <a:srgbClr val="000000"/>
      </a:dk1>
      <a:lt1>
        <a:srgbClr val="FDFCFF"/>
      </a:lt1>
      <a:dk2>
        <a:srgbClr val="00618F"/>
      </a:dk2>
      <a:lt2>
        <a:srgbClr val="DAD9DB"/>
      </a:lt2>
      <a:accent1>
        <a:srgbClr val="0090C3"/>
      </a:accent1>
      <a:accent2>
        <a:srgbClr val="EAAC33"/>
      </a:accent2>
      <a:accent3>
        <a:srgbClr val="A45191"/>
      </a:accent3>
      <a:accent4>
        <a:srgbClr val="ED98A7"/>
      </a:accent4>
      <a:accent5>
        <a:srgbClr val="3F873F"/>
      </a:accent5>
      <a:accent6>
        <a:srgbClr val="CA3624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