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0" r:id="rId4"/>
    <p:sldMasterId id="2147483691" r:id="rId5"/>
    <p:sldMasterId id="214748369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y="6858000" cx="12192000"/>
  <p:notesSz cx="6858000" cy="9144000"/>
  <p:embeddedFontLst>
    <p:embeddedFont>
      <p:font typeface="Roboto"/>
      <p:regular r:id="rId47"/>
      <p:bold r:id="rId48"/>
      <p:italic r:id="rId49"/>
      <p:boldItalic r:id="rId50"/>
    </p:embeddedFont>
    <p:embeddedFont>
      <p:font typeface="Boogaloo"/>
      <p:regular r:id="rId51"/>
    </p:embeddedFont>
    <p:embeddedFont>
      <p:font typeface="Syncopate"/>
      <p:regular r:id="rId52"/>
      <p:bold r:id="rId53"/>
    </p:embeddedFont>
    <p:embeddedFont>
      <p:font typeface="Oswald"/>
      <p:regular r:id="rId54"/>
      <p:bold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Boogaloo-regular.fntdata"/><Relationship Id="rId50" Type="http://schemas.openxmlformats.org/officeDocument/2006/relationships/font" Target="fonts/Roboto-boldItalic.fntdata"/><Relationship Id="rId53" Type="http://schemas.openxmlformats.org/officeDocument/2006/relationships/font" Target="fonts/Syncopate-bold.fntdata"/><Relationship Id="rId52" Type="http://schemas.openxmlformats.org/officeDocument/2006/relationships/font" Target="fonts/Syncopate-regular.fntdata"/><Relationship Id="rId11" Type="http://schemas.openxmlformats.org/officeDocument/2006/relationships/slide" Target="slides/slide4.xml"/><Relationship Id="rId55" Type="http://schemas.openxmlformats.org/officeDocument/2006/relationships/font" Target="fonts/Oswald-bold.fntdata"/><Relationship Id="rId10" Type="http://schemas.openxmlformats.org/officeDocument/2006/relationships/slide" Target="slides/slide3.xml"/><Relationship Id="rId54" Type="http://schemas.openxmlformats.org/officeDocument/2006/relationships/font" Target="fonts/Oswald-regular.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rms.gle/663ytfT9F1uy1Jjc6"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1E6138"/>
              </a:buClr>
              <a:buSzPts val="1100"/>
              <a:buFont typeface="Arial"/>
              <a:buNone/>
            </a:pPr>
            <a:r>
              <a:t/>
            </a:r>
            <a:endParaRPr/>
          </a:p>
        </p:txBody>
      </p:sp>
      <p:sp>
        <p:nvSpPr>
          <p:cNvPr id="220" name="Google Shape;22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eb97e7da9c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eb97e7da9c_0_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4" name="Google Shape;304;geb97e7da9c_0_27: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eb97e7da9c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eb97e7da9c_0_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4" name="Google Shape;314;geb97e7da9c_0_83: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eb97e7da9c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eb97e7da9c_0_3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eb97e7da9c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eb97e7da9c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9" name="Google Shape;339;geb97e7da9c_0_22: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e8b69a5d96_0_1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5" name="Google Shape;345;ge8b69a5d96_0_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eb97e7da9c_0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eb97e7da9c_0_1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3" name="Google Shape;353;geb97e7da9c_0_122: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eb97e7da9c_0_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1" name="Google Shape;361;geb97e7da9c_0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ea3a0ae8d0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ea3a0ae8d0_3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1" name="Google Shape;371;gea3a0ae8d0_3_0: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eba1064b86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eba1064b86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0" name="Google Shape;380;geba1064b86_1_0: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ebb5421f9c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ebb5421f9c_0_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
        <p:nvSpPr>
          <p:cNvPr id="228" name="Google Shape;22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eba1064b86_1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eba1064b86_1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1" name="Google Shape;401;geba1064b86_1_8: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ea3a0ae8d0_3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ea3a0ae8d0_3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9" name="Google Shape;409;gea3a0ae8d0_3_6: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eef4b35303_1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eef4b35303_1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25" name="Google Shape;425;geef4b35303_1_12: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eba1064b86_1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eba1064b86_1_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4" name="Google Shape;434;geba1064b86_1_28: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eba1064b86_1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eba1064b86_1_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49" name="Google Shape;449;geba1064b86_1_40: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eef4b35303_1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eef4b35303_1_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58" name="Google Shape;458;geef4b35303_1_42: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eef4b35303_1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eef4b35303_1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71" name="Google Shape;471;geef4b35303_1_4: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ea9e40b34a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ea9e40b34a_0_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0" name="Google Shape;480;gea9e40b34a_0_31: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d5c25242ed_0_1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8" name="Google Shape;488;gd5c25242ed_0_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ea9e40b34a_0_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96" name="Google Shape;496;gea9e40b34a_0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2" name="Google Shape;24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ea9e40b34a_0_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4" name="Google Shape;504;gea9e40b34a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e789b7c957_0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12" name="Google Shape;512;ge789b7c957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cd1af9078b_1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cd1af9078b_1_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21" name="Google Shape;521;gcd1af9078b_1_71: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d60b0ae60a_0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MODULE 10 EXIT TICKET LINK - </a:t>
            </a:r>
            <a:r>
              <a:rPr lang="en-US" u="sng">
                <a:solidFill>
                  <a:schemeClr val="hlink"/>
                </a:solidFill>
                <a:hlinkClick r:id="rId2"/>
              </a:rPr>
              <a:t>https://forms.gle/663ytfT9F1uy1Jjc6</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529" name="Google Shape;529;gd60b0ae60a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d5c25242ed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d5c25242ed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37" name="Google Shape;537;gd5c25242ed_0_8: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eba1064b86_1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eba1064b86_1_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44" name="Google Shape;544;geba1064b86_1_34: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eee43862c5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eee43862c5_1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63" name="Google Shape;563;geee43862c5_1_6: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d5c25242ed_0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77" name="Google Shape;577;gd5c25242ed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Update photo</a:t>
            </a:r>
            <a:endParaRPr/>
          </a:p>
        </p:txBody>
      </p:sp>
      <p:sp>
        <p:nvSpPr>
          <p:cNvPr id="585" name="Google Shape;58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ea3a0ae8d0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92" name="Google Shape;592;gea3a0ae8d0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eb97e7da9c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eb97e7da9c_0_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1" name="Google Shape;251;geb97e7da9c_0_34: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eb97e7da9c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eb97e7da9c_0_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7" name="Google Shape;257;geb97e7da9c_0_100: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eb97e7da9c_0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eb97e7da9c_0_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6" name="Google Shape;266;geb97e7da9c_0_52: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eb97e7da9c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eb97e7da9c_0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280"/>
              </a:spcBef>
              <a:spcAft>
                <a:spcPts val="0"/>
              </a:spcAft>
              <a:buNone/>
            </a:pPr>
            <a:r>
              <a:t/>
            </a:r>
            <a:endParaRPr sz="1000"/>
          </a:p>
        </p:txBody>
      </p:sp>
      <p:sp>
        <p:nvSpPr>
          <p:cNvPr id="279" name="Google Shape;279;geb97e7da9c_0_15: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eb97e7da9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eb97e7da9c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7" name="Google Shape;287;geb97e7da9c_0_0: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ea9e40b34a_0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ea9e40b34a_0_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6" name="Google Shape;296;gea9e40b34a_0_96: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howMasterSp="0" type="title">
  <p:cSld name="TITLE">
    <p:spTree>
      <p:nvGrpSpPr>
        <p:cNvPr id="14" name="Shape 14"/>
        <p:cNvGrpSpPr/>
        <p:nvPr/>
      </p:nvGrpSpPr>
      <p:grpSpPr>
        <a:xfrm>
          <a:off x="0" y="0"/>
          <a:ext cx="0" cy="0"/>
          <a:chOff x="0" y="0"/>
          <a:chExt cx="0" cy="0"/>
        </a:xfrm>
      </p:grpSpPr>
      <p:pic>
        <p:nvPicPr>
          <p:cNvPr descr="140424502.jpg" id="15" name="Google Shape;15;p2"/>
          <p:cNvPicPr preferRelativeResize="0"/>
          <p:nvPr/>
        </p:nvPicPr>
        <p:blipFill rotWithShape="1">
          <a:blip r:embed="rId2">
            <a:alphaModFix/>
          </a:blip>
          <a:srcRect b="22227" l="0" r="0" t="20442"/>
          <a:stretch/>
        </p:blipFill>
        <p:spPr>
          <a:xfrm>
            <a:off x="0" y="-40773"/>
            <a:ext cx="12268200" cy="4688974"/>
          </a:xfrm>
          <a:prstGeom prst="rect">
            <a:avLst/>
          </a:prstGeom>
          <a:noFill/>
          <a:ln>
            <a:noFill/>
          </a:ln>
        </p:spPr>
      </p:pic>
      <p:sp>
        <p:nvSpPr>
          <p:cNvPr id="16" name="Google Shape;16;p2"/>
          <p:cNvSpPr/>
          <p:nvPr/>
        </p:nvSpPr>
        <p:spPr>
          <a:xfrm>
            <a:off x="0" y="4038600"/>
            <a:ext cx="12192000" cy="609600"/>
          </a:xfrm>
          <a:prstGeom prst="rect">
            <a:avLst/>
          </a:prstGeom>
          <a:solidFill>
            <a:schemeClr val="dk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a:p>
        </p:txBody>
      </p:sp>
      <p:sp>
        <p:nvSpPr>
          <p:cNvPr id="17" name="Google Shape;17;p2"/>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18" name="Google Shape;18;p2"/>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19" name="Google Shape;19;p2"/>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Chart">
  <p:cSld name="1_Custom Layout Chart">
    <p:spTree>
      <p:nvGrpSpPr>
        <p:cNvPr id="82" name="Shape 82"/>
        <p:cNvGrpSpPr/>
        <p:nvPr/>
      </p:nvGrpSpPr>
      <p:grpSpPr>
        <a:xfrm>
          <a:off x="0" y="0"/>
          <a:ext cx="0" cy="0"/>
          <a:chOff x="0" y="0"/>
          <a:chExt cx="0" cy="0"/>
        </a:xfrm>
      </p:grpSpPr>
      <p:sp>
        <p:nvSpPr>
          <p:cNvPr id="83" name="Google Shape;83;p11"/>
          <p:cNvSpPr/>
          <p:nvPr>
            <p:ph idx="2" type="chart"/>
          </p:nvPr>
        </p:nvSpPr>
        <p:spPr>
          <a:xfrm>
            <a:off x="914400" y="533400"/>
            <a:ext cx="10160000" cy="57150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lvl="2"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lvl="3"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lvl="4"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lvl="5"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1" showMasterSp="0">
  <p:cSld name="1_Section Divider 1">
    <p:bg>
      <p:bgPr>
        <a:solidFill>
          <a:srgbClr val="1E6238"/>
        </a:solidFill>
      </p:bgPr>
    </p:bg>
    <p:spTree>
      <p:nvGrpSpPr>
        <p:cNvPr id="84" name="Shape 84"/>
        <p:cNvGrpSpPr/>
        <p:nvPr/>
      </p:nvGrpSpPr>
      <p:grpSpPr>
        <a:xfrm>
          <a:off x="0" y="0"/>
          <a:ext cx="0" cy="0"/>
          <a:chOff x="0" y="0"/>
          <a:chExt cx="0" cy="0"/>
        </a:xfrm>
      </p:grpSpPr>
      <p:sp>
        <p:nvSpPr>
          <p:cNvPr id="85" name="Google Shape;85;p12"/>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86" name="Google Shape;86;p12"/>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1" showMasterSp="0">
  <p:cSld name="2_Section Divider 1">
    <p:bg>
      <p:bgPr>
        <a:solidFill>
          <a:schemeClr val="accent2"/>
        </a:solidFill>
      </p:bgPr>
    </p:bg>
    <p:spTree>
      <p:nvGrpSpPr>
        <p:cNvPr id="87" name="Shape 87"/>
        <p:cNvGrpSpPr/>
        <p:nvPr/>
      </p:nvGrpSpPr>
      <p:grpSpPr>
        <a:xfrm>
          <a:off x="0" y="0"/>
          <a:ext cx="0" cy="0"/>
          <a:chOff x="0" y="0"/>
          <a:chExt cx="0" cy="0"/>
        </a:xfrm>
      </p:grpSpPr>
      <p:sp>
        <p:nvSpPr>
          <p:cNvPr id="88" name="Google Shape;88;p13"/>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89" name="Google Shape;89;p13"/>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showMasterSp="0">
  <p:cSld name="Section Divider 1">
    <p:bg>
      <p:bgPr>
        <a:solidFill>
          <a:schemeClr val="accent6"/>
        </a:solidFill>
      </p:bgPr>
    </p:bg>
    <p:spTree>
      <p:nvGrpSpPr>
        <p:cNvPr id="90" name="Shape 90"/>
        <p:cNvGrpSpPr/>
        <p:nvPr/>
      </p:nvGrpSpPr>
      <p:grpSpPr>
        <a:xfrm>
          <a:off x="0" y="0"/>
          <a:ext cx="0" cy="0"/>
          <a:chOff x="0" y="0"/>
          <a:chExt cx="0" cy="0"/>
        </a:xfrm>
      </p:grpSpPr>
      <p:sp>
        <p:nvSpPr>
          <p:cNvPr id="91" name="Google Shape;91;p14"/>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92" name="Google Shape;92;p14"/>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Divider 1" showMasterSp="0">
  <p:cSld name="3_Section Divider 1">
    <p:bg>
      <p:bgPr>
        <a:solidFill>
          <a:srgbClr val="87908F"/>
        </a:solidFill>
      </p:bgPr>
    </p:bg>
    <p:spTree>
      <p:nvGrpSpPr>
        <p:cNvPr id="93" name="Shape 93"/>
        <p:cNvGrpSpPr/>
        <p:nvPr/>
      </p:nvGrpSpPr>
      <p:grpSpPr>
        <a:xfrm>
          <a:off x="0" y="0"/>
          <a:ext cx="0" cy="0"/>
          <a:chOff x="0" y="0"/>
          <a:chExt cx="0" cy="0"/>
        </a:xfrm>
      </p:grpSpPr>
      <p:sp>
        <p:nvSpPr>
          <p:cNvPr id="94" name="Google Shape;94;p15"/>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95" name="Google Shape;95;p15"/>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2" showMasterSp="0">
  <p:cSld name="Section Divider 2">
    <p:bg>
      <p:bgPr>
        <a:solidFill>
          <a:schemeClr val="accent5"/>
        </a:solidFill>
      </p:bgPr>
    </p:bg>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b="0" l="0" r="0" t="0"/>
          <a:stretch/>
        </p:blipFill>
        <p:spPr>
          <a:xfrm>
            <a:off x="4637576" y="-365469"/>
            <a:ext cx="6944824" cy="7299669"/>
          </a:xfrm>
          <a:prstGeom prst="rect">
            <a:avLst/>
          </a:prstGeom>
          <a:noFill/>
          <a:ln>
            <a:noFill/>
          </a:ln>
        </p:spPr>
      </p:pic>
      <p:sp>
        <p:nvSpPr>
          <p:cNvPr id="98" name="Google Shape;98;p16"/>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showMasterSp="0">
  <p:cSld name="Section Divider 3">
    <p:bg>
      <p:bgPr>
        <a:solidFill>
          <a:schemeClr val="accent2"/>
        </a:solidFill>
      </p:bgPr>
    </p:bg>
    <p:spTree>
      <p:nvGrpSpPr>
        <p:cNvPr id="99" name="Shape 99"/>
        <p:cNvGrpSpPr/>
        <p:nvPr/>
      </p:nvGrpSpPr>
      <p:grpSpPr>
        <a:xfrm>
          <a:off x="0" y="0"/>
          <a:ext cx="0" cy="0"/>
          <a:chOff x="0" y="0"/>
          <a:chExt cx="0" cy="0"/>
        </a:xfrm>
      </p:grpSpPr>
      <p:pic>
        <p:nvPicPr>
          <p:cNvPr id="100" name="Google Shape;100;p17"/>
          <p:cNvPicPr preferRelativeResize="0"/>
          <p:nvPr/>
        </p:nvPicPr>
        <p:blipFill rotWithShape="1">
          <a:blip r:embed="rId2">
            <a:alphaModFix/>
          </a:blip>
          <a:srcRect b="0" l="24797" r="-1" t="0"/>
          <a:stretch/>
        </p:blipFill>
        <p:spPr>
          <a:xfrm>
            <a:off x="0" y="1"/>
            <a:ext cx="6470647" cy="6857999"/>
          </a:xfrm>
          <a:prstGeom prst="rect">
            <a:avLst/>
          </a:prstGeom>
          <a:noFill/>
          <a:ln>
            <a:noFill/>
          </a:ln>
        </p:spPr>
      </p:pic>
      <p:sp>
        <p:nvSpPr>
          <p:cNvPr id="101" name="Google Shape;101;p17"/>
          <p:cNvSpPr txBox="1"/>
          <p:nvPr>
            <p:ph type="ctrTitle"/>
          </p:nvPr>
        </p:nvSpPr>
        <p:spPr>
          <a:xfrm>
            <a:off x="5562600" y="533400"/>
            <a:ext cx="6096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4" showMasterSp="0">
  <p:cSld name="Section Divider 4">
    <p:bg>
      <p:bgPr>
        <a:solidFill>
          <a:schemeClr val="dk2"/>
        </a:solidFill>
      </p:bgPr>
    </p:bg>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2">
            <a:alphaModFix/>
          </a:blip>
          <a:srcRect b="-2074" l="1" r="19400" t="4667"/>
          <a:stretch/>
        </p:blipFill>
        <p:spPr>
          <a:xfrm>
            <a:off x="6705600" y="-152400"/>
            <a:ext cx="5638799" cy="7162800"/>
          </a:xfrm>
          <a:prstGeom prst="rect">
            <a:avLst/>
          </a:prstGeom>
          <a:noFill/>
          <a:ln>
            <a:noFill/>
          </a:ln>
        </p:spPr>
      </p:pic>
      <p:sp>
        <p:nvSpPr>
          <p:cNvPr id="104" name="Google Shape;104;p18"/>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5" name="Shape 105"/>
        <p:cNvGrpSpPr/>
        <p:nvPr/>
      </p:nvGrpSpPr>
      <p:grpSpPr>
        <a:xfrm>
          <a:off x="0" y="0"/>
          <a:ext cx="0" cy="0"/>
          <a:chOff x="0" y="0"/>
          <a:chExt cx="0" cy="0"/>
        </a:xfrm>
      </p:grpSpPr>
      <p:sp>
        <p:nvSpPr>
          <p:cNvPr id="106" name="Google Shape;106;p19"/>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SzPts val="1900"/>
              <a:buChar char="●"/>
              <a:defRPr sz="1900"/>
            </a:lvl1pPr>
            <a:lvl2pPr lvl="1" rtl="0">
              <a:spcBef>
                <a:spcPts val="0"/>
              </a:spcBef>
              <a:spcAft>
                <a:spcPts val="0"/>
              </a:spcAft>
              <a:buSzPts val="1900"/>
              <a:buChar char="○"/>
              <a:defRPr sz="1900"/>
            </a:lvl2pPr>
            <a:lvl3pPr lvl="2" rtl="0">
              <a:spcBef>
                <a:spcPts val="0"/>
              </a:spcBef>
              <a:spcAft>
                <a:spcPts val="0"/>
              </a:spcAft>
              <a:buSzPts val="1900"/>
              <a:buChar char="■"/>
              <a:defRPr sz="1900"/>
            </a:lvl3pPr>
            <a:lvl4pPr lvl="3" rtl="0">
              <a:spcBef>
                <a:spcPts val="0"/>
              </a:spcBef>
              <a:spcAft>
                <a:spcPts val="0"/>
              </a:spcAft>
              <a:buSzPts val="1900"/>
              <a:buChar char="●"/>
              <a:defRPr sz="1900"/>
            </a:lvl4pPr>
            <a:lvl5pPr lvl="4" rtl="0">
              <a:spcBef>
                <a:spcPts val="0"/>
              </a:spcBef>
              <a:spcAft>
                <a:spcPts val="0"/>
              </a:spcAft>
              <a:buSzPts val="1900"/>
              <a:buChar char="○"/>
              <a:defRPr sz="1900"/>
            </a:lvl5pPr>
            <a:lvl6pPr lvl="5" rtl="0">
              <a:spcBef>
                <a:spcPts val="0"/>
              </a:spcBef>
              <a:spcAft>
                <a:spcPts val="0"/>
              </a:spcAft>
              <a:buSzPts val="1900"/>
              <a:buChar char="■"/>
              <a:defRPr sz="1900"/>
            </a:lvl6pPr>
            <a:lvl7pPr lvl="6" rtl="0">
              <a:spcBef>
                <a:spcPts val="0"/>
              </a:spcBef>
              <a:spcAft>
                <a:spcPts val="0"/>
              </a:spcAft>
              <a:buSzPts val="1900"/>
              <a:buChar char="●"/>
              <a:defRPr sz="1900"/>
            </a:lvl7pPr>
            <a:lvl8pPr lvl="7" rtl="0">
              <a:spcBef>
                <a:spcPts val="0"/>
              </a:spcBef>
              <a:spcAft>
                <a:spcPts val="0"/>
              </a:spcAft>
              <a:buSzPts val="1900"/>
              <a:buChar char="○"/>
              <a:defRPr sz="1900"/>
            </a:lvl8pPr>
            <a:lvl9pPr lvl="8" rtl="0">
              <a:spcBef>
                <a:spcPts val="0"/>
              </a:spcBef>
              <a:spcAft>
                <a:spcPts val="0"/>
              </a:spcAft>
              <a:buSzPts val="1900"/>
              <a:buChar char="■"/>
              <a:defRPr sz="1900"/>
            </a:lvl9pPr>
          </a:lstStyle>
          <a:p/>
        </p:txBody>
      </p:sp>
      <p:sp>
        <p:nvSpPr>
          <p:cNvPr id="107" name="Google Shape;107;p19"/>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228600" lvl="0" marL="457200" rtl="0">
              <a:spcBef>
                <a:spcPts val="360"/>
              </a:spcBef>
              <a:spcAft>
                <a:spcPts val="0"/>
              </a:spcAft>
              <a:buSzPts val="1400"/>
              <a:buNone/>
              <a:defRPr/>
            </a:lvl1pPr>
            <a:lvl2pPr indent="-228600" lvl="1" marL="914400" rtl="0">
              <a:spcBef>
                <a:spcPts val="280"/>
              </a:spcBef>
              <a:spcAft>
                <a:spcPts val="0"/>
              </a:spcAft>
              <a:buSzPts val="1400"/>
              <a:buNone/>
              <a:defRPr/>
            </a:lvl2pPr>
            <a:lvl3pPr indent="-228600" lvl="2" marL="1371600" rtl="0">
              <a:spcBef>
                <a:spcPts val="280"/>
              </a:spcBef>
              <a:spcAft>
                <a:spcPts val="0"/>
              </a:spcAft>
              <a:buSzPts val="1400"/>
              <a:buNone/>
              <a:defRPr/>
            </a:lvl3pPr>
            <a:lvl4pPr indent="-228600" lvl="3" marL="1828800" rtl="0">
              <a:spcBef>
                <a:spcPts val="220"/>
              </a:spcBef>
              <a:spcAft>
                <a:spcPts val="0"/>
              </a:spcAft>
              <a:buSzPts val="1400"/>
              <a:buNone/>
              <a:defRPr/>
            </a:lvl4pPr>
            <a:lvl5pPr indent="-228600" lvl="4" marL="2286000" rtl="0">
              <a:spcBef>
                <a:spcPts val="220"/>
              </a:spcBef>
              <a:spcAft>
                <a:spcPts val="0"/>
              </a:spcAft>
              <a:buSzPts val="1400"/>
              <a:buNone/>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08" name="Google Shape;108;p1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YER - BLUE GREEN 1">
  <p:cSld name="BLANK_1_1_1_1_1_1_1_1_1">
    <p:spTree>
      <p:nvGrpSpPr>
        <p:cNvPr id="109" name="Shape 109"/>
        <p:cNvGrpSpPr/>
        <p:nvPr/>
      </p:nvGrpSpPr>
      <p:grpSpPr>
        <a:xfrm>
          <a:off x="0" y="0"/>
          <a:ext cx="0" cy="0"/>
          <a:chOff x="0" y="0"/>
          <a:chExt cx="0" cy="0"/>
        </a:xfrm>
      </p:grpSpPr>
      <p:sp>
        <p:nvSpPr>
          <p:cNvPr id="110" name="Google Shape;110;p2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
        <p:nvSpPr>
          <p:cNvPr id="111" name="Google Shape;111;p20"/>
          <p:cNvSpPr/>
          <p:nvPr/>
        </p:nvSpPr>
        <p:spPr>
          <a:xfrm>
            <a:off x="122433" y="122467"/>
            <a:ext cx="5865900" cy="3096000"/>
          </a:xfrm>
          <a:prstGeom prst="rect">
            <a:avLst/>
          </a:prstGeom>
          <a:solidFill>
            <a:srgbClr val="B6D7A8"/>
          </a:soli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12" name="Google Shape;112;p20"/>
          <p:cNvSpPr/>
          <p:nvPr/>
        </p:nvSpPr>
        <p:spPr>
          <a:xfrm>
            <a:off x="122433" y="3414433"/>
            <a:ext cx="5865900" cy="3226500"/>
          </a:xfrm>
          <a:prstGeom prst="rect">
            <a:avLst/>
          </a:prstGeom>
          <a:solidFill>
            <a:srgbClr val="6FA8DC"/>
          </a:soli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 name="Google Shape;113;p20"/>
          <p:cNvSpPr/>
          <p:nvPr/>
        </p:nvSpPr>
        <p:spPr>
          <a:xfrm>
            <a:off x="6162200" y="122467"/>
            <a:ext cx="5865900" cy="3096000"/>
          </a:xfrm>
          <a:prstGeom prst="rect">
            <a:avLst/>
          </a:prstGeom>
          <a:solidFill>
            <a:srgbClr val="A4C2F4"/>
          </a:soli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 name="Google Shape;114;p20"/>
          <p:cNvSpPr/>
          <p:nvPr/>
        </p:nvSpPr>
        <p:spPr>
          <a:xfrm>
            <a:off x="6162200" y="3479633"/>
            <a:ext cx="5865900" cy="3096000"/>
          </a:xfrm>
          <a:prstGeom prst="rect">
            <a:avLst/>
          </a:prstGeom>
          <a:solidFill>
            <a:srgbClr val="D2DE6B"/>
          </a:soli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 name="Google Shape;115;p20"/>
          <p:cNvSpPr/>
          <p:nvPr/>
        </p:nvSpPr>
        <p:spPr>
          <a:xfrm>
            <a:off x="3286000" y="2641100"/>
            <a:ext cx="5865900" cy="1504800"/>
          </a:xfrm>
          <a:prstGeom prst="rect">
            <a:avLst/>
          </a:prstGeom>
          <a:solidFill>
            <a:srgbClr val="FFFFFF"/>
          </a:solidFill>
          <a:ln>
            <a:noFill/>
          </a:ln>
          <a:effectLst>
            <a:outerShdw blurRad="157163" rotWithShape="0" algn="bl" dir="5400000" dist="66675">
              <a:srgbClr val="000000"/>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 name="Google Shape;116;p20"/>
          <p:cNvSpPr txBox="1"/>
          <p:nvPr/>
        </p:nvSpPr>
        <p:spPr>
          <a:xfrm>
            <a:off x="122433" y="122467"/>
            <a:ext cx="2856000" cy="6756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latin typeface="Oswald"/>
                <a:ea typeface="Oswald"/>
                <a:cs typeface="Oswald"/>
                <a:sym typeface="Oswald"/>
              </a:rPr>
              <a:t>WORD TRANSLATED</a:t>
            </a:r>
            <a:endParaRPr sz="1900"/>
          </a:p>
        </p:txBody>
      </p:sp>
      <p:sp>
        <p:nvSpPr>
          <p:cNvPr id="117" name="Google Shape;117;p20"/>
          <p:cNvSpPr txBox="1"/>
          <p:nvPr/>
        </p:nvSpPr>
        <p:spPr>
          <a:xfrm>
            <a:off x="6162200" y="103900"/>
            <a:ext cx="5865900" cy="6756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None/>
            </a:pPr>
            <a:r>
              <a:rPr lang="en-US" sz="2400">
                <a:latin typeface="Oswald"/>
                <a:ea typeface="Oswald"/>
                <a:cs typeface="Oswald"/>
                <a:sym typeface="Oswald"/>
              </a:rPr>
              <a:t>DEFINITION IN ENGLISH</a:t>
            </a:r>
            <a:endParaRPr sz="1900"/>
          </a:p>
        </p:txBody>
      </p:sp>
      <p:sp>
        <p:nvSpPr>
          <p:cNvPr id="118" name="Google Shape;118;p20"/>
          <p:cNvSpPr txBox="1"/>
          <p:nvPr/>
        </p:nvSpPr>
        <p:spPr>
          <a:xfrm>
            <a:off x="101233" y="3414433"/>
            <a:ext cx="3101700" cy="6756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latin typeface="Oswald"/>
                <a:ea typeface="Oswald"/>
                <a:cs typeface="Oswald"/>
                <a:sym typeface="Oswald"/>
              </a:rPr>
              <a:t>DEFINITION TRANSLATED</a:t>
            </a:r>
            <a:endParaRPr sz="1900"/>
          </a:p>
        </p:txBody>
      </p:sp>
      <p:sp>
        <p:nvSpPr>
          <p:cNvPr id="119" name="Google Shape;119;p20"/>
          <p:cNvSpPr txBox="1"/>
          <p:nvPr/>
        </p:nvSpPr>
        <p:spPr>
          <a:xfrm>
            <a:off x="3286000" y="2641100"/>
            <a:ext cx="2856000" cy="6756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latin typeface="Oswald"/>
                <a:ea typeface="Oswald"/>
                <a:cs typeface="Oswald"/>
                <a:sym typeface="Oswald"/>
              </a:rPr>
              <a:t>WORD:</a:t>
            </a:r>
            <a:endParaRPr sz="1900"/>
          </a:p>
        </p:txBody>
      </p:sp>
      <p:sp>
        <p:nvSpPr>
          <p:cNvPr id="120" name="Google Shape;120;p20"/>
          <p:cNvSpPr txBox="1"/>
          <p:nvPr/>
        </p:nvSpPr>
        <p:spPr>
          <a:xfrm>
            <a:off x="9152000" y="3479633"/>
            <a:ext cx="2856000" cy="6756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None/>
            </a:pPr>
            <a:r>
              <a:rPr lang="en-US" sz="2400">
                <a:latin typeface="Oswald"/>
                <a:ea typeface="Oswald"/>
                <a:cs typeface="Oswald"/>
                <a:sym typeface="Oswald"/>
              </a:rPr>
              <a:t>PICTURE FOR WORD</a:t>
            </a:r>
            <a:endParaRPr sz="1900"/>
          </a:p>
        </p:txBody>
      </p:sp>
      <p:sp>
        <p:nvSpPr>
          <p:cNvPr id="121" name="Google Shape;121;p20"/>
          <p:cNvSpPr txBox="1"/>
          <p:nvPr/>
        </p:nvSpPr>
        <p:spPr>
          <a:xfrm rot="-5400000">
            <a:off x="11039200" y="1459000"/>
            <a:ext cx="2565900" cy="441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700">
                <a:latin typeface="Boogaloo"/>
                <a:ea typeface="Boogaloo"/>
                <a:cs typeface="Boogaloo"/>
                <a:sym typeface="Boogaloo"/>
              </a:rPr>
              <a:t>    Esther Park  @MrsEpark1</a:t>
            </a:r>
            <a:endParaRPr sz="1900">
              <a:latin typeface="Boogaloo"/>
              <a:ea typeface="Boogaloo"/>
              <a:cs typeface="Boogaloo"/>
              <a:sym typeface="Boogaloo"/>
            </a:endParaRPr>
          </a:p>
        </p:txBody>
      </p:sp>
      <p:pic>
        <p:nvPicPr>
          <p:cNvPr id="122" name="Google Shape;122;p20"/>
          <p:cNvPicPr preferRelativeResize="0"/>
          <p:nvPr/>
        </p:nvPicPr>
        <p:blipFill>
          <a:blip r:embed="rId2">
            <a:alphaModFix/>
          </a:blip>
          <a:stretch>
            <a:fillRect/>
          </a:stretch>
        </p:blipFill>
        <p:spPr>
          <a:xfrm rot="-5400000">
            <a:off x="12248944" y="267199"/>
            <a:ext cx="314468" cy="31446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single col text">
  <p:cSld name="Heading w/single col text">
    <p:spTree>
      <p:nvGrpSpPr>
        <p:cNvPr id="20" name="Shape 20"/>
        <p:cNvGrpSpPr/>
        <p:nvPr/>
      </p:nvGrpSpPr>
      <p:grpSpPr>
        <a:xfrm>
          <a:off x="0" y="0"/>
          <a:ext cx="0" cy="0"/>
          <a:chOff x="0" y="0"/>
          <a:chExt cx="0" cy="0"/>
        </a:xfrm>
      </p:grpSpPr>
      <p:sp>
        <p:nvSpPr>
          <p:cNvPr id="21" name="Google Shape;21;p3"/>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 name="Google Shape;22;p3"/>
          <p:cNvSpPr txBox="1"/>
          <p:nvPr>
            <p:ph idx="2" type="body"/>
          </p:nvPr>
        </p:nvSpPr>
        <p:spPr>
          <a:xfrm>
            <a:off x="406400" y="1066800"/>
            <a:ext cx="10769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3" name="Shape 123"/>
        <p:cNvGrpSpPr/>
        <p:nvPr/>
      </p:nvGrpSpPr>
      <p:grpSpPr>
        <a:xfrm>
          <a:off x="0" y="0"/>
          <a:ext cx="0" cy="0"/>
          <a:chOff x="0" y="0"/>
          <a:chExt cx="0" cy="0"/>
        </a:xfrm>
      </p:grpSpPr>
      <p:sp>
        <p:nvSpPr>
          <p:cNvPr id="124" name="Google Shape;124;p21"/>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SzPts val="1900"/>
              <a:buChar char="●"/>
              <a:defRPr sz="1900"/>
            </a:lvl1pPr>
            <a:lvl2pPr lvl="1" rtl="0">
              <a:spcBef>
                <a:spcPts val="0"/>
              </a:spcBef>
              <a:spcAft>
                <a:spcPts val="0"/>
              </a:spcAft>
              <a:buSzPts val="1900"/>
              <a:buChar char="○"/>
              <a:defRPr sz="1900"/>
            </a:lvl2pPr>
            <a:lvl3pPr lvl="2" rtl="0">
              <a:spcBef>
                <a:spcPts val="0"/>
              </a:spcBef>
              <a:spcAft>
                <a:spcPts val="0"/>
              </a:spcAft>
              <a:buSzPts val="1900"/>
              <a:buChar char="■"/>
              <a:defRPr sz="1900"/>
            </a:lvl3pPr>
            <a:lvl4pPr lvl="3" rtl="0">
              <a:spcBef>
                <a:spcPts val="0"/>
              </a:spcBef>
              <a:spcAft>
                <a:spcPts val="0"/>
              </a:spcAft>
              <a:buSzPts val="1900"/>
              <a:buChar char="●"/>
              <a:defRPr sz="1900"/>
            </a:lvl4pPr>
            <a:lvl5pPr lvl="4" rtl="0">
              <a:spcBef>
                <a:spcPts val="0"/>
              </a:spcBef>
              <a:spcAft>
                <a:spcPts val="0"/>
              </a:spcAft>
              <a:buSzPts val="1900"/>
              <a:buChar char="○"/>
              <a:defRPr sz="1900"/>
            </a:lvl5pPr>
            <a:lvl6pPr lvl="5" rtl="0">
              <a:spcBef>
                <a:spcPts val="0"/>
              </a:spcBef>
              <a:spcAft>
                <a:spcPts val="0"/>
              </a:spcAft>
              <a:buSzPts val="1900"/>
              <a:buChar char="■"/>
              <a:defRPr sz="1900"/>
            </a:lvl6pPr>
            <a:lvl7pPr lvl="6" rtl="0">
              <a:spcBef>
                <a:spcPts val="0"/>
              </a:spcBef>
              <a:spcAft>
                <a:spcPts val="0"/>
              </a:spcAft>
              <a:buSzPts val="1900"/>
              <a:buChar char="●"/>
              <a:defRPr sz="1900"/>
            </a:lvl7pPr>
            <a:lvl8pPr lvl="7" rtl="0">
              <a:spcBef>
                <a:spcPts val="0"/>
              </a:spcBef>
              <a:spcAft>
                <a:spcPts val="0"/>
              </a:spcAft>
              <a:buSzPts val="1900"/>
              <a:buChar char="○"/>
              <a:defRPr sz="1900"/>
            </a:lvl8pPr>
            <a:lvl9pPr lvl="8" rtl="0">
              <a:spcBef>
                <a:spcPts val="0"/>
              </a:spcBef>
              <a:spcAft>
                <a:spcPts val="0"/>
              </a:spcAft>
              <a:buSzPts val="1900"/>
              <a:buChar char="■"/>
              <a:defRPr sz="1900"/>
            </a:lvl9pPr>
          </a:lstStyle>
          <a:p/>
        </p:txBody>
      </p:sp>
      <p:sp>
        <p:nvSpPr>
          <p:cNvPr id="125" name="Google Shape;125;p21"/>
          <p:cNvSpPr txBox="1"/>
          <p:nvPr>
            <p:ph idx="1" type="body"/>
          </p:nvPr>
        </p:nvSpPr>
        <p:spPr>
          <a:xfrm>
            <a:off x="415600" y="1536633"/>
            <a:ext cx="5333100" cy="4555200"/>
          </a:xfrm>
          <a:prstGeom prst="rect">
            <a:avLst/>
          </a:prstGeom>
        </p:spPr>
        <p:txBody>
          <a:bodyPr anchorCtr="0" anchor="t" bIns="45700" lIns="91425" spcFirstLastPara="1" rIns="91425" wrap="square" tIns="45700">
            <a:noAutofit/>
          </a:bodyPr>
          <a:lstStyle>
            <a:lvl1pPr indent="-228600" lvl="0" marL="457200" rtl="0">
              <a:spcBef>
                <a:spcPts val="360"/>
              </a:spcBef>
              <a:spcAft>
                <a:spcPts val="0"/>
              </a:spcAft>
              <a:buSzPts val="1900"/>
              <a:buNone/>
              <a:defRPr sz="1900"/>
            </a:lvl1pPr>
            <a:lvl2pPr indent="-228600" lvl="1" marL="914400" rtl="0">
              <a:spcBef>
                <a:spcPts val="280"/>
              </a:spcBef>
              <a:spcAft>
                <a:spcPts val="0"/>
              </a:spcAft>
              <a:buSzPts val="1600"/>
              <a:buNone/>
              <a:defRPr sz="1600"/>
            </a:lvl2pPr>
            <a:lvl3pPr indent="-228600" lvl="2" marL="1371600" rtl="0">
              <a:spcBef>
                <a:spcPts val="280"/>
              </a:spcBef>
              <a:spcAft>
                <a:spcPts val="0"/>
              </a:spcAft>
              <a:buSzPts val="1600"/>
              <a:buNone/>
              <a:defRPr sz="1600"/>
            </a:lvl3pPr>
            <a:lvl4pPr indent="-228600" lvl="3" marL="1828800" rtl="0">
              <a:spcBef>
                <a:spcPts val="220"/>
              </a:spcBef>
              <a:spcAft>
                <a:spcPts val="0"/>
              </a:spcAft>
              <a:buSzPts val="1600"/>
              <a:buNone/>
              <a:defRPr sz="1600"/>
            </a:lvl4pPr>
            <a:lvl5pPr indent="-228600" lvl="4" marL="2286000" rtl="0">
              <a:spcBef>
                <a:spcPts val="220"/>
              </a:spcBef>
              <a:spcAft>
                <a:spcPts val="0"/>
              </a:spcAft>
              <a:buSzPts val="1600"/>
              <a:buNone/>
              <a:defRPr sz="1600"/>
            </a:lvl5pPr>
            <a:lvl6pPr indent="-330200" lvl="5" marL="2743200" rtl="0">
              <a:spcBef>
                <a:spcPts val="400"/>
              </a:spcBef>
              <a:spcAft>
                <a:spcPts val="0"/>
              </a:spcAft>
              <a:buSzPts val="1600"/>
              <a:buChar char="•"/>
              <a:defRPr sz="1600"/>
            </a:lvl6pPr>
            <a:lvl7pPr indent="-330200" lvl="6" marL="3200400" rtl="0">
              <a:spcBef>
                <a:spcPts val="400"/>
              </a:spcBef>
              <a:spcAft>
                <a:spcPts val="0"/>
              </a:spcAft>
              <a:buSzPts val="1600"/>
              <a:buChar char="•"/>
              <a:defRPr sz="1600"/>
            </a:lvl7pPr>
            <a:lvl8pPr indent="-330200" lvl="7" marL="3657600" rtl="0">
              <a:spcBef>
                <a:spcPts val="400"/>
              </a:spcBef>
              <a:spcAft>
                <a:spcPts val="0"/>
              </a:spcAft>
              <a:buSzPts val="1600"/>
              <a:buChar char="•"/>
              <a:defRPr sz="1600"/>
            </a:lvl8pPr>
            <a:lvl9pPr indent="-330200" lvl="8" marL="4114800" rtl="0">
              <a:spcBef>
                <a:spcPts val="400"/>
              </a:spcBef>
              <a:spcAft>
                <a:spcPts val="0"/>
              </a:spcAft>
              <a:buSzPts val="1600"/>
              <a:buChar char="•"/>
              <a:defRPr sz="1600"/>
            </a:lvl9pPr>
          </a:lstStyle>
          <a:p/>
        </p:txBody>
      </p:sp>
      <p:sp>
        <p:nvSpPr>
          <p:cNvPr id="126" name="Google Shape;126;p21"/>
          <p:cNvSpPr txBox="1"/>
          <p:nvPr>
            <p:ph idx="2" type="body"/>
          </p:nvPr>
        </p:nvSpPr>
        <p:spPr>
          <a:xfrm>
            <a:off x="6443200" y="1536633"/>
            <a:ext cx="5333100" cy="4555200"/>
          </a:xfrm>
          <a:prstGeom prst="rect">
            <a:avLst/>
          </a:prstGeom>
        </p:spPr>
        <p:txBody>
          <a:bodyPr anchorCtr="0" anchor="t" bIns="45700" lIns="91425" spcFirstLastPara="1" rIns="91425" wrap="square" tIns="45700">
            <a:noAutofit/>
          </a:bodyPr>
          <a:lstStyle>
            <a:lvl1pPr indent="-228600" lvl="0" marL="457200" rtl="0">
              <a:spcBef>
                <a:spcPts val="360"/>
              </a:spcBef>
              <a:spcAft>
                <a:spcPts val="0"/>
              </a:spcAft>
              <a:buSzPts val="1900"/>
              <a:buNone/>
              <a:defRPr sz="1900"/>
            </a:lvl1pPr>
            <a:lvl2pPr indent="-228600" lvl="1" marL="914400" rtl="0">
              <a:spcBef>
                <a:spcPts val="280"/>
              </a:spcBef>
              <a:spcAft>
                <a:spcPts val="0"/>
              </a:spcAft>
              <a:buSzPts val="1600"/>
              <a:buNone/>
              <a:defRPr sz="1600"/>
            </a:lvl2pPr>
            <a:lvl3pPr indent="-228600" lvl="2" marL="1371600" rtl="0">
              <a:spcBef>
                <a:spcPts val="280"/>
              </a:spcBef>
              <a:spcAft>
                <a:spcPts val="0"/>
              </a:spcAft>
              <a:buSzPts val="1600"/>
              <a:buNone/>
              <a:defRPr sz="1600"/>
            </a:lvl3pPr>
            <a:lvl4pPr indent="-228600" lvl="3" marL="1828800" rtl="0">
              <a:spcBef>
                <a:spcPts val="220"/>
              </a:spcBef>
              <a:spcAft>
                <a:spcPts val="0"/>
              </a:spcAft>
              <a:buSzPts val="1600"/>
              <a:buNone/>
              <a:defRPr sz="1600"/>
            </a:lvl4pPr>
            <a:lvl5pPr indent="-228600" lvl="4" marL="2286000" rtl="0">
              <a:spcBef>
                <a:spcPts val="220"/>
              </a:spcBef>
              <a:spcAft>
                <a:spcPts val="0"/>
              </a:spcAft>
              <a:buSzPts val="1600"/>
              <a:buNone/>
              <a:defRPr sz="1600"/>
            </a:lvl5pPr>
            <a:lvl6pPr indent="-330200" lvl="5" marL="2743200" rtl="0">
              <a:spcBef>
                <a:spcPts val="400"/>
              </a:spcBef>
              <a:spcAft>
                <a:spcPts val="0"/>
              </a:spcAft>
              <a:buSzPts val="1600"/>
              <a:buChar char="•"/>
              <a:defRPr sz="1600"/>
            </a:lvl6pPr>
            <a:lvl7pPr indent="-330200" lvl="6" marL="3200400" rtl="0">
              <a:spcBef>
                <a:spcPts val="400"/>
              </a:spcBef>
              <a:spcAft>
                <a:spcPts val="0"/>
              </a:spcAft>
              <a:buSzPts val="1600"/>
              <a:buChar char="•"/>
              <a:defRPr sz="1600"/>
            </a:lvl7pPr>
            <a:lvl8pPr indent="-330200" lvl="7" marL="3657600" rtl="0">
              <a:spcBef>
                <a:spcPts val="400"/>
              </a:spcBef>
              <a:spcAft>
                <a:spcPts val="0"/>
              </a:spcAft>
              <a:buSzPts val="1600"/>
              <a:buChar char="•"/>
              <a:defRPr sz="1600"/>
            </a:lvl8pPr>
            <a:lvl9pPr indent="-330200" lvl="8" marL="4114800" rtl="0">
              <a:spcBef>
                <a:spcPts val="400"/>
              </a:spcBef>
              <a:spcAft>
                <a:spcPts val="0"/>
              </a:spcAft>
              <a:buSzPts val="1600"/>
              <a:buChar char="•"/>
              <a:defRPr sz="1600"/>
            </a:lvl9pPr>
          </a:lstStyle>
          <a:p/>
        </p:txBody>
      </p:sp>
      <p:sp>
        <p:nvSpPr>
          <p:cNvPr id="127" name="Google Shape;127;p2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2" name="Shape 132"/>
        <p:cNvGrpSpPr/>
        <p:nvPr/>
      </p:nvGrpSpPr>
      <p:grpSpPr>
        <a:xfrm>
          <a:off x="0" y="0"/>
          <a:ext cx="0" cy="0"/>
          <a:chOff x="0" y="0"/>
          <a:chExt cx="0" cy="0"/>
        </a:xfrm>
      </p:grpSpPr>
      <p:sp>
        <p:nvSpPr>
          <p:cNvPr id="133" name="Google Shape;133;p23"/>
          <p:cNvSpPr txBox="1"/>
          <p:nvPr>
            <p:ph type="ctrTitle"/>
          </p:nvPr>
        </p:nvSpPr>
        <p:spPr>
          <a:xfrm>
            <a:off x="415611" y="992767"/>
            <a:ext cx="11360700" cy="27369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34" name="Google Shape;134;p23"/>
          <p:cNvSpPr txBox="1"/>
          <p:nvPr>
            <p:ph idx="1" type="subTitle"/>
          </p:nvPr>
        </p:nvSpPr>
        <p:spPr>
          <a:xfrm>
            <a:off x="415600" y="3778833"/>
            <a:ext cx="11360700" cy="1056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35" name="Google Shape;135;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6" name="Shape 136"/>
        <p:cNvGrpSpPr/>
        <p:nvPr/>
      </p:nvGrpSpPr>
      <p:grpSpPr>
        <a:xfrm>
          <a:off x="0" y="0"/>
          <a:ext cx="0" cy="0"/>
          <a:chOff x="0" y="0"/>
          <a:chExt cx="0" cy="0"/>
        </a:xfrm>
      </p:grpSpPr>
      <p:sp>
        <p:nvSpPr>
          <p:cNvPr id="137" name="Google Shape;137;p24"/>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38" name="Google Shape;138;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9" name="Shape 139"/>
        <p:cNvGrpSpPr/>
        <p:nvPr/>
      </p:nvGrpSpPr>
      <p:grpSpPr>
        <a:xfrm>
          <a:off x="0" y="0"/>
          <a:ext cx="0" cy="0"/>
          <a:chOff x="0" y="0"/>
          <a:chExt cx="0" cy="0"/>
        </a:xfrm>
      </p:grpSpPr>
      <p:sp>
        <p:nvSpPr>
          <p:cNvPr id="140" name="Google Shape;140;p25"/>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41" name="Google Shape;141;p25"/>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142" name="Google Shape;142;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3" name="Shape 143"/>
        <p:cNvGrpSpPr/>
        <p:nvPr/>
      </p:nvGrpSpPr>
      <p:grpSpPr>
        <a:xfrm>
          <a:off x="0" y="0"/>
          <a:ext cx="0" cy="0"/>
          <a:chOff x="0" y="0"/>
          <a:chExt cx="0" cy="0"/>
        </a:xfrm>
      </p:grpSpPr>
      <p:sp>
        <p:nvSpPr>
          <p:cNvPr id="144" name="Google Shape;144;p26"/>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45" name="Google Shape;145;p26"/>
          <p:cNvSpPr txBox="1"/>
          <p:nvPr>
            <p:ph idx="1" type="body"/>
          </p:nvPr>
        </p:nvSpPr>
        <p:spPr>
          <a:xfrm>
            <a:off x="415600" y="1536633"/>
            <a:ext cx="5333100" cy="45552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46" name="Google Shape;146;p26"/>
          <p:cNvSpPr txBox="1"/>
          <p:nvPr>
            <p:ph idx="2" type="body"/>
          </p:nvPr>
        </p:nvSpPr>
        <p:spPr>
          <a:xfrm>
            <a:off x="6443200" y="1536633"/>
            <a:ext cx="5333100" cy="45552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47" name="Google Shape;147;p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8" name="Shape 148"/>
        <p:cNvGrpSpPr/>
        <p:nvPr/>
      </p:nvGrpSpPr>
      <p:grpSpPr>
        <a:xfrm>
          <a:off x="0" y="0"/>
          <a:ext cx="0" cy="0"/>
          <a:chOff x="0" y="0"/>
          <a:chExt cx="0" cy="0"/>
        </a:xfrm>
      </p:grpSpPr>
      <p:sp>
        <p:nvSpPr>
          <p:cNvPr id="149" name="Google Shape;149;p27"/>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50" name="Google Shape;150;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1" name="Shape 151"/>
        <p:cNvGrpSpPr/>
        <p:nvPr/>
      </p:nvGrpSpPr>
      <p:grpSpPr>
        <a:xfrm>
          <a:off x="0" y="0"/>
          <a:ext cx="0" cy="0"/>
          <a:chOff x="0" y="0"/>
          <a:chExt cx="0" cy="0"/>
        </a:xfrm>
      </p:grpSpPr>
      <p:sp>
        <p:nvSpPr>
          <p:cNvPr id="152" name="Google Shape;152;p28"/>
          <p:cNvSpPr txBox="1"/>
          <p:nvPr>
            <p:ph type="title"/>
          </p:nvPr>
        </p:nvSpPr>
        <p:spPr>
          <a:xfrm>
            <a:off x="415600" y="740800"/>
            <a:ext cx="3744000" cy="1007700"/>
          </a:xfrm>
          <a:prstGeom prst="rect">
            <a:avLst/>
          </a:prstGeom>
        </p:spPr>
        <p:txBody>
          <a:bodyPr anchorCtr="0" anchor="b" bIns="121900" lIns="121900" spcFirstLastPara="1" rIns="121900" wrap="square" tIns="12190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53" name="Google Shape;153;p28"/>
          <p:cNvSpPr txBox="1"/>
          <p:nvPr>
            <p:ph idx="1" type="body"/>
          </p:nvPr>
        </p:nvSpPr>
        <p:spPr>
          <a:xfrm>
            <a:off x="415600" y="1852800"/>
            <a:ext cx="3744000" cy="42393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54" name="Google Shape;154;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5" name="Shape 155"/>
        <p:cNvGrpSpPr/>
        <p:nvPr/>
      </p:nvGrpSpPr>
      <p:grpSpPr>
        <a:xfrm>
          <a:off x="0" y="0"/>
          <a:ext cx="0" cy="0"/>
          <a:chOff x="0" y="0"/>
          <a:chExt cx="0" cy="0"/>
        </a:xfrm>
      </p:grpSpPr>
      <p:sp>
        <p:nvSpPr>
          <p:cNvPr id="156" name="Google Shape;156;p29"/>
          <p:cNvSpPr txBox="1"/>
          <p:nvPr>
            <p:ph type="title"/>
          </p:nvPr>
        </p:nvSpPr>
        <p:spPr>
          <a:xfrm>
            <a:off x="653667" y="600200"/>
            <a:ext cx="8490300" cy="5454300"/>
          </a:xfrm>
          <a:prstGeom prst="rect">
            <a:avLst/>
          </a:prstGeom>
        </p:spPr>
        <p:txBody>
          <a:bodyPr anchorCtr="0" anchor="ctr" bIns="121900" lIns="121900" spcFirstLastPara="1" rIns="121900" wrap="square" tIns="12190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57" name="Google Shape;157;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8" name="Shape 158"/>
        <p:cNvGrpSpPr/>
        <p:nvPr/>
      </p:nvGrpSpPr>
      <p:grpSpPr>
        <a:xfrm>
          <a:off x="0" y="0"/>
          <a:ext cx="0" cy="0"/>
          <a:chOff x="0" y="0"/>
          <a:chExt cx="0" cy="0"/>
        </a:xfrm>
      </p:grpSpPr>
      <p:sp>
        <p:nvSpPr>
          <p:cNvPr id="159" name="Google Shape;159;p3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 name="Google Shape;160;p30"/>
          <p:cNvSpPr txBox="1"/>
          <p:nvPr>
            <p:ph type="title"/>
          </p:nvPr>
        </p:nvSpPr>
        <p:spPr>
          <a:xfrm>
            <a:off x="354000" y="1644233"/>
            <a:ext cx="5393700" cy="19764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61" name="Google Shape;161;p30"/>
          <p:cNvSpPr txBox="1"/>
          <p:nvPr>
            <p:ph idx="1" type="subTitle"/>
          </p:nvPr>
        </p:nvSpPr>
        <p:spPr>
          <a:xfrm>
            <a:off x="354000" y="3737433"/>
            <a:ext cx="5393700" cy="1646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2" name="Google Shape;162;p30"/>
          <p:cNvSpPr txBox="1"/>
          <p:nvPr>
            <p:ph idx="2" type="body"/>
          </p:nvPr>
        </p:nvSpPr>
        <p:spPr>
          <a:xfrm>
            <a:off x="6586000" y="965433"/>
            <a:ext cx="5115900" cy="4926900"/>
          </a:xfrm>
          <a:prstGeom prst="rect">
            <a:avLst/>
          </a:prstGeom>
        </p:spPr>
        <p:txBody>
          <a:bodyPr anchorCtr="0" anchor="ctr" bIns="121900" lIns="121900" spcFirstLastPara="1" rIns="121900" wrap="square" tIns="121900">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163" name="Google Shape;163;p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4" name="Shape 164"/>
        <p:cNvGrpSpPr/>
        <p:nvPr/>
      </p:nvGrpSpPr>
      <p:grpSpPr>
        <a:xfrm>
          <a:off x="0" y="0"/>
          <a:ext cx="0" cy="0"/>
          <a:chOff x="0" y="0"/>
          <a:chExt cx="0" cy="0"/>
        </a:xfrm>
      </p:grpSpPr>
      <p:sp>
        <p:nvSpPr>
          <p:cNvPr id="165" name="Google Shape;165;p31"/>
          <p:cNvSpPr txBox="1"/>
          <p:nvPr>
            <p:ph idx="1" type="body"/>
          </p:nvPr>
        </p:nvSpPr>
        <p:spPr>
          <a:xfrm>
            <a:off x="415600" y="5640767"/>
            <a:ext cx="7998300" cy="806700"/>
          </a:xfrm>
          <a:prstGeom prst="rect">
            <a:avLst/>
          </a:prstGeom>
        </p:spPr>
        <p:txBody>
          <a:bodyPr anchorCtr="0" anchor="ctr" bIns="121900" lIns="121900" spcFirstLastPara="1" rIns="121900" wrap="square" tIns="121900">
            <a:noAutofit/>
          </a:bodyPr>
          <a:lstStyle>
            <a:lvl1pPr indent="-228600" lvl="0" marL="457200" rtl="0">
              <a:lnSpc>
                <a:spcPct val="100000"/>
              </a:lnSpc>
              <a:spcBef>
                <a:spcPts val="0"/>
              </a:spcBef>
              <a:spcAft>
                <a:spcPts val="0"/>
              </a:spcAft>
              <a:buSzPts val="2400"/>
              <a:buNone/>
              <a:defRPr/>
            </a:lvl1pPr>
          </a:lstStyle>
          <a:p/>
        </p:txBody>
      </p:sp>
      <p:sp>
        <p:nvSpPr>
          <p:cNvPr id="166" name="Google Shape;166;p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2col">
  <p:cSld name="Heading w/2col">
    <p:spTree>
      <p:nvGrpSpPr>
        <p:cNvPr id="23" name="Shape 23"/>
        <p:cNvGrpSpPr/>
        <p:nvPr/>
      </p:nvGrpSpPr>
      <p:grpSpPr>
        <a:xfrm>
          <a:off x="0" y="0"/>
          <a:ext cx="0" cy="0"/>
          <a:chOff x="0" y="0"/>
          <a:chExt cx="0" cy="0"/>
        </a:xfrm>
      </p:grpSpPr>
      <p:sp>
        <p:nvSpPr>
          <p:cNvPr id="24" name="Google Shape;24;p4"/>
          <p:cNvSpPr txBox="1"/>
          <p:nvPr>
            <p:ph idx="1" type="body"/>
          </p:nvPr>
        </p:nvSpPr>
        <p:spPr>
          <a:xfrm>
            <a:off x="406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None/>
              <a:defRPr sz="1400"/>
            </a:lvl1pPr>
            <a:lvl2pPr indent="-228600" lvl="1" marL="914400" algn="l">
              <a:spcBef>
                <a:spcPts val="280"/>
              </a:spcBef>
              <a:spcAft>
                <a:spcPts val="0"/>
              </a:spcAft>
              <a:buSzPts val="1400"/>
              <a:buNone/>
              <a:defRPr>
                <a:solidFill>
                  <a:srgbClr val="000000"/>
                </a:solidFill>
              </a:defRPr>
            </a:lvl2pPr>
            <a:lvl3pPr indent="-228600" lvl="2" marL="1371600" algn="l">
              <a:spcBef>
                <a:spcPts val="280"/>
              </a:spcBef>
              <a:spcAft>
                <a:spcPts val="0"/>
              </a:spcAft>
              <a:buSzPts val="1400"/>
              <a:buNone/>
              <a:defRPr>
                <a:solidFill>
                  <a:srgbClr val="000000"/>
                </a:solidFill>
              </a:defRPr>
            </a:lvl3pPr>
            <a:lvl4pPr indent="-228600" lvl="3" marL="1828800" algn="l">
              <a:spcBef>
                <a:spcPts val="220"/>
              </a:spcBef>
              <a:spcAft>
                <a:spcPts val="0"/>
              </a:spcAft>
              <a:buSzPts val="1400"/>
              <a:buNone/>
              <a:defRPr>
                <a:solidFill>
                  <a:srgbClr val="000000"/>
                </a:solidFill>
              </a:defRPr>
            </a:lvl4pPr>
            <a:lvl5pPr indent="-228600" lvl="4" marL="2286000" algn="l">
              <a:spcBef>
                <a:spcPts val="220"/>
              </a:spcBef>
              <a:spcAft>
                <a:spcPts val="0"/>
              </a:spcAft>
              <a:buSzPts val="1400"/>
              <a:buNone/>
              <a:defRPr>
                <a:solidFill>
                  <a:srgbClr val="0000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4"/>
          <p:cNvSpPr txBox="1"/>
          <p:nvPr>
            <p:ph idx="2" type="body"/>
          </p:nvPr>
        </p:nvSpPr>
        <p:spPr>
          <a:xfrm>
            <a:off x="5994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None/>
              <a:defRPr sz="1400"/>
            </a:lvl1pPr>
            <a:lvl2pPr indent="-228600" lvl="1" marL="914400" algn="l">
              <a:spcBef>
                <a:spcPts val="280"/>
              </a:spcBef>
              <a:spcAft>
                <a:spcPts val="0"/>
              </a:spcAft>
              <a:buSzPts val="1400"/>
              <a:buNone/>
              <a:defRPr>
                <a:solidFill>
                  <a:srgbClr val="000000"/>
                </a:solidFill>
              </a:defRPr>
            </a:lvl2pPr>
            <a:lvl3pPr indent="-228600" lvl="2" marL="1371600" algn="l">
              <a:spcBef>
                <a:spcPts val="280"/>
              </a:spcBef>
              <a:spcAft>
                <a:spcPts val="0"/>
              </a:spcAft>
              <a:buSzPts val="1400"/>
              <a:buNone/>
              <a:defRPr>
                <a:solidFill>
                  <a:srgbClr val="000000"/>
                </a:solidFill>
              </a:defRPr>
            </a:lvl3pPr>
            <a:lvl4pPr indent="-228600" lvl="3" marL="1828800" algn="l">
              <a:spcBef>
                <a:spcPts val="220"/>
              </a:spcBef>
              <a:spcAft>
                <a:spcPts val="0"/>
              </a:spcAft>
              <a:buSzPts val="1400"/>
              <a:buNone/>
              <a:defRPr>
                <a:solidFill>
                  <a:srgbClr val="000000"/>
                </a:solidFill>
              </a:defRPr>
            </a:lvl4pPr>
            <a:lvl5pPr indent="-228600" lvl="4" marL="2286000" algn="l">
              <a:spcBef>
                <a:spcPts val="220"/>
              </a:spcBef>
              <a:spcAft>
                <a:spcPts val="0"/>
              </a:spcAft>
              <a:buSzPts val="1400"/>
              <a:buNone/>
              <a:defRPr>
                <a:solidFill>
                  <a:srgbClr val="0000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 name="Google Shape;26;p4"/>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7" name="Shape 167"/>
        <p:cNvGrpSpPr/>
        <p:nvPr/>
      </p:nvGrpSpPr>
      <p:grpSpPr>
        <a:xfrm>
          <a:off x="0" y="0"/>
          <a:ext cx="0" cy="0"/>
          <a:chOff x="0" y="0"/>
          <a:chExt cx="0" cy="0"/>
        </a:xfrm>
      </p:grpSpPr>
      <p:sp>
        <p:nvSpPr>
          <p:cNvPr id="168" name="Google Shape;168;p32"/>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69" name="Google Shape;169;p32"/>
          <p:cNvSpPr txBox="1"/>
          <p:nvPr>
            <p:ph idx="1" type="body"/>
          </p:nvPr>
        </p:nvSpPr>
        <p:spPr>
          <a:xfrm>
            <a:off x="415600" y="4202967"/>
            <a:ext cx="11360700" cy="1734300"/>
          </a:xfrm>
          <a:prstGeom prst="rect">
            <a:avLst/>
          </a:prstGeom>
        </p:spPr>
        <p:txBody>
          <a:bodyPr anchorCtr="0" anchor="t" bIns="121900" lIns="121900" spcFirstLastPara="1" rIns="121900" wrap="square" tIns="121900">
            <a:noAutofit/>
          </a:bodyPr>
          <a:lstStyle>
            <a:lvl1pPr indent="-381000" lvl="0" marL="457200" rtl="0" algn="ctr">
              <a:spcBef>
                <a:spcPts val="0"/>
              </a:spcBef>
              <a:spcAft>
                <a:spcPts val="0"/>
              </a:spcAft>
              <a:buSzPts val="2400"/>
              <a:buChar char="●"/>
              <a:defRPr/>
            </a:lvl1pPr>
            <a:lvl2pPr indent="-349250" lvl="1" marL="914400" rtl="0" algn="ctr">
              <a:spcBef>
                <a:spcPts val="2100"/>
              </a:spcBef>
              <a:spcAft>
                <a:spcPts val="0"/>
              </a:spcAft>
              <a:buSzPts val="1900"/>
              <a:buChar char="○"/>
              <a:defRPr/>
            </a:lvl2pPr>
            <a:lvl3pPr indent="-349250" lvl="2" marL="1371600" rtl="0" algn="ctr">
              <a:spcBef>
                <a:spcPts val="2100"/>
              </a:spcBef>
              <a:spcAft>
                <a:spcPts val="0"/>
              </a:spcAft>
              <a:buSzPts val="1900"/>
              <a:buChar char="■"/>
              <a:defRPr/>
            </a:lvl3pPr>
            <a:lvl4pPr indent="-349250" lvl="3" marL="1828800" rtl="0" algn="ctr">
              <a:spcBef>
                <a:spcPts val="2100"/>
              </a:spcBef>
              <a:spcAft>
                <a:spcPts val="0"/>
              </a:spcAft>
              <a:buSzPts val="1900"/>
              <a:buChar char="●"/>
              <a:defRPr/>
            </a:lvl4pPr>
            <a:lvl5pPr indent="-349250" lvl="4" marL="2286000" rtl="0" algn="ctr">
              <a:spcBef>
                <a:spcPts val="2100"/>
              </a:spcBef>
              <a:spcAft>
                <a:spcPts val="0"/>
              </a:spcAft>
              <a:buSzPts val="1900"/>
              <a:buChar char="○"/>
              <a:defRPr/>
            </a:lvl5pPr>
            <a:lvl6pPr indent="-349250" lvl="5" marL="2743200" rtl="0" algn="ctr">
              <a:spcBef>
                <a:spcPts val="2100"/>
              </a:spcBef>
              <a:spcAft>
                <a:spcPts val="0"/>
              </a:spcAft>
              <a:buSzPts val="1900"/>
              <a:buChar char="■"/>
              <a:defRPr/>
            </a:lvl6pPr>
            <a:lvl7pPr indent="-349250" lvl="6" marL="3200400" rtl="0" algn="ctr">
              <a:spcBef>
                <a:spcPts val="2100"/>
              </a:spcBef>
              <a:spcAft>
                <a:spcPts val="0"/>
              </a:spcAft>
              <a:buSzPts val="1900"/>
              <a:buChar char="●"/>
              <a:defRPr/>
            </a:lvl7pPr>
            <a:lvl8pPr indent="-349250" lvl="7" marL="3657600" rtl="0" algn="ctr">
              <a:spcBef>
                <a:spcPts val="2100"/>
              </a:spcBef>
              <a:spcAft>
                <a:spcPts val="0"/>
              </a:spcAft>
              <a:buSzPts val="1900"/>
              <a:buChar char="○"/>
              <a:defRPr/>
            </a:lvl8pPr>
            <a:lvl9pPr indent="-349250" lvl="8" marL="4114800" rtl="0" algn="ctr">
              <a:spcBef>
                <a:spcPts val="2100"/>
              </a:spcBef>
              <a:spcAft>
                <a:spcPts val="2100"/>
              </a:spcAft>
              <a:buSzPts val="1900"/>
              <a:buChar char="■"/>
              <a:defRPr/>
            </a:lvl9pPr>
          </a:lstStyle>
          <a:p/>
        </p:txBody>
      </p:sp>
      <p:sp>
        <p:nvSpPr>
          <p:cNvPr id="170" name="Google Shape;170;p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1" name="Shape 171"/>
        <p:cNvGrpSpPr/>
        <p:nvPr/>
      </p:nvGrpSpPr>
      <p:grpSpPr>
        <a:xfrm>
          <a:off x="0" y="0"/>
          <a:ext cx="0" cy="0"/>
          <a:chOff x="0" y="0"/>
          <a:chExt cx="0" cy="0"/>
        </a:xfrm>
      </p:grpSpPr>
      <p:sp>
        <p:nvSpPr>
          <p:cNvPr id="172" name="Google Shape;172;p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7" name="Shape 177"/>
        <p:cNvGrpSpPr/>
        <p:nvPr/>
      </p:nvGrpSpPr>
      <p:grpSpPr>
        <a:xfrm>
          <a:off x="0" y="0"/>
          <a:ext cx="0" cy="0"/>
          <a:chOff x="0" y="0"/>
          <a:chExt cx="0" cy="0"/>
        </a:xfrm>
      </p:grpSpPr>
      <p:sp>
        <p:nvSpPr>
          <p:cNvPr id="178" name="Google Shape;178;p35"/>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79" name="Google Shape;179;p35"/>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80" name="Google Shape;180;p3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1" name="Shape 181"/>
        <p:cNvGrpSpPr/>
        <p:nvPr/>
      </p:nvGrpSpPr>
      <p:grpSpPr>
        <a:xfrm>
          <a:off x="0" y="0"/>
          <a:ext cx="0" cy="0"/>
          <a:chOff x="0" y="0"/>
          <a:chExt cx="0" cy="0"/>
        </a:xfrm>
      </p:grpSpPr>
      <p:sp>
        <p:nvSpPr>
          <p:cNvPr id="182" name="Google Shape;182;p36"/>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83" name="Google Shape;183;p3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4" name="Shape 184"/>
        <p:cNvGrpSpPr/>
        <p:nvPr/>
      </p:nvGrpSpPr>
      <p:grpSpPr>
        <a:xfrm>
          <a:off x="0" y="0"/>
          <a:ext cx="0" cy="0"/>
          <a:chOff x="0" y="0"/>
          <a:chExt cx="0" cy="0"/>
        </a:xfrm>
      </p:grpSpPr>
      <p:sp>
        <p:nvSpPr>
          <p:cNvPr id="185" name="Google Shape;185;p37"/>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86" name="Google Shape;186;p37"/>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87" name="Google Shape;187;p3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8" name="Shape 188"/>
        <p:cNvGrpSpPr/>
        <p:nvPr/>
      </p:nvGrpSpPr>
      <p:grpSpPr>
        <a:xfrm>
          <a:off x="0" y="0"/>
          <a:ext cx="0" cy="0"/>
          <a:chOff x="0" y="0"/>
          <a:chExt cx="0" cy="0"/>
        </a:xfrm>
      </p:grpSpPr>
      <p:sp>
        <p:nvSpPr>
          <p:cNvPr id="189" name="Google Shape;189;p38"/>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90" name="Google Shape;190;p38"/>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91" name="Google Shape;191;p38"/>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92" name="Google Shape;192;p3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3" name="Shape 193"/>
        <p:cNvGrpSpPr/>
        <p:nvPr/>
      </p:nvGrpSpPr>
      <p:grpSpPr>
        <a:xfrm>
          <a:off x="0" y="0"/>
          <a:ext cx="0" cy="0"/>
          <a:chOff x="0" y="0"/>
          <a:chExt cx="0" cy="0"/>
        </a:xfrm>
      </p:grpSpPr>
      <p:sp>
        <p:nvSpPr>
          <p:cNvPr id="194" name="Google Shape;194;p39"/>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95" name="Google Shape;195;p3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6" name="Shape 196"/>
        <p:cNvGrpSpPr/>
        <p:nvPr/>
      </p:nvGrpSpPr>
      <p:grpSpPr>
        <a:xfrm>
          <a:off x="0" y="0"/>
          <a:ext cx="0" cy="0"/>
          <a:chOff x="0" y="0"/>
          <a:chExt cx="0" cy="0"/>
        </a:xfrm>
      </p:grpSpPr>
      <p:sp>
        <p:nvSpPr>
          <p:cNvPr id="197" name="Google Shape;197;p40"/>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98" name="Google Shape;198;p40"/>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99" name="Google Shape;199;p4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0" name="Shape 200"/>
        <p:cNvGrpSpPr/>
        <p:nvPr/>
      </p:nvGrpSpPr>
      <p:grpSpPr>
        <a:xfrm>
          <a:off x="0" y="0"/>
          <a:ext cx="0" cy="0"/>
          <a:chOff x="0" y="0"/>
          <a:chExt cx="0" cy="0"/>
        </a:xfrm>
      </p:grpSpPr>
      <p:sp>
        <p:nvSpPr>
          <p:cNvPr id="201" name="Google Shape;201;p41"/>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202" name="Google Shape;202;p4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3" name="Shape 203"/>
        <p:cNvGrpSpPr/>
        <p:nvPr/>
      </p:nvGrpSpPr>
      <p:grpSpPr>
        <a:xfrm>
          <a:off x="0" y="0"/>
          <a:ext cx="0" cy="0"/>
          <a:chOff x="0" y="0"/>
          <a:chExt cx="0" cy="0"/>
        </a:xfrm>
      </p:grpSpPr>
      <p:sp>
        <p:nvSpPr>
          <p:cNvPr id="204" name="Google Shape;204;p4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 name="Google Shape;205;p42"/>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206" name="Google Shape;206;p42"/>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7" name="Google Shape;207;p42"/>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08" name="Google Shape;208;p4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spTree>
      <p:nvGrpSpPr>
        <p:cNvPr id="27" name="Shape 27"/>
        <p:cNvGrpSpPr/>
        <p:nvPr/>
      </p:nvGrpSpPr>
      <p:grpSpPr>
        <a:xfrm>
          <a:off x="0" y="0"/>
          <a:ext cx="0" cy="0"/>
          <a:chOff x="0" y="0"/>
          <a:chExt cx="0" cy="0"/>
        </a:xfrm>
      </p:grpSpPr>
      <p:pic>
        <p:nvPicPr>
          <p:cNvPr descr="Scroll_GrnDuo copy.jpg" id="28" name="Google Shape;28;p5"/>
          <p:cNvPicPr preferRelativeResize="0"/>
          <p:nvPr/>
        </p:nvPicPr>
        <p:blipFill rotWithShape="1">
          <a:blip r:embed="rId2">
            <a:alphaModFix/>
          </a:blip>
          <a:srcRect b="39327" l="0" r="0" t="9974"/>
          <a:stretch/>
        </p:blipFill>
        <p:spPr>
          <a:xfrm>
            <a:off x="0" y="0"/>
            <a:ext cx="12224512" cy="4648200"/>
          </a:xfrm>
          <a:prstGeom prst="rect">
            <a:avLst/>
          </a:prstGeom>
          <a:noFill/>
          <a:ln>
            <a:noFill/>
          </a:ln>
        </p:spPr>
      </p:pic>
      <p:sp>
        <p:nvSpPr>
          <p:cNvPr id="29" name="Google Shape;29;p5"/>
          <p:cNvSpPr/>
          <p:nvPr/>
        </p:nvSpPr>
        <p:spPr>
          <a:xfrm>
            <a:off x="0" y="4038600"/>
            <a:ext cx="12192000" cy="609600"/>
          </a:xfrm>
          <a:prstGeom prst="rect">
            <a:avLst/>
          </a:prstGeom>
          <a:solidFill>
            <a:schemeClr val="accent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30" name="Google Shape;30;p5"/>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31" name="Google Shape;31;p5"/>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32" name="Google Shape;32;p5"/>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9" name="Shape 209"/>
        <p:cNvGrpSpPr/>
        <p:nvPr/>
      </p:nvGrpSpPr>
      <p:grpSpPr>
        <a:xfrm>
          <a:off x="0" y="0"/>
          <a:ext cx="0" cy="0"/>
          <a:chOff x="0" y="0"/>
          <a:chExt cx="0" cy="0"/>
        </a:xfrm>
      </p:grpSpPr>
      <p:sp>
        <p:nvSpPr>
          <p:cNvPr id="210" name="Google Shape;210;p43"/>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211" name="Google Shape;211;p4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2" name="Shape 212"/>
        <p:cNvGrpSpPr/>
        <p:nvPr/>
      </p:nvGrpSpPr>
      <p:grpSpPr>
        <a:xfrm>
          <a:off x="0" y="0"/>
          <a:ext cx="0" cy="0"/>
          <a:chOff x="0" y="0"/>
          <a:chExt cx="0" cy="0"/>
        </a:xfrm>
      </p:grpSpPr>
      <p:sp>
        <p:nvSpPr>
          <p:cNvPr id="213" name="Google Shape;213;p44"/>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214" name="Google Shape;214;p44"/>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215" name="Google Shape;215;p4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6" name="Shape 216"/>
        <p:cNvGrpSpPr/>
        <p:nvPr/>
      </p:nvGrpSpPr>
      <p:grpSpPr>
        <a:xfrm>
          <a:off x="0" y="0"/>
          <a:ext cx="0" cy="0"/>
          <a:chOff x="0" y="0"/>
          <a:chExt cx="0" cy="0"/>
        </a:xfrm>
      </p:grpSpPr>
      <p:sp>
        <p:nvSpPr>
          <p:cNvPr id="217" name="Google Shape;217;p4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howMasterSp="0">
  <p:cSld name="4_Title">
    <p:spTree>
      <p:nvGrpSpPr>
        <p:cNvPr id="33" name="Shape 33"/>
        <p:cNvGrpSpPr/>
        <p:nvPr/>
      </p:nvGrpSpPr>
      <p:grpSpPr>
        <a:xfrm>
          <a:off x="0" y="0"/>
          <a:ext cx="0" cy="0"/>
          <a:chOff x="0" y="0"/>
          <a:chExt cx="0" cy="0"/>
        </a:xfrm>
      </p:grpSpPr>
      <p:pic>
        <p:nvPicPr>
          <p:cNvPr descr="130826017.jpg" id="34" name="Google Shape;34;p6"/>
          <p:cNvPicPr preferRelativeResize="0"/>
          <p:nvPr/>
        </p:nvPicPr>
        <p:blipFill rotWithShape="1">
          <a:blip r:embed="rId2">
            <a:alphaModFix/>
          </a:blip>
          <a:srcRect b="33271" l="0" r="0" t="9398"/>
          <a:stretch/>
        </p:blipFill>
        <p:spPr>
          <a:xfrm>
            <a:off x="0" y="-11650"/>
            <a:ext cx="12192000" cy="4659850"/>
          </a:xfrm>
          <a:prstGeom prst="rect">
            <a:avLst/>
          </a:prstGeom>
          <a:noFill/>
          <a:ln>
            <a:noFill/>
          </a:ln>
        </p:spPr>
      </p:pic>
      <p:sp>
        <p:nvSpPr>
          <p:cNvPr id="35" name="Google Shape;35;p6"/>
          <p:cNvSpPr/>
          <p:nvPr/>
        </p:nvSpPr>
        <p:spPr>
          <a:xfrm>
            <a:off x="0" y="4038600"/>
            <a:ext cx="12192000" cy="609600"/>
          </a:xfrm>
          <a:prstGeom prst="rect">
            <a:avLst/>
          </a:prstGeom>
          <a:solidFill>
            <a:schemeClr val="accent6">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36" name="Google Shape;36;p6"/>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37" name="Google Shape;37;p6"/>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38" name="Google Shape;38;p6"/>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howMasterSp="0">
  <p:cSld name="1_Title">
    <p:spTree>
      <p:nvGrpSpPr>
        <p:cNvPr id="39" name="Shape 39"/>
        <p:cNvGrpSpPr/>
        <p:nvPr/>
      </p:nvGrpSpPr>
      <p:grpSpPr>
        <a:xfrm>
          <a:off x="0" y="0"/>
          <a:ext cx="0" cy="0"/>
          <a:chOff x="0" y="0"/>
          <a:chExt cx="0" cy="0"/>
        </a:xfrm>
      </p:grpSpPr>
      <p:pic>
        <p:nvPicPr>
          <p:cNvPr descr="131108588.jpg" id="40" name="Google Shape;40;p7"/>
          <p:cNvPicPr preferRelativeResize="0"/>
          <p:nvPr/>
        </p:nvPicPr>
        <p:blipFill rotWithShape="1">
          <a:blip r:embed="rId2">
            <a:alphaModFix/>
          </a:blip>
          <a:srcRect b="25182" l="34" r="-33" t="17368"/>
          <a:stretch/>
        </p:blipFill>
        <p:spPr>
          <a:xfrm>
            <a:off x="0" y="-76200"/>
            <a:ext cx="12360888" cy="4724400"/>
          </a:xfrm>
          <a:prstGeom prst="rect">
            <a:avLst/>
          </a:prstGeom>
          <a:noFill/>
          <a:ln>
            <a:noFill/>
          </a:ln>
        </p:spPr>
      </p:pic>
      <p:sp>
        <p:nvSpPr>
          <p:cNvPr id="41" name="Google Shape;41;p7"/>
          <p:cNvSpPr/>
          <p:nvPr/>
        </p:nvSpPr>
        <p:spPr>
          <a:xfrm>
            <a:off x="0" y="4038600"/>
            <a:ext cx="12192000" cy="609600"/>
          </a:xfrm>
          <a:prstGeom prst="rect">
            <a:avLst/>
          </a:prstGeom>
          <a:solidFill>
            <a:schemeClr val="accent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42" name="Google Shape;42;p7"/>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43" name="Google Shape;43;p7"/>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44" name="Google Shape;44;p7"/>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howMasterSp="0">
  <p:cSld name="3_Title">
    <p:spTree>
      <p:nvGrpSpPr>
        <p:cNvPr id="45" name="Shape 45"/>
        <p:cNvGrpSpPr/>
        <p:nvPr/>
      </p:nvGrpSpPr>
      <p:grpSpPr>
        <a:xfrm>
          <a:off x="0" y="0"/>
          <a:ext cx="0" cy="0"/>
          <a:chOff x="0" y="0"/>
          <a:chExt cx="0" cy="0"/>
        </a:xfrm>
      </p:grpSpPr>
      <p:pic>
        <p:nvPicPr>
          <p:cNvPr descr="130115733.JPG" id="46" name="Google Shape;46;p8"/>
          <p:cNvPicPr preferRelativeResize="0"/>
          <p:nvPr/>
        </p:nvPicPr>
        <p:blipFill rotWithShape="1">
          <a:blip r:embed="rId2">
            <a:alphaModFix/>
          </a:blip>
          <a:srcRect b="3365" l="1816" r="1116" t="39303"/>
          <a:stretch/>
        </p:blipFill>
        <p:spPr>
          <a:xfrm>
            <a:off x="1" y="-152400"/>
            <a:ext cx="12192000" cy="4800600"/>
          </a:xfrm>
          <a:prstGeom prst="rect">
            <a:avLst/>
          </a:prstGeom>
          <a:noFill/>
          <a:ln>
            <a:noFill/>
          </a:ln>
        </p:spPr>
      </p:pic>
      <p:sp>
        <p:nvSpPr>
          <p:cNvPr id="47" name="Google Shape;47;p8"/>
          <p:cNvSpPr/>
          <p:nvPr/>
        </p:nvSpPr>
        <p:spPr>
          <a:xfrm>
            <a:off x="0" y="4038600"/>
            <a:ext cx="12192000" cy="609600"/>
          </a:xfrm>
          <a:prstGeom prst="rect">
            <a:avLst/>
          </a:prstGeom>
          <a:solidFill>
            <a:schemeClr val="dk2">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descr="GMUgreengold.eps" id="48" name="Google Shape;48;p8"/>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
        <p:nvSpPr>
          <p:cNvPr id="49" name="Google Shape;49;p8"/>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50" name="Google Shape;50;p8"/>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1" name="Shape 51"/>
        <p:cNvGrpSpPr/>
        <p:nvPr/>
      </p:nvGrpSpPr>
      <p:grpSpPr>
        <a:xfrm>
          <a:off x="0" y="0"/>
          <a:ext cx="0" cy="0"/>
          <a:chOff x="0" y="0"/>
          <a:chExt cx="0" cy="0"/>
        </a:xfrm>
      </p:grpSpPr>
      <p:sp>
        <p:nvSpPr>
          <p:cNvPr id="52" name="Google Shape;52;p9"/>
          <p:cNvSpPr txBox="1"/>
          <p:nvPr>
            <p:ph idx="1" type="body"/>
          </p:nvPr>
        </p:nvSpPr>
        <p:spPr>
          <a:xfrm>
            <a:off x="414528" y="381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 name="Google Shape;53;p9"/>
          <p:cNvSpPr txBox="1"/>
          <p:nvPr>
            <p:ph idx="2" type="body"/>
          </p:nvPr>
        </p:nvSpPr>
        <p:spPr>
          <a:xfrm>
            <a:off x="406400" y="838200"/>
            <a:ext cx="9855200"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4" name="Google Shape;54;p9"/>
          <p:cNvSpPr txBox="1"/>
          <p:nvPr>
            <p:ph idx="3" type="body"/>
          </p:nvPr>
        </p:nvSpPr>
        <p:spPr>
          <a:xfrm>
            <a:off x="414528" y="1295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 name="Google Shape;55;p9"/>
          <p:cNvSpPr txBox="1"/>
          <p:nvPr>
            <p:ph idx="4" type="body"/>
          </p:nvPr>
        </p:nvSpPr>
        <p:spPr>
          <a:xfrm>
            <a:off x="414528" y="1752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 name="Google Shape;56;p9"/>
          <p:cNvSpPr txBox="1"/>
          <p:nvPr>
            <p:ph idx="5" type="body"/>
          </p:nvPr>
        </p:nvSpPr>
        <p:spPr>
          <a:xfrm>
            <a:off x="414528" y="2209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 name="Google Shape;57;p9"/>
          <p:cNvSpPr txBox="1"/>
          <p:nvPr>
            <p:ph idx="6" type="body"/>
          </p:nvPr>
        </p:nvSpPr>
        <p:spPr>
          <a:xfrm>
            <a:off x="414528" y="2667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 name="Google Shape;58;p9"/>
          <p:cNvSpPr txBox="1"/>
          <p:nvPr>
            <p:ph idx="7" type="body"/>
          </p:nvPr>
        </p:nvSpPr>
        <p:spPr>
          <a:xfrm>
            <a:off x="414528" y="3124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 name="Google Shape;59;p9"/>
          <p:cNvSpPr txBox="1"/>
          <p:nvPr>
            <p:ph idx="8" type="body"/>
          </p:nvPr>
        </p:nvSpPr>
        <p:spPr>
          <a:xfrm>
            <a:off x="414528" y="3581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 name="Google Shape;60;p9"/>
          <p:cNvSpPr txBox="1"/>
          <p:nvPr>
            <p:ph idx="9" type="body"/>
          </p:nvPr>
        </p:nvSpPr>
        <p:spPr>
          <a:xfrm>
            <a:off x="414528" y="4038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 name="Google Shape;61;p9"/>
          <p:cNvSpPr txBox="1"/>
          <p:nvPr>
            <p:ph idx="13" type="body"/>
          </p:nvPr>
        </p:nvSpPr>
        <p:spPr>
          <a:xfrm>
            <a:off x="414528" y="4495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 name="Google Shape;62;p9"/>
          <p:cNvSpPr txBox="1"/>
          <p:nvPr>
            <p:ph idx="14" type="body"/>
          </p:nvPr>
        </p:nvSpPr>
        <p:spPr>
          <a:xfrm>
            <a:off x="414528" y="4953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 name="Google Shape;63;p9"/>
          <p:cNvSpPr txBox="1"/>
          <p:nvPr>
            <p:ph idx="15" type="body"/>
          </p:nvPr>
        </p:nvSpPr>
        <p:spPr>
          <a:xfrm>
            <a:off x="414528" y="5410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4" name="Google Shape;64;p9"/>
          <p:cNvSpPr txBox="1"/>
          <p:nvPr>
            <p:ph idx="16" type="body"/>
          </p:nvPr>
        </p:nvSpPr>
        <p:spPr>
          <a:xfrm>
            <a:off x="10261600" y="381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10"/>
              </a:spcBef>
              <a:spcAft>
                <a:spcPts val="0"/>
              </a:spcAft>
              <a:buClr>
                <a:schemeClr val="lt1"/>
              </a:buClr>
              <a:buSzPts val="1050"/>
              <a:buFont typeface="Calibri"/>
              <a:buNone/>
              <a:defRPr sz="105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5" name="Google Shape;65;p9"/>
          <p:cNvSpPr txBox="1"/>
          <p:nvPr>
            <p:ph idx="17" type="body"/>
          </p:nvPr>
        </p:nvSpPr>
        <p:spPr>
          <a:xfrm>
            <a:off x="10261600" y="838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 name="Google Shape;66;p9"/>
          <p:cNvSpPr txBox="1"/>
          <p:nvPr>
            <p:ph idx="18" type="body"/>
          </p:nvPr>
        </p:nvSpPr>
        <p:spPr>
          <a:xfrm>
            <a:off x="10261600" y="1295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 name="Google Shape;67;p9"/>
          <p:cNvSpPr txBox="1"/>
          <p:nvPr>
            <p:ph idx="19" type="body"/>
          </p:nvPr>
        </p:nvSpPr>
        <p:spPr>
          <a:xfrm>
            <a:off x="10261600" y="1752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 name="Google Shape;68;p9"/>
          <p:cNvSpPr txBox="1"/>
          <p:nvPr>
            <p:ph idx="20" type="body"/>
          </p:nvPr>
        </p:nvSpPr>
        <p:spPr>
          <a:xfrm>
            <a:off x="10261600" y="2209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 name="Google Shape;69;p9"/>
          <p:cNvSpPr txBox="1"/>
          <p:nvPr>
            <p:ph idx="21" type="body"/>
          </p:nvPr>
        </p:nvSpPr>
        <p:spPr>
          <a:xfrm>
            <a:off x="10261600" y="2667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 name="Google Shape;70;p9"/>
          <p:cNvSpPr txBox="1"/>
          <p:nvPr>
            <p:ph idx="22" type="body"/>
          </p:nvPr>
        </p:nvSpPr>
        <p:spPr>
          <a:xfrm>
            <a:off x="10261600" y="3124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9"/>
          <p:cNvSpPr txBox="1"/>
          <p:nvPr>
            <p:ph idx="23" type="body"/>
          </p:nvPr>
        </p:nvSpPr>
        <p:spPr>
          <a:xfrm>
            <a:off x="10261600" y="3581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 name="Google Shape;72;p9"/>
          <p:cNvSpPr txBox="1"/>
          <p:nvPr>
            <p:ph idx="24" type="body"/>
          </p:nvPr>
        </p:nvSpPr>
        <p:spPr>
          <a:xfrm>
            <a:off x="10261600" y="4038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 name="Google Shape;73;p9"/>
          <p:cNvSpPr txBox="1"/>
          <p:nvPr>
            <p:ph idx="25" type="body"/>
          </p:nvPr>
        </p:nvSpPr>
        <p:spPr>
          <a:xfrm>
            <a:off x="10261600" y="4495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 name="Google Shape;74;p9"/>
          <p:cNvSpPr txBox="1"/>
          <p:nvPr>
            <p:ph idx="26" type="body"/>
          </p:nvPr>
        </p:nvSpPr>
        <p:spPr>
          <a:xfrm>
            <a:off x="10261600" y="4953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9"/>
          <p:cNvSpPr txBox="1"/>
          <p:nvPr>
            <p:ph idx="27" type="body"/>
          </p:nvPr>
        </p:nvSpPr>
        <p:spPr>
          <a:xfrm>
            <a:off x="10261600" y="5410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9"/>
          <p:cNvSpPr txBox="1"/>
          <p:nvPr>
            <p:ph idx="28" type="body"/>
          </p:nvPr>
        </p:nvSpPr>
        <p:spPr>
          <a:xfrm>
            <a:off x="414528" y="5867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9"/>
          <p:cNvSpPr txBox="1"/>
          <p:nvPr>
            <p:ph idx="29" type="body"/>
          </p:nvPr>
        </p:nvSpPr>
        <p:spPr>
          <a:xfrm>
            <a:off x="10261600" y="5867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8" name="Shape 78"/>
        <p:cNvGrpSpPr/>
        <p:nvPr/>
      </p:nvGrpSpPr>
      <p:grpSpPr>
        <a:xfrm>
          <a:off x="0" y="0"/>
          <a:ext cx="0" cy="0"/>
          <a:chOff x="0" y="0"/>
          <a:chExt cx="0" cy="0"/>
        </a:xfrm>
      </p:grpSpPr>
      <p:sp>
        <p:nvSpPr>
          <p:cNvPr id="79" name="Google Shape;79;p10"/>
          <p:cNvSpPr txBox="1"/>
          <p:nvPr>
            <p:ph idx="1" type="body"/>
          </p:nvPr>
        </p:nvSpPr>
        <p:spPr>
          <a:xfrm>
            <a:off x="406400" y="4343400"/>
            <a:ext cx="10769600" cy="198120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228600" lvl="1" marL="914400" algn="l">
              <a:spcBef>
                <a:spcPts val="28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10"/>
          <p:cNvSpPr/>
          <p:nvPr>
            <p:ph idx="2" type="pic"/>
          </p:nvPr>
        </p:nvSpPr>
        <p:spPr>
          <a:xfrm>
            <a:off x="406400" y="914400"/>
            <a:ext cx="10769600" cy="31242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lvl="2"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lvl="3"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lvl="4"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lvl="5"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81" name="Google Shape;81;p10"/>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2" Type="http://schemas.openxmlformats.org/officeDocument/2006/relationships/theme" Target="../theme/theme1.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2" Type="http://schemas.openxmlformats.org/officeDocument/2006/relationships/theme" Target="../theme/theme4.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11785600" y="0"/>
            <a:ext cx="4064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 name="Google Shape;11;p1"/>
          <p:cNvSpPr txBox="1"/>
          <p:nvPr>
            <p:ph idx="1" type="body"/>
          </p:nvPr>
        </p:nvSpPr>
        <p:spPr>
          <a:xfrm>
            <a:off x="508000" y="381000"/>
            <a:ext cx="10668000" cy="5867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indent="-228600" lvl="1" marL="914400"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indent="-228600" lvl="2" marL="1371600"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indent="-228600" lvl="3" marL="1828800"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indent="-228600" lvl="4" marL="2286000"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p:nvPr/>
        </p:nvSpPr>
        <p:spPr>
          <a:xfrm>
            <a:off x="0" y="0"/>
            <a:ext cx="10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3" name="Google Shape;13;p1"/>
          <p:cNvSpPr txBox="1"/>
          <p:nvPr/>
        </p:nvSpPr>
        <p:spPr>
          <a:xfrm>
            <a:off x="6197600" y="6477000"/>
            <a:ext cx="4978400" cy="304800"/>
          </a:xfrm>
          <a:prstGeom prst="rect">
            <a:avLst/>
          </a:prstGeom>
          <a:noFill/>
          <a:ln>
            <a:noFill/>
          </a:ln>
        </p:spPr>
        <p:txBody>
          <a:bodyPr anchorCtr="0" anchor="t" bIns="45700" lIns="91425" spcFirstLastPara="1" rIns="0" wrap="square" tIns="45700">
            <a:noAutofit/>
          </a:bodyPr>
          <a:lstStyle/>
          <a:p>
            <a:pPr indent="0" lvl="0" marL="0" marR="0" rtl="0" algn="r">
              <a:spcBef>
                <a:spcPts val="0"/>
              </a:spcBef>
              <a:spcAft>
                <a:spcPts val="0"/>
              </a:spcAft>
              <a:buNone/>
            </a:pPr>
            <a:r>
              <a:rPr b="0" i="0" lang="en-US" sz="900" u="none" cap="none" strike="noStrike">
                <a:solidFill>
                  <a:srgbClr val="000000"/>
                </a:solidFill>
                <a:latin typeface="Calibri"/>
                <a:ea typeface="Calibri"/>
                <a:cs typeface="Calibri"/>
                <a:sym typeface="Calibri"/>
              </a:rPr>
              <a:t>GEORGE MASON UNIVERSITY</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8" name="Shape 128"/>
        <p:cNvGrpSpPr/>
        <p:nvPr/>
      </p:nvGrpSpPr>
      <p:grpSpPr>
        <a:xfrm>
          <a:off x="0" y="0"/>
          <a:ext cx="0" cy="0"/>
          <a:chOff x="0" y="0"/>
          <a:chExt cx="0" cy="0"/>
        </a:xfrm>
      </p:grpSpPr>
      <p:sp>
        <p:nvSpPr>
          <p:cNvPr id="129" name="Google Shape;129;p2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30" name="Google Shape;130;p2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2100"/>
              </a:spcBef>
              <a:spcAft>
                <a:spcPts val="0"/>
              </a:spcAft>
              <a:buClr>
                <a:schemeClr val="dk2"/>
              </a:buClr>
              <a:buSzPts val="1900"/>
              <a:buChar char="○"/>
              <a:defRPr sz="1900">
                <a:solidFill>
                  <a:schemeClr val="dk2"/>
                </a:solidFill>
              </a:defRPr>
            </a:lvl2pPr>
            <a:lvl3pPr indent="-349250" lvl="2" marL="1371600" rtl="0">
              <a:lnSpc>
                <a:spcPct val="115000"/>
              </a:lnSpc>
              <a:spcBef>
                <a:spcPts val="2100"/>
              </a:spcBef>
              <a:spcAft>
                <a:spcPts val="0"/>
              </a:spcAft>
              <a:buClr>
                <a:schemeClr val="dk2"/>
              </a:buClr>
              <a:buSzPts val="1900"/>
              <a:buChar char="■"/>
              <a:defRPr sz="1900">
                <a:solidFill>
                  <a:schemeClr val="dk2"/>
                </a:solidFill>
              </a:defRPr>
            </a:lvl3pPr>
            <a:lvl4pPr indent="-349250" lvl="3" marL="1828800" rtl="0">
              <a:lnSpc>
                <a:spcPct val="115000"/>
              </a:lnSpc>
              <a:spcBef>
                <a:spcPts val="2100"/>
              </a:spcBef>
              <a:spcAft>
                <a:spcPts val="0"/>
              </a:spcAft>
              <a:buClr>
                <a:schemeClr val="dk2"/>
              </a:buClr>
              <a:buSzPts val="1900"/>
              <a:buChar char="●"/>
              <a:defRPr sz="1900">
                <a:solidFill>
                  <a:schemeClr val="dk2"/>
                </a:solidFill>
              </a:defRPr>
            </a:lvl4pPr>
            <a:lvl5pPr indent="-349250" lvl="4" marL="2286000" rtl="0">
              <a:lnSpc>
                <a:spcPct val="115000"/>
              </a:lnSpc>
              <a:spcBef>
                <a:spcPts val="2100"/>
              </a:spcBef>
              <a:spcAft>
                <a:spcPts val="0"/>
              </a:spcAft>
              <a:buClr>
                <a:schemeClr val="dk2"/>
              </a:buClr>
              <a:buSzPts val="1900"/>
              <a:buChar char="○"/>
              <a:defRPr sz="1900">
                <a:solidFill>
                  <a:schemeClr val="dk2"/>
                </a:solidFill>
              </a:defRPr>
            </a:lvl5pPr>
            <a:lvl6pPr indent="-349250" lvl="5" marL="2743200" rtl="0">
              <a:lnSpc>
                <a:spcPct val="115000"/>
              </a:lnSpc>
              <a:spcBef>
                <a:spcPts val="2100"/>
              </a:spcBef>
              <a:spcAft>
                <a:spcPts val="0"/>
              </a:spcAft>
              <a:buClr>
                <a:schemeClr val="dk2"/>
              </a:buClr>
              <a:buSzPts val="1900"/>
              <a:buChar char="■"/>
              <a:defRPr sz="1900">
                <a:solidFill>
                  <a:schemeClr val="dk2"/>
                </a:solidFill>
              </a:defRPr>
            </a:lvl6pPr>
            <a:lvl7pPr indent="-349250" lvl="6" marL="3200400" rtl="0">
              <a:lnSpc>
                <a:spcPct val="115000"/>
              </a:lnSpc>
              <a:spcBef>
                <a:spcPts val="2100"/>
              </a:spcBef>
              <a:spcAft>
                <a:spcPts val="0"/>
              </a:spcAft>
              <a:buClr>
                <a:schemeClr val="dk2"/>
              </a:buClr>
              <a:buSzPts val="1900"/>
              <a:buChar char="●"/>
              <a:defRPr sz="1900">
                <a:solidFill>
                  <a:schemeClr val="dk2"/>
                </a:solidFill>
              </a:defRPr>
            </a:lvl7pPr>
            <a:lvl8pPr indent="-349250" lvl="7" marL="3657600" rtl="0">
              <a:lnSpc>
                <a:spcPct val="115000"/>
              </a:lnSpc>
              <a:spcBef>
                <a:spcPts val="2100"/>
              </a:spcBef>
              <a:spcAft>
                <a:spcPts val="0"/>
              </a:spcAft>
              <a:buClr>
                <a:schemeClr val="dk2"/>
              </a:buClr>
              <a:buSzPts val="1900"/>
              <a:buChar char="○"/>
              <a:defRPr sz="1900">
                <a:solidFill>
                  <a:schemeClr val="dk2"/>
                </a:solidFill>
              </a:defRPr>
            </a:lvl8pPr>
            <a:lvl9pPr indent="-349250" lvl="8" marL="4114800" rtl="0">
              <a:lnSpc>
                <a:spcPct val="115000"/>
              </a:lnSpc>
              <a:spcBef>
                <a:spcPts val="2100"/>
              </a:spcBef>
              <a:spcAft>
                <a:spcPts val="2100"/>
              </a:spcAft>
              <a:buClr>
                <a:schemeClr val="dk2"/>
              </a:buClr>
              <a:buSzPts val="1900"/>
              <a:buChar char="■"/>
              <a:defRPr sz="1900">
                <a:solidFill>
                  <a:schemeClr val="dk2"/>
                </a:solidFill>
              </a:defRPr>
            </a:lvl9pPr>
          </a:lstStyle>
          <a:p/>
        </p:txBody>
      </p:sp>
      <p:sp>
        <p:nvSpPr>
          <p:cNvPr id="131" name="Google Shape;131;p2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3" name="Shape 173"/>
        <p:cNvGrpSpPr/>
        <p:nvPr/>
      </p:nvGrpSpPr>
      <p:grpSpPr>
        <a:xfrm>
          <a:off x="0" y="0"/>
          <a:ext cx="0" cy="0"/>
          <a:chOff x="0" y="0"/>
          <a:chExt cx="0" cy="0"/>
        </a:xfrm>
      </p:grpSpPr>
      <p:sp>
        <p:nvSpPr>
          <p:cNvPr id="174" name="Google Shape;174;p3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75" name="Google Shape;175;p3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176" name="Google Shape;176;p3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bit.ly/3q7PA5i" TargetMode="Externa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sites.google.com/view/tete-portfolio-template/final-summative-reflectio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hyperlink" Target="https://pixabay.com/photos/lion-cat-mirror-image-fantasy-3677582/"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hyperlink" Target="https://tinyurl.com/final-reflection-activity"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youtu.be/WX4OUYTyOck" TargetMode="External"/><Relationship Id="rId4" Type="http://schemas.openxmlformats.org/officeDocument/2006/relationships/hyperlink" Target="https://sites.google.com/view/tete-portfolio-template/home" TargetMode="External"/><Relationship Id="rId9" Type="http://schemas.openxmlformats.org/officeDocument/2006/relationships/image" Target="../media/image43.png"/><Relationship Id="rId5" Type="http://schemas.openxmlformats.org/officeDocument/2006/relationships/image" Target="../media/image40.png"/><Relationship Id="rId6" Type="http://schemas.openxmlformats.org/officeDocument/2006/relationships/image" Target="../media/image38.png"/><Relationship Id="rId7" Type="http://schemas.openxmlformats.org/officeDocument/2006/relationships/image" Target="../media/image37.png"/><Relationship Id="rId8"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0.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3.png"/><Relationship Id="rId7" Type="http://schemas.openxmlformats.org/officeDocument/2006/relationships/hyperlink" Target="https://youtu.be/WX4OUYTyOck" TargetMode="External"/><Relationship Id="rId8" Type="http://schemas.openxmlformats.org/officeDocument/2006/relationships/hyperlink" Target="https://sites.google.com/view/tete-portfolio-template/hom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mailto:georgemasontete@gmail.com" TargetMode="Externa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3.png"/><Relationship Id="rId5"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9.gif"/><Relationship Id="rId4" Type="http://schemas.openxmlformats.org/officeDocument/2006/relationships/hyperlink" Target="http://www.reddit.com/r/gifs/comments/3k8kh9/just_some_goofy_penguins_to_brighten_up_your/"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6"/>
          <p:cNvSpPr txBox="1"/>
          <p:nvPr>
            <p:ph type="ctrTitle"/>
          </p:nvPr>
        </p:nvSpPr>
        <p:spPr>
          <a:xfrm>
            <a:off x="304800" y="3962400"/>
            <a:ext cx="9652000" cy="533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4000"/>
              <a:t>TEACHING ENGLISH THROUGH ENGLISH</a:t>
            </a:r>
            <a:endParaRPr/>
          </a:p>
        </p:txBody>
      </p:sp>
      <p:sp>
        <p:nvSpPr>
          <p:cNvPr id="223" name="Google Shape;223;p46"/>
          <p:cNvSpPr txBox="1"/>
          <p:nvPr>
            <p:ph idx="1" type="subTitle"/>
          </p:nvPr>
        </p:nvSpPr>
        <p:spPr>
          <a:xfrm>
            <a:off x="304800" y="4706112"/>
            <a:ext cx="9245600" cy="533400"/>
          </a:xfrm>
          <a:prstGeom prst="rect">
            <a:avLst/>
          </a:prstGeom>
          <a:solidFill>
            <a:schemeClr val="lt1"/>
          </a:solidFill>
          <a:ln>
            <a:noFill/>
          </a:ln>
        </p:spPr>
        <p:txBody>
          <a:bodyPr anchorCtr="0" anchor="t" bIns="45700" lIns="91425" spcFirstLastPara="1" rIns="91425" wrap="square" tIns="45700">
            <a:noAutofit/>
          </a:bodyPr>
          <a:lstStyle/>
          <a:p>
            <a:pPr indent="0" lvl="0" marL="0" rtl="0" algn="l">
              <a:spcBef>
                <a:spcPts val="0"/>
              </a:spcBef>
              <a:spcAft>
                <a:spcPts val="0"/>
              </a:spcAft>
              <a:buClr>
                <a:srgbClr val="626968"/>
              </a:buClr>
              <a:buSzPts val="2400"/>
              <a:buFont typeface="Calibri"/>
              <a:buNone/>
            </a:pPr>
            <a:r>
              <a:rPr lang="en-US" sz="2100"/>
              <a:t>Module 10 - Managing Cooperative Activities</a:t>
            </a:r>
            <a:endParaRPr sz="2100"/>
          </a:p>
          <a:p>
            <a:pPr indent="0" lvl="0" marL="0" rtl="0" algn="l">
              <a:spcBef>
                <a:spcPts val="0"/>
              </a:spcBef>
              <a:spcAft>
                <a:spcPts val="0"/>
              </a:spcAft>
              <a:buClr>
                <a:srgbClr val="626968"/>
              </a:buClr>
              <a:buSzPts val="2400"/>
              <a:buFont typeface="Calibri"/>
              <a:buNone/>
            </a:pPr>
            <a:r>
              <a:rPr lang="en-US" sz="2100"/>
              <a:t>Friday, September 10, 2021</a:t>
            </a:r>
            <a:endParaRPr sz="2100"/>
          </a:p>
          <a:p>
            <a:pPr indent="0" lvl="0" marL="0" rtl="0" algn="l">
              <a:spcBef>
                <a:spcPts val="0"/>
              </a:spcBef>
              <a:spcAft>
                <a:spcPts val="0"/>
              </a:spcAft>
              <a:buClr>
                <a:srgbClr val="626968"/>
              </a:buClr>
              <a:buSzPts val="2400"/>
              <a:buFont typeface="Calibri"/>
              <a:buNone/>
            </a:pPr>
            <a:r>
              <a:rPr lang="en-US" sz="1700"/>
              <a:t>Kelley Webb, M.A.Ed.</a:t>
            </a:r>
            <a:endParaRPr sz="1700"/>
          </a:p>
          <a:p>
            <a:pPr indent="0" lvl="0" marL="0" rtl="0" algn="l">
              <a:spcBef>
                <a:spcPts val="0"/>
              </a:spcBef>
              <a:spcAft>
                <a:spcPts val="0"/>
              </a:spcAft>
              <a:buClr>
                <a:srgbClr val="626968"/>
              </a:buClr>
              <a:buSzPts val="2400"/>
              <a:buFont typeface="Calibri"/>
              <a:buNone/>
            </a:pPr>
            <a:r>
              <a:rPr lang="en-US" sz="1700"/>
              <a:t>Anya Evmenova, Ph.D.</a:t>
            </a:r>
            <a:endParaRPr sz="1700"/>
          </a:p>
          <a:p>
            <a:pPr indent="0" lvl="0" marL="0" rtl="0" algn="l">
              <a:spcBef>
                <a:spcPts val="0"/>
              </a:spcBef>
              <a:spcAft>
                <a:spcPts val="0"/>
              </a:spcAft>
              <a:buClr>
                <a:srgbClr val="626968"/>
              </a:buClr>
              <a:buSzPts val="2400"/>
              <a:buFont typeface="Calibri"/>
              <a:buNone/>
            </a:pPr>
            <a:r>
              <a:rPr lang="en-US" sz="1700"/>
              <a:t>Rebecca Fox, Ph.D.</a:t>
            </a:r>
            <a:endParaRPr sz="1700"/>
          </a:p>
          <a:p>
            <a:pPr indent="0" lvl="0" marL="0" rtl="0" algn="l">
              <a:spcBef>
                <a:spcPts val="0"/>
              </a:spcBef>
              <a:spcAft>
                <a:spcPts val="0"/>
              </a:spcAft>
              <a:buClr>
                <a:srgbClr val="626968"/>
              </a:buClr>
              <a:buSzPts val="2400"/>
              <a:buFont typeface="Calibri"/>
              <a:buNone/>
            </a:pPr>
            <a:r>
              <a:t/>
            </a:r>
            <a:endParaRPr sz="2300"/>
          </a:p>
        </p:txBody>
      </p:sp>
      <p:sp>
        <p:nvSpPr>
          <p:cNvPr id="224" name="Google Shape;224;p46"/>
          <p:cNvSpPr txBox="1"/>
          <p:nvPr/>
        </p:nvSpPr>
        <p:spPr>
          <a:xfrm>
            <a:off x="304800" y="6068400"/>
            <a:ext cx="9194100" cy="2081400"/>
          </a:xfrm>
          <a:prstGeom prst="rect">
            <a:avLst/>
          </a:prstGeom>
          <a:noFill/>
          <a:ln>
            <a:noFill/>
          </a:ln>
        </p:spPr>
        <p:txBody>
          <a:bodyPr anchorCtr="0" anchor="t" bIns="91425" lIns="91425" spcFirstLastPara="1" rIns="91425" wrap="square" tIns="91425">
            <a:spAutoFit/>
          </a:bodyPr>
          <a:lstStyle/>
          <a:p>
            <a:pPr indent="-457200" lvl="0" marL="914400" rtl="0" algn="l">
              <a:lnSpc>
                <a:spcPct val="115000"/>
              </a:lnSpc>
              <a:spcBef>
                <a:spcPts val="0"/>
              </a:spcBef>
              <a:spcAft>
                <a:spcPts val="0"/>
              </a:spcAft>
              <a:buNone/>
            </a:pPr>
            <a:r>
              <a:rPr lang="en-US" sz="1100"/>
              <a:t>Webb, K., Evmenova, A., &amp; Fox, R. </a:t>
            </a:r>
            <a:r>
              <a:rPr lang="en-US" sz="1100"/>
              <a:t>(September, 2021). </a:t>
            </a:r>
            <a:r>
              <a:rPr i="1" lang="en-US" sz="1100"/>
              <a:t>Managing</a:t>
            </a:r>
            <a:r>
              <a:rPr i="1" lang="en-US" sz="1100"/>
              <a:t> Cooperative Activities. </a:t>
            </a:r>
            <a:r>
              <a:rPr lang="en-US" sz="1100"/>
              <a:t>Workshop webinar presented for the Teaching English through English online professional development program (Cohorts I &amp; II): Module 10. U.S. Embassy in Tashkent funded English Speaking Nation Program in Uzbekistan (online). </a:t>
            </a:r>
            <a:r>
              <a:rPr lang="en-US" sz="1100" u="sng">
                <a:solidFill>
                  <a:schemeClr val="hlink"/>
                </a:solidFill>
                <a:hlinkClick r:id="rId3"/>
              </a:rPr>
              <a:t>https://bit.ly/3q7PA5i</a:t>
            </a:r>
            <a:endParaRPr sz="1100"/>
          </a:p>
          <a:p>
            <a:pPr indent="-457200" lvl="0" marL="914400" rtl="0" algn="l">
              <a:lnSpc>
                <a:spcPct val="115000"/>
              </a:lnSpc>
              <a:spcBef>
                <a:spcPts val="1000"/>
              </a:spcBef>
              <a:spcAft>
                <a:spcPts val="0"/>
              </a:spcAft>
              <a:buNone/>
            </a:pPr>
            <a:r>
              <a:t/>
            </a:r>
            <a:endParaRPr sz="1100"/>
          </a:p>
          <a:p>
            <a:pPr indent="-457200" lvl="0" marL="914400" rtl="0" algn="l">
              <a:lnSpc>
                <a:spcPct val="115000"/>
              </a:lnSpc>
              <a:spcBef>
                <a:spcPts val="1000"/>
              </a:spcBef>
              <a:spcAft>
                <a:spcPts val="0"/>
              </a:spcAft>
              <a:buNone/>
            </a:pPr>
            <a:r>
              <a:t/>
            </a:r>
            <a:endParaRPr sz="1100"/>
          </a:p>
          <a:p>
            <a:pPr indent="-457200" lvl="0" marL="914400" rtl="0" algn="l">
              <a:lnSpc>
                <a:spcPct val="115000"/>
              </a:lnSpc>
              <a:spcBef>
                <a:spcPts val="1000"/>
              </a:spcBef>
              <a:spcAft>
                <a:spcPts val="0"/>
              </a:spcAft>
              <a:buNone/>
            </a:pPr>
            <a:r>
              <a:t/>
            </a:r>
            <a:endParaRPr sz="1100"/>
          </a:p>
          <a:p>
            <a:pPr indent="0" lvl="0" marL="0" rtl="0" algn="l">
              <a:spcBef>
                <a:spcPts val="1000"/>
              </a:spcBef>
              <a:spcAft>
                <a:spcPts val="0"/>
              </a:spcAft>
              <a:buNone/>
            </a:pPr>
            <a:r>
              <a:t/>
            </a:r>
            <a:endParaRPr>
              <a:latin typeface="Calibri"/>
              <a:ea typeface="Calibri"/>
              <a:cs typeface="Calibri"/>
              <a:sym typeface="Calibri"/>
            </a:endParaRPr>
          </a:p>
        </p:txBody>
      </p:sp>
      <p:pic>
        <p:nvPicPr>
          <p:cNvPr id="225" name="Google Shape;225;p46"/>
          <p:cNvPicPr preferRelativeResize="0"/>
          <p:nvPr/>
        </p:nvPicPr>
        <p:blipFill>
          <a:blip r:embed="rId4">
            <a:alphaModFix/>
          </a:blip>
          <a:stretch>
            <a:fillRect/>
          </a:stretch>
        </p:blipFill>
        <p:spPr>
          <a:xfrm>
            <a:off x="-36875" y="-306050"/>
            <a:ext cx="12228875" cy="4343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5"/>
          <p:cNvSpPr txBox="1"/>
          <p:nvPr>
            <p:ph idx="2" type="body"/>
          </p:nvPr>
        </p:nvSpPr>
        <p:spPr>
          <a:xfrm>
            <a:off x="406400" y="967800"/>
            <a:ext cx="5181600" cy="5029200"/>
          </a:xfrm>
          <a:prstGeom prst="rect">
            <a:avLst/>
          </a:prstGeom>
        </p:spPr>
        <p:txBody>
          <a:bodyPr anchorCtr="0" anchor="t" bIns="45700" lIns="91425" spcFirstLastPara="1" rIns="91425" wrap="square" tIns="45700">
            <a:noAutofit/>
          </a:bodyPr>
          <a:lstStyle/>
          <a:p>
            <a:pPr indent="0" lvl="0" marL="0" rtl="0" algn="ctr">
              <a:spcBef>
                <a:spcPts val="280"/>
              </a:spcBef>
              <a:spcAft>
                <a:spcPts val="0"/>
              </a:spcAft>
              <a:buNone/>
            </a:pPr>
            <a:r>
              <a:rPr b="1" lang="en-US" sz="3500"/>
              <a:t>Management Strategies </a:t>
            </a:r>
            <a:endParaRPr b="1" sz="3500"/>
          </a:p>
          <a:p>
            <a:pPr indent="0" lvl="0" marL="0" rtl="0" algn="ctr">
              <a:spcBef>
                <a:spcPts val="280"/>
              </a:spcBef>
              <a:spcAft>
                <a:spcPts val="0"/>
              </a:spcAft>
              <a:buNone/>
            </a:pPr>
            <a:r>
              <a:rPr b="1" lang="en-US" sz="3500">
                <a:solidFill>
                  <a:schemeClr val="accent6"/>
                </a:solidFill>
              </a:rPr>
              <a:t>to do in Advance</a:t>
            </a:r>
            <a:endParaRPr b="1" sz="3500">
              <a:solidFill>
                <a:schemeClr val="accent6"/>
              </a:solidFill>
            </a:endParaRPr>
          </a:p>
          <a:p>
            <a:pPr indent="-400050" lvl="0" marL="457200" rtl="0" algn="l">
              <a:spcBef>
                <a:spcPts val="280"/>
              </a:spcBef>
              <a:spcAft>
                <a:spcPts val="0"/>
              </a:spcAft>
              <a:buClr>
                <a:srgbClr val="212121"/>
              </a:buClr>
              <a:buSzPts val="2700"/>
              <a:buChar char="●"/>
            </a:pPr>
            <a:r>
              <a:rPr b="1" lang="en-US" sz="2700">
                <a:solidFill>
                  <a:srgbClr val="212121"/>
                </a:solidFill>
              </a:rPr>
              <a:t>establish expectations for transitions, getting attention, tasks to be completed, consequences, etc.</a:t>
            </a:r>
            <a:endParaRPr b="1" sz="2700">
              <a:solidFill>
                <a:srgbClr val="212121"/>
              </a:solidFill>
            </a:endParaRPr>
          </a:p>
          <a:p>
            <a:pPr indent="-400050" lvl="0" marL="457200" rtl="0" algn="l">
              <a:spcBef>
                <a:spcPts val="0"/>
              </a:spcBef>
              <a:spcAft>
                <a:spcPts val="0"/>
              </a:spcAft>
              <a:buClr>
                <a:srgbClr val="212121"/>
              </a:buClr>
              <a:buSzPts val="2700"/>
              <a:buChar char="●"/>
            </a:pPr>
            <a:r>
              <a:rPr b="1" lang="en-US" sz="2700">
                <a:solidFill>
                  <a:srgbClr val="212121"/>
                </a:solidFill>
              </a:rPr>
              <a:t>grouping students purposefully</a:t>
            </a:r>
            <a:endParaRPr b="1" sz="2700">
              <a:solidFill>
                <a:srgbClr val="212121"/>
              </a:solidFill>
            </a:endParaRPr>
          </a:p>
          <a:p>
            <a:pPr indent="-400050" lvl="0" marL="457200" rtl="0" algn="l">
              <a:spcBef>
                <a:spcPts val="0"/>
              </a:spcBef>
              <a:spcAft>
                <a:spcPts val="0"/>
              </a:spcAft>
              <a:buClr>
                <a:srgbClr val="212121"/>
              </a:buClr>
              <a:buSzPts val="2700"/>
              <a:buChar char="●"/>
            </a:pPr>
            <a:r>
              <a:rPr b="1" lang="en-US" sz="2700">
                <a:solidFill>
                  <a:srgbClr val="212121"/>
                </a:solidFill>
              </a:rPr>
              <a:t>assigning roles / tasks for students to do throughout the activity</a:t>
            </a:r>
            <a:endParaRPr b="1" sz="2700">
              <a:solidFill>
                <a:srgbClr val="212121"/>
              </a:solidFill>
            </a:endParaRPr>
          </a:p>
          <a:p>
            <a:pPr indent="0" lvl="0" marL="457200" rtl="0" algn="l">
              <a:spcBef>
                <a:spcPts val="280"/>
              </a:spcBef>
              <a:spcAft>
                <a:spcPts val="0"/>
              </a:spcAft>
              <a:buNone/>
            </a:pPr>
            <a:r>
              <a:t/>
            </a:r>
            <a:endParaRPr b="1" sz="2700">
              <a:solidFill>
                <a:srgbClr val="212121"/>
              </a:solidFill>
            </a:endParaRPr>
          </a:p>
          <a:p>
            <a:pPr indent="0" lvl="0" marL="457200" rtl="0" algn="l">
              <a:spcBef>
                <a:spcPts val="280"/>
              </a:spcBef>
              <a:spcAft>
                <a:spcPts val="0"/>
              </a:spcAft>
              <a:buNone/>
            </a:pPr>
            <a:r>
              <a:t/>
            </a:r>
            <a:endParaRPr b="1" sz="2700">
              <a:solidFill>
                <a:srgbClr val="212121"/>
              </a:solidFill>
            </a:endParaRPr>
          </a:p>
          <a:p>
            <a:pPr indent="0" lvl="0" marL="457200" rtl="0" algn="l">
              <a:spcBef>
                <a:spcPts val="280"/>
              </a:spcBef>
              <a:spcAft>
                <a:spcPts val="0"/>
              </a:spcAft>
              <a:buNone/>
            </a:pPr>
            <a:r>
              <a:t/>
            </a:r>
            <a:endParaRPr b="1" sz="3500"/>
          </a:p>
        </p:txBody>
      </p:sp>
      <p:sp>
        <p:nvSpPr>
          <p:cNvPr id="307" name="Google Shape;307;p55"/>
          <p:cNvSpPr txBox="1"/>
          <p:nvPr>
            <p:ph idx="3"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lang="en-US" sz="2000"/>
              <a:t>TETE MODULE 10: MANAGING COOPERATIVE ACTIVITIES</a:t>
            </a:r>
            <a:endParaRPr/>
          </a:p>
        </p:txBody>
      </p:sp>
      <p:sp>
        <p:nvSpPr>
          <p:cNvPr id="308" name="Google Shape;308;p55"/>
          <p:cNvSpPr txBox="1"/>
          <p:nvPr>
            <p:ph idx="2" type="body"/>
          </p:nvPr>
        </p:nvSpPr>
        <p:spPr>
          <a:xfrm>
            <a:off x="5895550" y="967800"/>
            <a:ext cx="5181600" cy="5029200"/>
          </a:xfrm>
          <a:prstGeom prst="rect">
            <a:avLst/>
          </a:prstGeom>
        </p:spPr>
        <p:txBody>
          <a:bodyPr anchorCtr="0" anchor="t" bIns="45700" lIns="91425" spcFirstLastPara="1" rIns="91425" wrap="square" tIns="45700">
            <a:noAutofit/>
          </a:bodyPr>
          <a:lstStyle/>
          <a:p>
            <a:pPr indent="0" lvl="0" marL="0" rtl="0" algn="ctr">
              <a:spcBef>
                <a:spcPts val="280"/>
              </a:spcBef>
              <a:spcAft>
                <a:spcPts val="0"/>
              </a:spcAft>
              <a:buNone/>
            </a:pPr>
            <a:r>
              <a:rPr b="1" lang="en-US" sz="3500"/>
              <a:t>Management Strategies </a:t>
            </a:r>
            <a:endParaRPr b="1" sz="3500"/>
          </a:p>
          <a:p>
            <a:pPr indent="0" lvl="0" marL="0" rtl="0" algn="ctr">
              <a:spcBef>
                <a:spcPts val="280"/>
              </a:spcBef>
              <a:spcAft>
                <a:spcPts val="0"/>
              </a:spcAft>
              <a:buNone/>
            </a:pPr>
            <a:r>
              <a:rPr b="1" lang="en-US" sz="3500">
                <a:solidFill>
                  <a:schemeClr val="accent6"/>
                </a:solidFill>
              </a:rPr>
              <a:t>to do During</a:t>
            </a:r>
            <a:endParaRPr b="1" sz="3500">
              <a:solidFill>
                <a:schemeClr val="accent6"/>
              </a:solidFill>
            </a:endParaRPr>
          </a:p>
          <a:p>
            <a:pPr indent="-400050" lvl="0" marL="457200" rtl="0" algn="l">
              <a:spcBef>
                <a:spcPts val="280"/>
              </a:spcBef>
              <a:spcAft>
                <a:spcPts val="0"/>
              </a:spcAft>
              <a:buClr>
                <a:srgbClr val="212121"/>
              </a:buClr>
              <a:buSzPts val="2700"/>
              <a:buChar char="●"/>
            </a:pPr>
            <a:r>
              <a:rPr b="1" lang="en-US" sz="2700">
                <a:solidFill>
                  <a:srgbClr val="212121"/>
                </a:solidFill>
              </a:rPr>
              <a:t>provide scaffolding supports at the start and throughout each task / step of the activity</a:t>
            </a:r>
            <a:endParaRPr b="1" sz="2700">
              <a:solidFill>
                <a:srgbClr val="212121"/>
              </a:solidFill>
            </a:endParaRPr>
          </a:p>
          <a:p>
            <a:pPr indent="-400050" lvl="0" marL="457200" rtl="0" algn="l">
              <a:spcBef>
                <a:spcPts val="0"/>
              </a:spcBef>
              <a:spcAft>
                <a:spcPts val="0"/>
              </a:spcAft>
              <a:buClr>
                <a:srgbClr val="212121"/>
              </a:buClr>
              <a:buSzPts val="2700"/>
              <a:buChar char="●"/>
            </a:pPr>
            <a:r>
              <a:rPr b="1" lang="en-US" sz="2700">
                <a:solidFill>
                  <a:srgbClr val="212121"/>
                </a:solidFill>
              </a:rPr>
              <a:t>visually check for comprehension and task completion</a:t>
            </a:r>
            <a:endParaRPr b="1" sz="2700">
              <a:solidFill>
                <a:srgbClr val="212121"/>
              </a:solidFill>
            </a:endParaRPr>
          </a:p>
          <a:p>
            <a:pPr indent="-400050" lvl="0" marL="457200" rtl="0" algn="l">
              <a:spcBef>
                <a:spcPts val="0"/>
              </a:spcBef>
              <a:spcAft>
                <a:spcPts val="0"/>
              </a:spcAft>
              <a:buClr>
                <a:srgbClr val="212121"/>
              </a:buClr>
              <a:buSzPts val="2700"/>
              <a:buChar char="●"/>
            </a:pPr>
            <a:r>
              <a:rPr b="1" lang="en-US" sz="2700">
                <a:solidFill>
                  <a:srgbClr val="212121"/>
                </a:solidFill>
              </a:rPr>
              <a:t>set a timer / </a:t>
            </a:r>
            <a:endParaRPr b="1" sz="2700">
              <a:solidFill>
                <a:srgbClr val="212121"/>
              </a:solidFill>
            </a:endParaRPr>
          </a:p>
          <a:p>
            <a:pPr indent="0" lvl="0" marL="457200" rtl="0" algn="l">
              <a:spcBef>
                <a:spcPts val="280"/>
              </a:spcBef>
              <a:spcAft>
                <a:spcPts val="0"/>
              </a:spcAft>
              <a:buNone/>
            </a:pPr>
            <a:r>
              <a:rPr b="1" lang="en-US" sz="2700">
                <a:solidFill>
                  <a:srgbClr val="212121"/>
                </a:solidFill>
              </a:rPr>
              <a:t>make it visible </a:t>
            </a:r>
            <a:endParaRPr b="1" sz="2700">
              <a:solidFill>
                <a:srgbClr val="212121"/>
              </a:solidFill>
            </a:endParaRPr>
          </a:p>
          <a:p>
            <a:pPr indent="0" lvl="0" marL="457200" rtl="0" algn="l">
              <a:spcBef>
                <a:spcPts val="280"/>
              </a:spcBef>
              <a:spcAft>
                <a:spcPts val="0"/>
              </a:spcAft>
              <a:buNone/>
            </a:pPr>
            <a:r>
              <a:rPr b="1" lang="en-US" sz="2700">
                <a:solidFill>
                  <a:srgbClr val="212121"/>
                </a:solidFill>
              </a:rPr>
              <a:t>for students to see</a:t>
            </a:r>
            <a:endParaRPr b="1" sz="2700">
              <a:solidFill>
                <a:srgbClr val="212121"/>
              </a:solidFill>
            </a:endParaRPr>
          </a:p>
          <a:p>
            <a:pPr indent="0" lvl="0" marL="457200" rtl="0" algn="l">
              <a:spcBef>
                <a:spcPts val="280"/>
              </a:spcBef>
              <a:spcAft>
                <a:spcPts val="0"/>
              </a:spcAft>
              <a:buNone/>
            </a:pPr>
            <a:r>
              <a:t/>
            </a:r>
            <a:endParaRPr b="1" sz="3500"/>
          </a:p>
        </p:txBody>
      </p:sp>
      <p:pic>
        <p:nvPicPr>
          <p:cNvPr id="309" name="Google Shape;309;p55"/>
          <p:cNvPicPr preferRelativeResize="0"/>
          <p:nvPr/>
        </p:nvPicPr>
        <p:blipFill>
          <a:blip r:embed="rId3">
            <a:alphaModFix/>
          </a:blip>
          <a:stretch>
            <a:fillRect/>
          </a:stretch>
        </p:blipFill>
        <p:spPr>
          <a:xfrm>
            <a:off x="8163900" y="3990550"/>
            <a:ext cx="3719424" cy="2092174"/>
          </a:xfrm>
          <a:prstGeom prst="rect">
            <a:avLst/>
          </a:prstGeom>
          <a:noFill/>
          <a:ln>
            <a:noFill/>
          </a:ln>
        </p:spPr>
      </p:pic>
      <p:pic>
        <p:nvPicPr>
          <p:cNvPr id="310" name="Google Shape;310;p55"/>
          <p:cNvPicPr preferRelativeResize="0"/>
          <p:nvPr/>
        </p:nvPicPr>
        <p:blipFill>
          <a:blip r:embed="rId4">
            <a:alphaModFix/>
          </a:blip>
          <a:stretch>
            <a:fillRect/>
          </a:stretch>
        </p:blipFill>
        <p:spPr>
          <a:xfrm>
            <a:off x="2172263" y="5029200"/>
            <a:ext cx="1649875" cy="1649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6"/>
          <p:cNvSpPr txBox="1"/>
          <p:nvPr>
            <p:ph idx="1" type="body"/>
          </p:nvPr>
        </p:nvSpPr>
        <p:spPr>
          <a:xfrm>
            <a:off x="406400" y="1066800"/>
            <a:ext cx="5181600" cy="5029200"/>
          </a:xfrm>
          <a:prstGeom prst="rect">
            <a:avLst/>
          </a:prstGeom>
        </p:spPr>
        <p:txBody>
          <a:bodyPr anchorCtr="0" anchor="t" bIns="45700" lIns="91425" spcFirstLastPara="1" rIns="91425" wrap="square" tIns="45700">
            <a:noAutofit/>
          </a:bodyPr>
          <a:lstStyle/>
          <a:p>
            <a:pPr indent="0" lvl="0" marL="0" rtl="0" algn="ctr">
              <a:spcBef>
                <a:spcPts val="280"/>
              </a:spcBef>
              <a:spcAft>
                <a:spcPts val="0"/>
              </a:spcAft>
              <a:buNone/>
            </a:pPr>
            <a:r>
              <a:rPr b="1" lang="en-US" sz="4000"/>
              <a:t>Assessing Student Projects and Activities</a:t>
            </a:r>
            <a:endParaRPr b="1" sz="4000"/>
          </a:p>
          <a:p>
            <a:pPr indent="0" lvl="0" marL="457200" rtl="0" algn="l">
              <a:spcBef>
                <a:spcPts val="280"/>
              </a:spcBef>
              <a:spcAft>
                <a:spcPts val="0"/>
              </a:spcAft>
              <a:buNone/>
            </a:pPr>
            <a:r>
              <a:t/>
            </a:r>
            <a:endParaRPr/>
          </a:p>
        </p:txBody>
      </p:sp>
      <p:sp>
        <p:nvSpPr>
          <p:cNvPr id="317" name="Google Shape;317;p56"/>
          <p:cNvSpPr txBox="1"/>
          <p:nvPr>
            <p:ph idx="2" type="body"/>
          </p:nvPr>
        </p:nvSpPr>
        <p:spPr>
          <a:xfrm>
            <a:off x="5994500" y="1791975"/>
            <a:ext cx="5181600" cy="3831000"/>
          </a:xfrm>
          <a:prstGeom prst="rect">
            <a:avLst/>
          </a:prstGeom>
        </p:spPr>
        <p:txBody>
          <a:bodyPr anchorCtr="0" anchor="t" bIns="45700" lIns="91425" spcFirstLastPara="1" rIns="91425" wrap="square" tIns="45700">
            <a:noAutofit/>
          </a:bodyPr>
          <a:lstStyle/>
          <a:p>
            <a:pPr indent="-463550" lvl="0" marL="457200" rtl="0" algn="l">
              <a:spcBef>
                <a:spcPts val="280"/>
              </a:spcBef>
              <a:spcAft>
                <a:spcPts val="0"/>
              </a:spcAft>
              <a:buSzPts val="3700"/>
              <a:buChar char="●"/>
            </a:pPr>
            <a:r>
              <a:rPr lang="en-US" sz="3700"/>
              <a:t>Rubrics</a:t>
            </a:r>
            <a:endParaRPr sz="3700"/>
          </a:p>
          <a:p>
            <a:pPr indent="0" lvl="0" marL="457200" rtl="0" algn="l">
              <a:spcBef>
                <a:spcPts val="280"/>
              </a:spcBef>
              <a:spcAft>
                <a:spcPts val="0"/>
              </a:spcAft>
              <a:buNone/>
            </a:pPr>
            <a:r>
              <a:t/>
            </a:r>
            <a:endParaRPr sz="3700"/>
          </a:p>
          <a:p>
            <a:pPr indent="-463550" lvl="0" marL="457200" rtl="0" algn="l">
              <a:spcBef>
                <a:spcPts val="280"/>
              </a:spcBef>
              <a:spcAft>
                <a:spcPts val="0"/>
              </a:spcAft>
              <a:buSzPts val="3700"/>
              <a:buChar char="●"/>
            </a:pPr>
            <a:r>
              <a:rPr lang="en-US" sz="3700"/>
              <a:t>Self-Assessments </a:t>
            </a:r>
            <a:endParaRPr sz="3700"/>
          </a:p>
          <a:p>
            <a:pPr indent="0" lvl="0" marL="457200" rtl="0" algn="l">
              <a:spcBef>
                <a:spcPts val="280"/>
              </a:spcBef>
              <a:spcAft>
                <a:spcPts val="0"/>
              </a:spcAft>
              <a:buNone/>
            </a:pPr>
            <a:r>
              <a:t/>
            </a:r>
            <a:endParaRPr sz="3700"/>
          </a:p>
          <a:p>
            <a:pPr indent="-463550" lvl="0" marL="457200" rtl="0" algn="l">
              <a:spcBef>
                <a:spcPts val="280"/>
              </a:spcBef>
              <a:spcAft>
                <a:spcPts val="0"/>
              </a:spcAft>
              <a:buSzPts val="3700"/>
              <a:buChar char="●"/>
            </a:pPr>
            <a:r>
              <a:rPr lang="en-US" sz="3700"/>
              <a:t>Group Evaluations</a:t>
            </a:r>
            <a:endParaRPr sz="3700"/>
          </a:p>
        </p:txBody>
      </p:sp>
      <p:sp>
        <p:nvSpPr>
          <p:cNvPr id="318" name="Google Shape;318;p56"/>
          <p:cNvSpPr txBox="1"/>
          <p:nvPr>
            <p:ph idx="3"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lang="en-US" sz="2000"/>
              <a:t>TETE MODULE 10: MANAGING COOPERATIVE ACTIVITIES</a:t>
            </a:r>
            <a:endParaRPr/>
          </a:p>
        </p:txBody>
      </p:sp>
      <p:pic>
        <p:nvPicPr>
          <p:cNvPr id="319" name="Google Shape;319;p56"/>
          <p:cNvPicPr preferRelativeResize="0"/>
          <p:nvPr/>
        </p:nvPicPr>
        <p:blipFill>
          <a:blip r:embed="rId3">
            <a:alphaModFix/>
          </a:blip>
          <a:stretch>
            <a:fillRect/>
          </a:stretch>
        </p:blipFill>
        <p:spPr>
          <a:xfrm>
            <a:off x="707725" y="2578724"/>
            <a:ext cx="4578949" cy="3044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7"/>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lang="en-US">
                <a:solidFill>
                  <a:srgbClr val="1E6238"/>
                </a:solidFill>
              </a:rPr>
              <a:t>Five Finger Summary</a:t>
            </a:r>
            <a:endParaRPr b="1">
              <a:solidFill>
                <a:srgbClr val="1E6238"/>
              </a:solidFill>
            </a:endParaRPr>
          </a:p>
        </p:txBody>
      </p:sp>
      <p:sp>
        <p:nvSpPr>
          <p:cNvPr id="325" name="Google Shape;325;p57"/>
          <p:cNvSpPr txBox="1"/>
          <p:nvPr>
            <p:ph idx="1" type="body"/>
          </p:nvPr>
        </p:nvSpPr>
        <p:spPr>
          <a:xfrm>
            <a:off x="415600" y="1536633"/>
            <a:ext cx="59019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1300">
                <a:solidFill>
                  <a:schemeClr val="dk1"/>
                </a:solidFill>
              </a:rPr>
              <a:t>How do you know if students really understand and comprehend something they read? Ask them to summarize it! Summarizing is an important strategy when learning a language because it signifies one has interpreted the material in their own words and can synthesize the information succinctly.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US" sz="1300">
                <a:solidFill>
                  <a:schemeClr val="dk1"/>
                </a:solidFill>
              </a:rPr>
              <a:t>This simple strategy can be used to visually and kinesthetically engage students in discussion about a resource, such as an infographic, short text, or reading. Students use their interpretive skills to make sense of what they read by summarizing the five most important details in the resource. Stating one sentence per detail, students count them on their five fingers when presenting to a group, class, or individually as a self-reflective activity.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Clr>
                <a:schemeClr val="dk1"/>
              </a:buClr>
              <a:buSzPts val="1500"/>
              <a:buFont typeface="Arial"/>
              <a:buNone/>
            </a:pPr>
            <a:r>
              <a:rPr lang="en-US" sz="1300">
                <a:solidFill>
                  <a:schemeClr val="dk1"/>
                </a:solidFill>
              </a:rPr>
              <a:t>Another adaptation to the Five Fingered Summary is to have students roll a number cube and use the sentence starter for the number (displayed to the right) to complete the sentence and state information about the material they are discussing as a small group or pair. The sentence starters encourage creative and critical thinking about the material.</a:t>
            </a:r>
            <a:endParaRPr sz="1300">
              <a:solidFill>
                <a:schemeClr val="dk1"/>
              </a:solidFill>
            </a:endParaRPr>
          </a:p>
        </p:txBody>
      </p:sp>
      <p:sp>
        <p:nvSpPr>
          <p:cNvPr id="326" name="Google Shape;326;p57"/>
          <p:cNvSpPr txBox="1"/>
          <p:nvPr/>
        </p:nvSpPr>
        <p:spPr>
          <a:xfrm>
            <a:off x="6712533" y="394867"/>
            <a:ext cx="5174700" cy="18912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1500"/>
              <a:buFont typeface="Arial"/>
              <a:buNone/>
            </a:pPr>
            <a:r>
              <a:t/>
            </a:r>
            <a:endParaRPr sz="1500"/>
          </a:p>
        </p:txBody>
      </p:sp>
      <p:pic>
        <p:nvPicPr>
          <p:cNvPr id="327" name="Google Shape;327;p57"/>
          <p:cNvPicPr preferRelativeResize="0"/>
          <p:nvPr/>
        </p:nvPicPr>
        <p:blipFill>
          <a:blip r:embed="rId3">
            <a:alphaModFix/>
          </a:blip>
          <a:stretch>
            <a:fillRect/>
          </a:stretch>
        </p:blipFill>
        <p:spPr>
          <a:xfrm>
            <a:off x="6400017" y="0"/>
            <a:ext cx="5799834" cy="6858002"/>
          </a:xfrm>
          <a:prstGeom prst="rect">
            <a:avLst/>
          </a:prstGeom>
          <a:noFill/>
          <a:ln>
            <a:noFill/>
          </a:ln>
        </p:spPr>
      </p:pic>
      <p:sp>
        <p:nvSpPr>
          <p:cNvPr id="328" name="Google Shape;328;p57"/>
          <p:cNvSpPr txBox="1"/>
          <p:nvPr/>
        </p:nvSpPr>
        <p:spPr>
          <a:xfrm>
            <a:off x="8459167" y="3512133"/>
            <a:ext cx="4073100" cy="26808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1500"/>
              <a:buFont typeface="Arial"/>
              <a:buNone/>
            </a:pPr>
            <a:r>
              <a:rPr lang="en-US" sz="1600">
                <a:solidFill>
                  <a:schemeClr val="dk1"/>
                </a:solidFill>
              </a:rPr>
              <a:t>#1 - I am wondering…</a:t>
            </a:r>
            <a:endParaRPr sz="1600">
              <a:solidFill>
                <a:schemeClr val="dk1"/>
              </a:solidFill>
            </a:endParaRPr>
          </a:p>
          <a:p>
            <a:pPr indent="0" lvl="0" marL="0" rtl="0" algn="l">
              <a:lnSpc>
                <a:spcPct val="115000"/>
              </a:lnSpc>
              <a:spcBef>
                <a:spcPts val="0"/>
              </a:spcBef>
              <a:spcAft>
                <a:spcPts val="0"/>
              </a:spcAft>
              <a:buNone/>
            </a:pPr>
            <a:r>
              <a:rPr lang="en-US" sz="1600">
                <a:solidFill>
                  <a:schemeClr val="dk1"/>
                </a:solidFill>
              </a:rPr>
              <a:t>#2 - At first I thought…, </a:t>
            </a:r>
            <a:endParaRPr sz="1600">
              <a:solidFill>
                <a:schemeClr val="dk1"/>
              </a:solidFill>
            </a:endParaRPr>
          </a:p>
          <a:p>
            <a:pPr indent="0" lvl="0" marL="0" rtl="0" algn="l">
              <a:lnSpc>
                <a:spcPct val="115000"/>
              </a:lnSpc>
              <a:spcBef>
                <a:spcPts val="0"/>
              </a:spcBef>
              <a:spcAft>
                <a:spcPts val="0"/>
              </a:spcAft>
              <a:buClr>
                <a:schemeClr val="dk1"/>
              </a:buClr>
              <a:buSzPts val="1500"/>
              <a:buFont typeface="Arial"/>
              <a:buNone/>
            </a:pPr>
            <a:r>
              <a:rPr lang="en-US" sz="1600">
                <a:solidFill>
                  <a:schemeClr val="dk1"/>
                </a:solidFill>
              </a:rPr>
              <a:t>but now I think…</a:t>
            </a:r>
            <a:endParaRPr sz="1600">
              <a:solidFill>
                <a:schemeClr val="dk1"/>
              </a:solidFill>
            </a:endParaRPr>
          </a:p>
          <a:p>
            <a:pPr indent="0" lvl="0" marL="0" rtl="0" algn="l">
              <a:lnSpc>
                <a:spcPct val="115000"/>
              </a:lnSpc>
              <a:spcBef>
                <a:spcPts val="0"/>
              </a:spcBef>
              <a:spcAft>
                <a:spcPts val="0"/>
              </a:spcAft>
              <a:buClr>
                <a:schemeClr val="dk1"/>
              </a:buClr>
              <a:buSzPts val="1500"/>
              <a:buFont typeface="Arial"/>
              <a:buNone/>
            </a:pPr>
            <a:r>
              <a:rPr lang="en-US" sz="1600">
                <a:solidFill>
                  <a:schemeClr val="dk1"/>
                </a:solidFill>
              </a:rPr>
              <a:t>#3 - The article suggests…</a:t>
            </a:r>
            <a:endParaRPr sz="1600">
              <a:solidFill>
                <a:schemeClr val="dk1"/>
              </a:solidFill>
            </a:endParaRPr>
          </a:p>
          <a:p>
            <a:pPr indent="0" lvl="0" marL="0" rtl="0" algn="l">
              <a:lnSpc>
                <a:spcPct val="115000"/>
              </a:lnSpc>
              <a:spcBef>
                <a:spcPts val="0"/>
              </a:spcBef>
              <a:spcAft>
                <a:spcPts val="0"/>
              </a:spcAft>
              <a:buClr>
                <a:schemeClr val="dk1"/>
              </a:buClr>
              <a:buSzPts val="1500"/>
              <a:buFont typeface="Arial"/>
              <a:buNone/>
            </a:pPr>
            <a:r>
              <a:rPr lang="en-US" sz="1600">
                <a:solidFill>
                  <a:schemeClr val="dk1"/>
                </a:solidFill>
              </a:rPr>
              <a:t>#4 - It can be concluded that…</a:t>
            </a:r>
            <a:endParaRPr sz="1600">
              <a:solidFill>
                <a:schemeClr val="dk1"/>
              </a:solidFill>
            </a:endParaRPr>
          </a:p>
          <a:p>
            <a:pPr indent="0" lvl="0" marL="0" rtl="0" algn="l">
              <a:lnSpc>
                <a:spcPct val="115000"/>
              </a:lnSpc>
              <a:spcBef>
                <a:spcPts val="0"/>
              </a:spcBef>
              <a:spcAft>
                <a:spcPts val="0"/>
              </a:spcAft>
              <a:buClr>
                <a:schemeClr val="dk1"/>
              </a:buClr>
              <a:buSzPts val="1500"/>
              <a:buFont typeface="Arial"/>
              <a:buNone/>
            </a:pPr>
            <a:r>
              <a:rPr lang="en-US" sz="1600">
                <a:solidFill>
                  <a:schemeClr val="dk1"/>
                </a:solidFill>
              </a:rPr>
              <a:t>#5 - It’s obvious that...</a:t>
            </a:r>
            <a:endParaRPr sz="1900"/>
          </a:p>
        </p:txBody>
      </p:sp>
      <p:sp>
        <p:nvSpPr>
          <p:cNvPr id="329" name="Google Shape;329;p57"/>
          <p:cNvSpPr txBox="1"/>
          <p:nvPr/>
        </p:nvSpPr>
        <p:spPr>
          <a:xfrm>
            <a:off x="7024233" y="3429000"/>
            <a:ext cx="436500" cy="311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t>1</a:t>
            </a:r>
            <a:endParaRPr sz="1900"/>
          </a:p>
        </p:txBody>
      </p:sp>
      <p:sp>
        <p:nvSpPr>
          <p:cNvPr id="330" name="Google Shape;330;p57"/>
          <p:cNvSpPr txBox="1"/>
          <p:nvPr/>
        </p:nvSpPr>
        <p:spPr>
          <a:xfrm>
            <a:off x="8271167" y="1226133"/>
            <a:ext cx="290700" cy="311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t>2</a:t>
            </a:r>
            <a:endParaRPr sz="1900"/>
          </a:p>
        </p:txBody>
      </p:sp>
      <p:sp>
        <p:nvSpPr>
          <p:cNvPr id="331" name="Google Shape;331;p57"/>
          <p:cNvSpPr txBox="1"/>
          <p:nvPr/>
        </p:nvSpPr>
        <p:spPr>
          <a:xfrm>
            <a:off x="9476533" y="593367"/>
            <a:ext cx="519600" cy="311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t>3</a:t>
            </a:r>
            <a:endParaRPr sz="1900"/>
          </a:p>
        </p:txBody>
      </p:sp>
      <p:sp>
        <p:nvSpPr>
          <p:cNvPr id="332" name="Google Shape;332;p57"/>
          <p:cNvSpPr txBox="1"/>
          <p:nvPr/>
        </p:nvSpPr>
        <p:spPr>
          <a:xfrm>
            <a:off x="10411533" y="1226133"/>
            <a:ext cx="436500" cy="498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t>4</a:t>
            </a:r>
            <a:endParaRPr sz="1900"/>
          </a:p>
        </p:txBody>
      </p:sp>
      <p:sp>
        <p:nvSpPr>
          <p:cNvPr id="333" name="Google Shape;333;p57"/>
          <p:cNvSpPr txBox="1"/>
          <p:nvPr/>
        </p:nvSpPr>
        <p:spPr>
          <a:xfrm>
            <a:off x="11450867" y="2286067"/>
            <a:ext cx="519600" cy="498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t>5</a:t>
            </a:r>
            <a:endParaRPr sz="1900"/>
          </a:p>
        </p:txBody>
      </p:sp>
      <p:pic>
        <p:nvPicPr>
          <p:cNvPr id="334" name="Google Shape;334;p57"/>
          <p:cNvPicPr preferRelativeResize="0"/>
          <p:nvPr/>
        </p:nvPicPr>
        <p:blipFill>
          <a:blip r:embed="rId4">
            <a:alphaModFix/>
          </a:blip>
          <a:stretch>
            <a:fillRect/>
          </a:stretch>
        </p:blipFill>
        <p:spPr>
          <a:xfrm>
            <a:off x="6096000" y="4883533"/>
            <a:ext cx="1634801" cy="1634800"/>
          </a:xfrm>
          <a:prstGeom prst="rect">
            <a:avLst/>
          </a:prstGeom>
          <a:noFill/>
          <a:ln>
            <a:noFill/>
          </a:ln>
        </p:spPr>
      </p:pic>
      <p:sp>
        <p:nvSpPr>
          <p:cNvPr id="335" name="Google Shape;335;p57"/>
          <p:cNvSpPr txBox="1"/>
          <p:nvPr/>
        </p:nvSpPr>
        <p:spPr>
          <a:xfrm>
            <a:off x="711150" y="108825"/>
            <a:ext cx="10769700" cy="304800"/>
          </a:xfrm>
          <a:prstGeom prst="rect">
            <a:avLst/>
          </a:prstGeom>
          <a:solidFill>
            <a:srgbClr val="F7931E"/>
          </a:solidFill>
          <a:ln>
            <a:noFill/>
          </a:ln>
        </p:spPr>
        <p:txBody>
          <a:bodyPr anchorCtr="0" anchor="t" bIns="0" lIns="91425" spcFirstLastPara="1" rIns="91425" wrap="square" tIns="0">
            <a:noAutofit/>
          </a:bodyPr>
          <a:lstStyle/>
          <a:p>
            <a:pPr indent="0" lvl="0" marL="0" rtl="0" algn="l">
              <a:spcBef>
                <a:spcPts val="0"/>
              </a:spcBef>
              <a:spcAft>
                <a:spcPts val="0"/>
              </a:spcAft>
              <a:buNone/>
            </a:pPr>
            <a:r>
              <a:rPr b="1" lang="en-US" sz="2000">
                <a:solidFill>
                  <a:srgbClr val="FFFFFF"/>
                </a:solidFill>
                <a:latin typeface="Calibri"/>
                <a:ea typeface="Calibri"/>
                <a:cs typeface="Calibri"/>
                <a:sym typeface="Calibri"/>
              </a:rPr>
              <a:t>TETE MODULE 10: MANAGING COOPERATIVE ACTIVITIES</a:t>
            </a:r>
            <a:endParaRPr b="1" sz="1600">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8"/>
          <p:cNvSpPr txBox="1"/>
          <p:nvPr>
            <p:ph type="ctrTitle"/>
          </p:nvPr>
        </p:nvSpPr>
        <p:spPr>
          <a:xfrm>
            <a:off x="245450" y="863525"/>
            <a:ext cx="11227800" cy="22371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b="1" lang="en-US" sz="7200"/>
              <a:t>Differentiating </a:t>
            </a:r>
            <a:r>
              <a:rPr b="1" lang="en-US" sz="7200"/>
              <a:t>Cooperative Activities</a:t>
            </a:r>
            <a:endParaRPr b="1" sz="7200"/>
          </a:p>
        </p:txBody>
      </p:sp>
      <p:pic>
        <p:nvPicPr>
          <p:cNvPr id="342" name="Google Shape;342;p58"/>
          <p:cNvPicPr preferRelativeResize="0"/>
          <p:nvPr/>
        </p:nvPicPr>
        <p:blipFill>
          <a:blip r:embed="rId3">
            <a:alphaModFix/>
          </a:blip>
          <a:stretch>
            <a:fillRect/>
          </a:stretch>
        </p:blipFill>
        <p:spPr>
          <a:xfrm>
            <a:off x="4815423" y="3673375"/>
            <a:ext cx="2408749" cy="23541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9"/>
          <p:cNvSpPr txBox="1"/>
          <p:nvPr/>
        </p:nvSpPr>
        <p:spPr>
          <a:xfrm>
            <a:off x="231775" y="685800"/>
            <a:ext cx="11337600" cy="1371600"/>
          </a:xfrm>
          <a:prstGeom prst="rect">
            <a:avLst/>
          </a:prstGeom>
          <a:noFill/>
          <a:ln>
            <a:noFill/>
          </a:ln>
        </p:spPr>
        <p:txBody>
          <a:bodyPr anchorCtr="0" anchor="t" bIns="46025" lIns="92075" spcFirstLastPara="1" rIns="92075" wrap="square" tIns="46025">
            <a:noAutofit/>
          </a:bodyPr>
          <a:lstStyle/>
          <a:p>
            <a:pPr indent="0" lvl="0" marL="457200" rtl="0" algn="ctr">
              <a:lnSpc>
                <a:spcPct val="100000"/>
              </a:lnSpc>
              <a:spcBef>
                <a:spcPts val="0"/>
              </a:spcBef>
              <a:spcAft>
                <a:spcPts val="0"/>
              </a:spcAft>
              <a:buNone/>
            </a:pPr>
            <a:r>
              <a:rPr b="1" lang="en-US" sz="3400">
                <a:solidFill>
                  <a:srgbClr val="351C75"/>
                </a:solidFill>
                <a:latin typeface="Calibri"/>
                <a:ea typeface="Calibri"/>
                <a:cs typeface="Calibri"/>
                <a:sym typeface="Calibri"/>
              </a:rPr>
              <a:t>Think</a:t>
            </a:r>
            <a:r>
              <a:rPr b="1" lang="en-US" sz="3400">
                <a:solidFill>
                  <a:srgbClr val="351C75"/>
                </a:solidFill>
                <a:latin typeface="Calibri"/>
                <a:ea typeface="Calibri"/>
                <a:cs typeface="Calibri"/>
                <a:sym typeface="Calibri"/>
              </a:rPr>
              <a:t> about the classes that have </a:t>
            </a:r>
            <a:r>
              <a:rPr b="1" lang="en-US" sz="3400">
                <a:solidFill>
                  <a:srgbClr val="351C75"/>
                </a:solidFill>
                <a:latin typeface="Calibri"/>
                <a:ea typeface="Calibri"/>
                <a:cs typeface="Calibri"/>
                <a:sym typeface="Calibri"/>
              </a:rPr>
              <a:t>students</a:t>
            </a:r>
            <a:r>
              <a:rPr b="1" lang="en-US" sz="3400">
                <a:solidFill>
                  <a:srgbClr val="351C75"/>
                </a:solidFill>
                <a:latin typeface="Calibri"/>
                <a:ea typeface="Calibri"/>
                <a:cs typeface="Calibri"/>
                <a:sym typeface="Calibri"/>
              </a:rPr>
              <a:t> with different ways of learning and language proficiency levels. </a:t>
            </a:r>
            <a:endParaRPr b="1" sz="3400">
              <a:solidFill>
                <a:srgbClr val="351C75"/>
              </a:solidFill>
              <a:latin typeface="Calibri"/>
              <a:ea typeface="Calibri"/>
              <a:cs typeface="Calibri"/>
              <a:sym typeface="Calibri"/>
            </a:endParaRPr>
          </a:p>
          <a:p>
            <a:pPr indent="-342900" lvl="0" marL="342900" rtl="0" algn="ctr">
              <a:spcBef>
                <a:spcPts val="0"/>
              </a:spcBef>
              <a:spcAft>
                <a:spcPts val="0"/>
              </a:spcAft>
              <a:buNone/>
            </a:pPr>
            <a:r>
              <a:t/>
            </a:r>
            <a:endParaRPr b="1" sz="6000">
              <a:solidFill>
                <a:schemeClr val="dk1"/>
              </a:solidFill>
              <a:latin typeface="Calibri"/>
              <a:ea typeface="Calibri"/>
              <a:cs typeface="Calibri"/>
              <a:sym typeface="Calibri"/>
            </a:endParaRPr>
          </a:p>
          <a:p>
            <a:pPr indent="0" lvl="0" marL="0" rtl="0" algn="ctr">
              <a:spcBef>
                <a:spcPts val="0"/>
              </a:spcBef>
              <a:spcAft>
                <a:spcPts val="0"/>
              </a:spcAft>
              <a:buNone/>
            </a:pPr>
            <a:r>
              <a:t/>
            </a:r>
            <a:endParaRPr sz="5300">
              <a:solidFill>
                <a:schemeClr val="dk1"/>
              </a:solidFill>
              <a:latin typeface="Calibri"/>
              <a:ea typeface="Calibri"/>
              <a:cs typeface="Calibri"/>
              <a:sym typeface="Calibri"/>
            </a:endParaRPr>
          </a:p>
        </p:txBody>
      </p:sp>
      <p:sp>
        <p:nvSpPr>
          <p:cNvPr id="348" name="Google Shape;348;p5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10: MANAGING COOPERATIVE ACTIVITIES</a:t>
            </a:r>
            <a:endParaRPr/>
          </a:p>
        </p:txBody>
      </p:sp>
      <p:sp>
        <p:nvSpPr>
          <p:cNvPr id="349" name="Google Shape;349;p59"/>
          <p:cNvSpPr txBox="1"/>
          <p:nvPr/>
        </p:nvSpPr>
        <p:spPr>
          <a:xfrm>
            <a:off x="711150" y="1738100"/>
            <a:ext cx="10769700" cy="407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Font typeface="Arial"/>
              <a:buNone/>
            </a:pPr>
            <a:r>
              <a:t/>
            </a:r>
            <a:endParaRPr b="1" i="1" sz="3500">
              <a:solidFill>
                <a:schemeClr val="dk1"/>
              </a:solidFill>
              <a:latin typeface="Calibri"/>
              <a:ea typeface="Calibri"/>
              <a:cs typeface="Calibri"/>
              <a:sym typeface="Calibri"/>
            </a:endParaRPr>
          </a:p>
          <a:p>
            <a:pPr indent="0" lvl="0" marL="0" rtl="0" algn="ctr">
              <a:spcBef>
                <a:spcPts val="0"/>
              </a:spcBef>
              <a:spcAft>
                <a:spcPts val="0"/>
              </a:spcAft>
              <a:buNone/>
            </a:pPr>
            <a:r>
              <a:rPr b="1" i="1" lang="en-US" sz="3500">
                <a:solidFill>
                  <a:srgbClr val="1E6138"/>
                </a:solidFill>
                <a:latin typeface="Calibri"/>
                <a:ea typeface="Calibri"/>
                <a:cs typeface="Calibri"/>
                <a:sym typeface="Calibri"/>
              </a:rPr>
              <a:t>What might you do to address students’ varying language proficiencies during cooperative activities?</a:t>
            </a:r>
            <a:endParaRPr b="1" i="1" sz="3500">
              <a:solidFill>
                <a:srgbClr val="1E6138"/>
              </a:solidFill>
              <a:latin typeface="Calibri"/>
              <a:ea typeface="Calibri"/>
              <a:cs typeface="Calibri"/>
              <a:sym typeface="Calibri"/>
            </a:endParaRPr>
          </a:p>
          <a:p>
            <a:pPr indent="0" lvl="0" marL="0" rtl="0" algn="ctr">
              <a:spcBef>
                <a:spcPts val="0"/>
              </a:spcBef>
              <a:spcAft>
                <a:spcPts val="0"/>
              </a:spcAft>
              <a:buNone/>
            </a:pPr>
            <a:r>
              <a:t/>
            </a:r>
            <a:endParaRPr b="1" i="1">
              <a:solidFill>
                <a:srgbClr val="1E6138"/>
              </a:solidFill>
              <a:latin typeface="Calibri"/>
              <a:ea typeface="Calibri"/>
              <a:cs typeface="Calibri"/>
              <a:sym typeface="Calibri"/>
            </a:endParaRPr>
          </a:p>
          <a:p>
            <a:pPr indent="0" lvl="0" marL="0" rtl="0" algn="ctr">
              <a:spcBef>
                <a:spcPts val="0"/>
              </a:spcBef>
              <a:spcAft>
                <a:spcPts val="0"/>
              </a:spcAft>
              <a:buNone/>
            </a:pPr>
            <a:r>
              <a:rPr b="1" i="1" lang="en-US" sz="4400">
                <a:solidFill>
                  <a:srgbClr val="F7931E"/>
                </a:solidFill>
                <a:latin typeface="Calibri"/>
                <a:ea typeface="Calibri"/>
                <a:cs typeface="Calibri"/>
                <a:sym typeface="Calibri"/>
              </a:rPr>
              <a:t>YOUR TURN!</a:t>
            </a:r>
            <a:endParaRPr b="1" i="1" sz="4400">
              <a:solidFill>
                <a:srgbClr val="F7931E"/>
              </a:solidFill>
              <a:latin typeface="Calibri"/>
              <a:ea typeface="Calibri"/>
              <a:cs typeface="Calibri"/>
              <a:sym typeface="Calibri"/>
            </a:endParaRPr>
          </a:p>
          <a:p>
            <a:pPr indent="0" lvl="0" marL="0" rtl="0" algn="ctr">
              <a:spcBef>
                <a:spcPts val="0"/>
              </a:spcBef>
              <a:spcAft>
                <a:spcPts val="0"/>
              </a:spcAft>
              <a:buNone/>
            </a:pPr>
            <a:r>
              <a:t/>
            </a:r>
            <a:endParaRPr b="1" i="1" sz="1800">
              <a:solidFill>
                <a:srgbClr val="F7931E"/>
              </a:solidFill>
              <a:latin typeface="Calibri"/>
              <a:ea typeface="Calibri"/>
              <a:cs typeface="Calibri"/>
              <a:sym typeface="Calibri"/>
            </a:endParaRPr>
          </a:p>
          <a:p>
            <a:pPr indent="0" lvl="0" marL="0" rtl="0" algn="ctr">
              <a:spcBef>
                <a:spcPts val="0"/>
              </a:spcBef>
              <a:spcAft>
                <a:spcPts val="0"/>
              </a:spcAft>
              <a:buNone/>
            </a:pPr>
            <a:r>
              <a:rPr b="1" i="1" lang="en-US" sz="3600">
                <a:solidFill>
                  <a:srgbClr val="F7931E"/>
                </a:solidFill>
                <a:latin typeface="Calibri"/>
                <a:ea typeface="Calibri"/>
                <a:cs typeface="Calibri"/>
                <a:sym typeface="Calibri"/>
              </a:rPr>
              <a:t>Please type your answers into the chat box </a:t>
            </a:r>
            <a:endParaRPr b="1" i="1" sz="3600">
              <a:solidFill>
                <a:srgbClr val="F7931E"/>
              </a:solidFill>
              <a:latin typeface="Calibri"/>
              <a:ea typeface="Calibri"/>
              <a:cs typeface="Calibri"/>
              <a:sym typeface="Calibri"/>
            </a:endParaRPr>
          </a:p>
          <a:p>
            <a:pPr indent="0" lvl="0" marL="0" rtl="0" algn="ctr">
              <a:spcBef>
                <a:spcPts val="0"/>
              </a:spcBef>
              <a:spcAft>
                <a:spcPts val="0"/>
              </a:spcAft>
              <a:buNone/>
            </a:pPr>
            <a:r>
              <a:rPr b="1" i="1" lang="en-US" sz="3600">
                <a:solidFill>
                  <a:srgbClr val="F7931E"/>
                </a:solidFill>
                <a:latin typeface="Calibri"/>
                <a:ea typeface="Calibri"/>
                <a:cs typeface="Calibri"/>
                <a:sym typeface="Calibri"/>
              </a:rPr>
              <a:t>to share your ideas!</a:t>
            </a:r>
            <a:endParaRPr b="1" i="1" sz="3600">
              <a:solidFill>
                <a:srgbClr val="F7931E"/>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60"/>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356" name="Google Shape;356;p60"/>
          <p:cNvSpPr txBox="1"/>
          <p:nvPr>
            <p:ph idx="2" type="body"/>
          </p:nvPr>
        </p:nvSpPr>
        <p:spPr>
          <a:xfrm>
            <a:off x="5966000" y="685800"/>
            <a:ext cx="5210100" cy="5029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sz="1900"/>
          </a:p>
          <a:p>
            <a:pPr indent="-349250" lvl="0" marL="457200" rtl="0" algn="l">
              <a:spcBef>
                <a:spcPts val="360"/>
              </a:spcBef>
              <a:spcAft>
                <a:spcPts val="0"/>
              </a:spcAft>
              <a:buSzPts val="1900"/>
              <a:buChar char="●"/>
            </a:pPr>
            <a:r>
              <a:rPr lang="en-US" sz="2300"/>
              <a:t>Give</a:t>
            </a:r>
            <a:r>
              <a:rPr lang="en-US" sz="2300"/>
              <a:t> each student a color card/stick</a:t>
            </a:r>
            <a:endParaRPr sz="2300"/>
          </a:p>
          <a:p>
            <a:pPr indent="-349250" lvl="1" marL="914400" rtl="0" algn="l">
              <a:spcBef>
                <a:spcPts val="0"/>
              </a:spcBef>
              <a:spcAft>
                <a:spcPts val="0"/>
              </a:spcAft>
              <a:buSzPts val="1900"/>
              <a:buChar char="○"/>
            </a:pPr>
            <a:r>
              <a:rPr lang="en-US" sz="2300"/>
              <a:t>group students with same color</a:t>
            </a:r>
            <a:endParaRPr sz="2300"/>
          </a:p>
          <a:p>
            <a:pPr indent="-349250" lvl="1" marL="914400" rtl="0" algn="l">
              <a:spcBef>
                <a:spcPts val="0"/>
              </a:spcBef>
              <a:spcAft>
                <a:spcPts val="0"/>
              </a:spcAft>
              <a:buSzPts val="1900"/>
              <a:buChar char="○"/>
            </a:pPr>
            <a:r>
              <a:rPr lang="en-US" sz="2300"/>
              <a:t>Or h</a:t>
            </a:r>
            <a:r>
              <a:rPr lang="en-US" sz="2300"/>
              <a:t>ave them form groups with different colors represented, like a Rainbow!</a:t>
            </a:r>
            <a:endParaRPr sz="1900"/>
          </a:p>
          <a:p>
            <a:pPr indent="-349250" lvl="0" marL="457200" rtl="0" algn="l">
              <a:spcBef>
                <a:spcPts val="0"/>
              </a:spcBef>
              <a:spcAft>
                <a:spcPts val="0"/>
              </a:spcAft>
              <a:buSzPts val="1900"/>
              <a:buChar char="●"/>
            </a:pPr>
            <a:r>
              <a:rPr lang="en-US" sz="2300"/>
              <a:t>Determine a role for each color</a:t>
            </a:r>
            <a:endParaRPr sz="2300"/>
          </a:p>
          <a:p>
            <a:pPr indent="-349250" lvl="1" marL="914400" rtl="0" algn="l">
              <a:spcBef>
                <a:spcPts val="0"/>
              </a:spcBef>
              <a:spcAft>
                <a:spcPts val="0"/>
              </a:spcAft>
              <a:buSzPts val="1900"/>
              <a:buChar char="○"/>
            </a:pPr>
            <a:r>
              <a:rPr lang="en-US" sz="1900"/>
              <a:t>Red - Group Facilitator</a:t>
            </a:r>
            <a:endParaRPr sz="1900"/>
          </a:p>
          <a:p>
            <a:pPr indent="-349250" lvl="1" marL="914400" rtl="0" algn="l">
              <a:spcBef>
                <a:spcPts val="0"/>
              </a:spcBef>
              <a:spcAft>
                <a:spcPts val="0"/>
              </a:spcAft>
              <a:buSzPts val="1900"/>
              <a:buChar char="○"/>
            </a:pPr>
            <a:r>
              <a:rPr lang="en-US" sz="1900"/>
              <a:t>Orange - Note Taker</a:t>
            </a:r>
            <a:endParaRPr sz="1900"/>
          </a:p>
          <a:p>
            <a:pPr indent="-349250" lvl="1" marL="914400" rtl="0" algn="l">
              <a:spcBef>
                <a:spcPts val="0"/>
              </a:spcBef>
              <a:spcAft>
                <a:spcPts val="0"/>
              </a:spcAft>
              <a:buSzPts val="1900"/>
              <a:buChar char="○"/>
            </a:pPr>
            <a:r>
              <a:rPr lang="en-US" sz="1900"/>
              <a:t>Yellow - Encourager </a:t>
            </a:r>
            <a:endParaRPr sz="1900"/>
          </a:p>
          <a:p>
            <a:pPr indent="-349250" lvl="1" marL="914400" rtl="0" algn="l">
              <a:spcBef>
                <a:spcPts val="0"/>
              </a:spcBef>
              <a:spcAft>
                <a:spcPts val="0"/>
              </a:spcAft>
              <a:buSzPts val="1900"/>
              <a:buChar char="○"/>
            </a:pPr>
            <a:r>
              <a:rPr lang="en-US" sz="1900"/>
              <a:t>Green - Timekeeper</a:t>
            </a:r>
            <a:endParaRPr sz="2300"/>
          </a:p>
          <a:p>
            <a:pPr indent="-349250" lvl="0" marL="457200" rtl="0" algn="l">
              <a:spcBef>
                <a:spcPts val="0"/>
              </a:spcBef>
              <a:spcAft>
                <a:spcPts val="0"/>
              </a:spcAft>
              <a:buSzPts val="1900"/>
              <a:buChar char="●"/>
            </a:pPr>
            <a:r>
              <a:rPr lang="en-US" sz="2300"/>
              <a:t>Assign </a:t>
            </a:r>
            <a:r>
              <a:rPr lang="en-US" sz="2300"/>
              <a:t>the collaborative task for them to complete together</a:t>
            </a:r>
            <a:endParaRPr sz="2300"/>
          </a:p>
          <a:p>
            <a:pPr indent="-349250" lvl="0" marL="457200" rtl="0" algn="l">
              <a:spcBef>
                <a:spcPts val="0"/>
              </a:spcBef>
              <a:spcAft>
                <a:spcPts val="0"/>
              </a:spcAft>
              <a:buSzPts val="1900"/>
              <a:buChar char="●"/>
            </a:pPr>
            <a:r>
              <a:rPr lang="en-US" sz="2300"/>
              <a:t>Call on specific colors to present / share their work</a:t>
            </a:r>
            <a:endParaRPr sz="2300"/>
          </a:p>
        </p:txBody>
      </p:sp>
      <p:pic>
        <p:nvPicPr>
          <p:cNvPr id="357" name="Google Shape;357;p60"/>
          <p:cNvPicPr preferRelativeResize="0"/>
          <p:nvPr/>
        </p:nvPicPr>
        <p:blipFill>
          <a:blip r:embed="rId3">
            <a:alphaModFix/>
          </a:blip>
          <a:stretch>
            <a:fillRect/>
          </a:stretch>
        </p:blipFill>
        <p:spPr>
          <a:xfrm>
            <a:off x="1144550" y="2161425"/>
            <a:ext cx="3524974" cy="3524974"/>
          </a:xfrm>
          <a:prstGeom prst="rect">
            <a:avLst/>
          </a:prstGeom>
          <a:noFill/>
          <a:ln>
            <a:noFill/>
          </a:ln>
        </p:spPr>
      </p:pic>
      <p:sp>
        <p:nvSpPr>
          <p:cNvPr id="358" name="Google Shape;358;p60"/>
          <p:cNvSpPr/>
          <p:nvPr/>
        </p:nvSpPr>
        <p:spPr>
          <a:xfrm>
            <a:off x="589802" y="1173375"/>
            <a:ext cx="4876454" cy="82852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Rainbow Learning</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62" name="Shape 362"/>
        <p:cNvGrpSpPr/>
        <p:nvPr/>
      </p:nvGrpSpPr>
      <p:grpSpPr>
        <a:xfrm>
          <a:off x="0" y="0"/>
          <a:ext cx="0" cy="0"/>
          <a:chOff x="0" y="0"/>
          <a:chExt cx="0" cy="0"/>
        </a:xfrm>
      </p:grpSpPr>
      <p:sp>
        <p:nvSpPr>
          <p:cNvPr id="363" name="Google Shape;363;p6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10: MANAGING COOPERATIVE ACTIVITIES</a:t>
            </a:r>
            <a:endParaRPr/>
          </a:p>
        </p:txBody>
      </p:sp>
      <p:sp>
        <p:nvSpPr>
          <p:cNvPr id="364" name="Google Shape;364;p61"/>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0" lvl="0" marL="0" rtl="0" algn="ctr">
              <a:spcBef>
                <a:spcPts val="0"/>
              </a:spcBef>
              <a:spcAft>
                <a:spcPts val="0"/>
              </a:spcAft>
              <a:buNone/>
            </a:pPr>
            <a:r>
              <a:rPr b="1" lang="en-US" sz="5700">
                <a:solidFill>
                  <a:schemeClr val="dk1"/>
                </a:solidFill>
                <a:latin typeface="Calibri"/>
                <a:ea typeface="Calibri"/>
                <a:cs typeface="Calibri"/>
                <a:sym typeface="Calibri"/>
              </a:rPr>
              <a:t>Supporting Students</a:t>
            </a:r>
            <a:endParaRPr b="1" sz="5700">
              <a:solidFill>
                <a:schemeClr val="dk1"/>
              </a:solidFill>
              <a:latin typeface="Calibri"/>
              <a:ea typeface="Calibri"/>
              <a:cs typeface="Calibri"/>
              <a:sym typeface="Calibri"/>
            </a:endParaRPr>
          </a:p>
          <a:p>
            <a:pPr indent="-342900" lvl="0" marL="342900" rtl="0" algn="ctr">
              <a:spcBef>
                <a:spcPts val="0"/>
              </a:spcBef>
              <a:spcAft>
                <a:spcPts val="0"/>
              </a:spcAft>
              <a:buNone/>
            </a:pPr>
            <a:r>
              <a:t/>
            </a:r>
            <a:endParaRPr b="1" sz="39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000">
              <a:solidFill>
                <a:schemeClr val="dk1"/>
              </a:solidFill>
              <a:latin typeface="Calibri"/>
              <a:ea typeface="Calibri"/>
              <a:cs typeface="Calibri"/>
              <a:sym typeface="Calibri"/>
            </a:endParaRPr>
          </a:p>
        </p:txBody>
      </p:sp>
      <p:sp>
        <p:nvSpPr>
          <p:cNvPr id="365" name="Google Shape;365;p61"/>
          <p:cNvSpPr txBox="1"/>
          <p:nvPr/>
        </p:nvSpPr>
        <p:spPr>
          <a:xfrm>
            <a:off x="493675" y="2223675"/>
            <a:ext cx="5602200" cy="295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3600">
                <a:latin typeface="Calibri"/>
                <a:ea typeface="Calibri"/>
                <a:cs typeface="Calibri"/>
                <a:sym typeface="Calibri"/>
              </a:rPr>
              <a:t>Tiered (Leveled) Activities</a:t>
            </a:r>
            <a:endParaRPr b="1" i="1" sz="3600">
              <a:latin typeface="Calibri"/>
              <a:ea typeface="Calibri"/>
              <a:cs typeface="Calibri"/>
              <a:sym typeface="Calibri"/>
            </a:endParaRPr>
          </a:p>
          <a:p>
            <a:pPr indent="0" lvl="0" marL="0" rtl="0" algn="ctr">
              <a:spcBef>
                <a:spcPts val="0"/>
              </a:spcBef>
              <a:spcAft>
                <a:spcPts val="0"/>
              </a:spcAft>
              <a:buNone/>
            </a:pPr>
            <a:r>
              <a:t/>
            </a:r>
            <a:endParaRPr b="1" i="1" sz="3600">
              <a:latin typeface="Calibri"/>
              <a:ea typeface="Calibri"/>
              <a:cs typeface="Calibri"/>
              <a:sym typeface="Calibri"/>
            </a:endParaRPr>
          </a:p>
          <a:p>
            <a:pPr indent="0" lvl="0" marL="0" rtl="0" algn="ctr">
              <a:spcBef>
                <a:spcPts val="0"/>
              </a:spcBef>
              <a:spcAft>
                <a:spcPts val="0"/>
              </a:spcAft>
              <a:buNone/>
            </a:pPr>
            <a:r>
              <a:rPr b="1" i="1" lang="en-US" sz="3600">
                <a:latin typeface="Calibri"/>
                <a:ea typeface="Calibri"/>
                <a:cs typeface="Calibri"/>
                <a:sym typeface="Calibri"/>
              </a:rPr>
              <a:t>Checklists</a:t>
            </a:r>
            <a:endParaRPr b="1" i="1" sz="3600">
              <a:latin typeface="Calibri"/>
              <a:ea typeface="Calibri"/>
              <a:cs typeface="Calibri"/>
              <a:sym typeface="Calibri"/>
            </a:endParaRPr>
          </a:p>
          <a:p>
            <a:pPr indent="0" lvl="0" marL="0" rtl="0" algn="ctr">
              <a:spcBef>
                <a:spcPts val="0"/>
              </a:spcBef>
              <a:spcAft>
                <a:spcPts val="0"/>
              </a:spcAft>
              <a:buNone/>
            </a:pPr>
            <a:r>
              <a:t/>
            </a:r>
            <a:endParaRPr b="1" i="1" sz="3600">
              <a:latin typeface="Calibri"/>
              <a:ea typeface="Calibri"/>
              <a:cs typeface="Calibri"/>
              <a:sym typeface="Calibri"/>
            </a:endParaRPr>
          </a:p>
          <a:p>
            <a:pPr indent="0" lvl="0" marL="0" rtl="0" algn="ctr">
              <a:spcBef>
                <a:spcPts val="0"/>
              </a:spcBef>
              <a:spcAft>
                <a:spcPts val="0"/>
              </a:spcAft>
              <a:buNone/>
            </a:pPr>
            <a:r>
              <a:rPr b="1" i="1" lang="en-US" sz="3600">
                <a:latin typeface="Calibri"/>
                <a:ea typeface="Calibri"/>
                <a:cs typeface="Calibri"/>
                <a:sym typeface="Calibri"/>
              </a:rPr>
              <a:t>Activity Work Logs</a:t>
            </a:r>
            <a:endParaRPr b="1" i="1" sz="3600">
              <a:latin typeface="Calibri"/>
              <a:ea typeface="Calibri"/>
              <a:cs typeface="Calibri"/>
              <a:sym typeface="Calibri"/>
            </a:endParaRPr>
          </a:p>
        </p:txBody>
      </p:sp>
      <p:pic>
        <p:nvPicPr>
          <p:cNvPr id="366" name="Google Shape;366;p61"/>
          <p:cNvPicPr preferRelativeResize="0"/>
          <p:nvPr/>
        </p:nvPicPr>
        <p:blipFill>
          <a:blip r:embed="rId3">
            <a:alphaModFix/>
          </a:blip>
          <a:stretch>
            <a:fillRect/>
          </a:stretch>
        </p:blipFill>
        <p:spPr>
          <a:xfrm>
            <a:off x="6857525" y="1860550"/>
            <a:ext cx="3343356" cy="4329526"/>
          </a:xfrm>
          <a:prstGeom prst="rect">
            <a:avLst/>
          </a:prstGeom>
          <a:noFill/>
          <a:ln>
            <a:noFill/>
          </a:ln>
        </p:spPr>
      </p:pic>
      <p:sp>
        <p:nvSpPr>
          <p:cNvPr id="367" name="Google Shape;367;p61"/>
          <p:cNvSpPr txBox="1"/>
          <p:nvPr/>
        </p:nvSpPr>
        <p:spPr>
          <a:xfrm>
            <a:off x="8481275" y="2913700"/>
            <a:ext cx="145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2"/>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374" name="Google Shape;374;p62"/>
          <p:cNvSpPr txBox="1"/>
          <p:nvPr>
            <p:ph idx="2" type="body"/>
          </p:nvPr>
        </p:nvSpPr>
        <p:spPr>
          <a:xfrm>
            <a:off x="499625" y="685800"/>
            <a:ext cx="10769700" cy="50292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4800"/>
              <a:t>Now It’s Your Turn!</a:t>
            </a:r>
            <a:endParaRPr b="1" sz="4800"/>
          </a:p>
          <a:p>
            <a:pPr indent="0" lvl="0" marL="0" rtl="0" algn="ctr">
              <a:spcBef>
                <a:spcPts val="360"/>
              </a:spcBef>
              <a:spcAft>
                <a:spcPts val="0"/>
              </a:spcAft>
              <a:buNone/>
            </a:pPr>
            <a:r>
              <a:rPr b="1" lang="en-US" sz="4800"/>
              <a:t>Final Reflection Cooperative Activity</a:t>
            </a:r>
            <a:endParaRPr b="1" sz="4800"/>
          </a:p>
          <a:p>
            <a:pPr indent="0" lvl="0" marL="0" rtl="0" algn="ctr">
              <a:spcBef>
                <a:spcPts val="360"/>
              </a:spcBef>
              <a:spcAft>
                <a:spcPts val="0"/>
              </a:spcAft>
              <a:buNone/>
            </a:pPr>
            <a:r>
              <a:t/>
            </a:r>
            <a:endParaRPr b="1" sz="4800"/>
          </a:p>
          <a:p>
            <a:pPr indent="0" lvl="0" marL="0" rtl="0" algn="ctr">
              <a:spcBef>
                <a:spcPts val="360"/>
              </a:spcBef>
              <a:spcAft>
                <a:spcPts val="0"/>
              </a:spcAft>
              <a:buNone/>
            </a:pPr>
            <a:r>
              <a:t/>
            </a:r>
            <a:endParaRPr b="1" sz="4800"/>
          </a:p>
          <a:p>
            <a:pPr indent="0" lvl="0" marL="0" rtl="0" algn="ctr">
              <a:spcBef>
                <a:spcPts val="360"/>
              </a:spcBef>
              <a:spcAft>
                <a:spcPts val="0"/>
              </a:spcAft>
              <a:buNone/>
            </a:pPr>
            <a:r>
              <a:t/>
            </a:r>
            <a:endParaRPr b="1" sz="4800"/>
          </a:p>
          <a:p>
            <a:pPr indent="0" lvl="0" marL="0" rtl="0" algn="ctr">
              <a:spcBef>
                <a:spcPts val="360"/>
              </a:spcBef>
              <a:spcAft>
                <a:spcPts val="0"/>
              </a:spcAft>
              <a:buNone/>
            </a:pPr>
            <a:r>
              <a:t/>
            </a:r>
            <a:endParaRPr b="1" sz="4800"/>
          </a:p>
          <a:p>
            <a:pPr indent="0" lvl="0" marL="0" rtl="0" algn="ctr">
              <a:spcBef>
                <a:spcPts val="360"/>
              </a:spcBef>
              <a:spcAft>
                <a:spcPts val="0"/>
              </a:spcAft>
              <a:buNone/>
            </a:pPr>
            <a:r>
              <a:rPr b="1" lang="en-US" sz="4800"/>
              <a:t>But before … let’s take a look at preparing for your Final Reflection </a:t>
            </a:r>
            <a:endParaRPr b="1" sz="4800"/>
          </a:p>
        </p:txBody>
      </p:sp>
      <p:pic>
        <p:nvPicPr>
          <p:cNvPr id="375" name="Google Shape;375;p62"/>
          <p:cNvPicPr preferRelativeResize="0"/>
          <p:nvPr/>
        </p:nvPicPr>
        <p:blipFill>
          <a:blip r:embed="rId3">
            <a:alphaModFix/>
          </a:blip>
          <a:stretch>
            <a:fillRect/>
          </a:stretch>
        </p:blipFill>
        <p:spPr>
          <a:xfrm rot="-811166">
            <a:off x="2564125" y="2671037"/>
            <a:ext cx="2374074" cy="2475625"/>
          </a:xfrm>
          <a:prstGeom prst="rect">
            <a:avLst/>
          </a:prstGeom>
          <a:noFill/>
          <a:ln>
            <a:noFill/>
          </a:ln>
        </p:spPr>
      </p:pic>
      <p:pic>
        <p:nvPicPr>
          <p:cNvPr descr="Diagram&#10;&#10;Description automatically generated" id="376" name="Google Shape;376;p62"/>
          <p:cNvPicPr preferRelativeResize="0"/>
          <p:nvPr/>
        </p:nvPicPr>
        <p:blipFill rotWithShape="1">
          <a:blip r:embed="rId4">
            <a:alphaModFix/>
          </a:blip>
          <a:srcRect b="0" l="0" r="7935" t="0"/>
          <a:stretch/>
        </p:blipFill>
        <p:spPr>
          <a:xfrm rot="645311">
            <a:off x="7303675" y="2450908"/>
            <a:ext cx="2887024" cy="278729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63"/>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383" name="Google Shape;383;p63"/>
          <p:cNvSpPr txBox="1"/>
          <p:nvPr>
            <p:ph idx="2" type="body"/>
          </p:nvPr>
        </p:nvSpPr>
        <p:spPr>
          <a:xfrm>
            <a:off x="406400" y="685788"/>
            <a:ext cx="10769700" cy="5305800"/>
          </a:xfrm>
          <a:prstGeom prst="rect">
            <a:avLst/>
          </a:prstGeom>
        </p:spPr>
        <p:txBody>
          <a:bodyPr anchorCtr="0" anchor="t" bIns="45700" lIns="91425" spcFirstLastPara="1" rIns="91425" wrap="square" tIns="45700">
            <a:noAutofit/>
          </a:bodyPr>
          <a:lstStyle/>
          <a:p>
            <a:pPr indent="0" lvl="0" marL="0" rtl="0" algn="l">
              <a:spcBef>
                <a:spcPts val="280"/>
              </a:spcBef>
              <a:spcAft>
                <a:spcPts val="0"/>
              </a:spcAft>
              <a:buNone/>
            </a:pPr>
            <a:r>
              <a:rPr b="1" lang="en-US" sz="3500"/>
              <a:t>Final Reflection:</a:t>
            </a:r>
            <a:endParaRPr b="1" sz="3500"/>
          </a:p>
          <a:p>
            <a:pPr indent="0" lvl="0" marL="0" rtl="0" algn="l">
              <a:spcBef>
                <a:spcPts val="280"/>
              </a:spcBef>
              <a:spcAft>
                <a:spcPts val="0"/>
              </a:spcAft>
              <a:buNone/>
            </a:pPr>
            <a:r>
              <a:t/>
            </a:r>
            <a:endParaRPr b="1" sz="300"/>
          </a:p>
          <a:p>
            <a:pPr indent="0" lvl="0" marL="0" rtl="0" algn="l">
              <a:lnSpc>
                <a:spcPct val="144000"/>
              </a:lnSpc>
              <a:spcBef>
                <a:spcPts val="0"/>
              </a:spcBef>
              <a:spcAft>
                <a:spcPts val="0"/>
              </a:spcAft>
              <a:buNone/>
            </a:pPr>
            <a:r>
              <a:rPr b="1" i="1" lang="en-US" sz="1300">
                <a:solidFill>
                  <a:srgbClr val="000000"/>
                </a:solidFill>
                <a:latin typeface="Arial"/>
                <a:ea typeface="Arial"/>
                <a:cs typeface="Arial"/>
                <a:sym typeface="Arial"/>
              </a:rPr>
              <a:t>Prepare</a:t>
            </a:r>
            <a:r>
              <a:rPr lang="en-US" sz="1300">
                <a:solidFill>
                  <a:srgbClr val="000000"/>
                </a:solidFill>
                <a:latin typeface="Arial"/>
                <a:ea typeface="Arial"/>
                <a:cs typeface="Arial"/>
                <a:sym typeface="Arial"/>
              </a:rPr>
              <a:t> - Look back on the content of Modules 0-10. Review the content of each module and read the reflections you wrote in each module.</a:t>
            </a:r>
            <a:endParaRPr sz="1200">
              <a:solidFill>
                <a:srgbClr val="212121"/>
              </a:solidFill>
              <a:latin typeface="Times New Roman"/>
              <a:ea typeface="Times New Roman"/>
              <a:cs typeface="Times New Roman"/>
              <a:sym typeface="Times New Roman"/>
            </a:endParaRPr>
          </a:p>
          <a:p>
            <a:pPr indent="0" lvl="0" marL="0" rtl="0" algn="l">
              <a:lnSpc>
                <a:spcPct val="144000"/>
              </a:lnSpc>
              <a:spcBef>
                <a:spcPts val="0"/>
              </a:spcBef>
              <a:spcAft>
                <a:spcPts val="0"/>
              </a:spcAft>
              <a:buNone/>
            </a:pPr>
            <a:r>
              <a:rPr b="1" i="1" lang="en-US" sz="1300">
                <a:solidFill>
                  <a:srgbClr val="000000"/>
                </a:solidFill>
                <a:latin typeface="Arial"/>
                <a:ea typeface="Arial"/>
                <a:cs typeface="Arial"/>
                <a:sym typeface="Arial"/>
              </a:rPr>
              <a:t>Think -</a:t>
            </a:r>
            <a:r>
              <a:rPr lang="en-US" sz="1300">
                <a:solidFill>
                  <a:srgbClr val="000000"/>
                </a:solidFill>
                <a:latin typeface="Arial"/>
                <a:ea typeface="Arial"/>
                <a:cs typeface="Arial"/>
                <a:sym typeface="Arial"/>
              </a:rPr>
              <a:t> Reflect upon your own learning across these modules - where you were at the beginning of the course, what you were more comfortable with at the mid-point, and how you feel about communicative language teaching and learning </a:t>
            </a:r>
            <a:r>
              <a:rPr i="1" lang="en-US" sz="1300">
                <a:solidFill>
                  <a:srgbClr val="000000"/>
                </a:solidFill>
                <a:latin typeface="Arial"/>
                <a:ea typeface="Arial"/>
                <a:cs typeface="Arial"/>
                <a:sym typeface="Arial"/>
              </a:rPr>
              <a:t>now</a:t>
            </a:r>
            <a:r>
              <a:rPr lang="en-US" sz="1300">
                <a:solidFill>
                  <a:srgbClr val="000000"/>
                </a:solidFill>
                <a:latin typeface="Arial"/>
                <a:ea typeface="Arial"/>
                <a:cs typeface="Arial"/>
                <a:sym typeface="Arial"/>
              </a:rPr>
              <a:t>. Think about 1) how all the modules have called you to activate your knowledge for your learners (connecting Modules 0-5 that focused particularly on teachers and Modules 6-10 that focused more on learner engagement), 2) </a:t>
            </a:r>
            <a:r>
              <a:rPr i="1" lang="en-US" sz="1300" u="sng">
                <a:solidFill>
                  <a:srgbClr val="000000"/>
                </a:solidFill>
                <a:latin typeface="Arial"/>
                <a:ea typeface="Arial"/>
                <a:cs typeface="Arial"/>
                <a:sym typeface="Arial"/>
              </a:rPr>
              <a:t>what new knowledge has been the most meaningful to you,</a:t>
            </a:r>
            <a:r>
              <a:rPr lang="en-US" sz="1300">
                <a:solidFill>
                  <a:srgbClr val="000000"/>
                </a:solidFill>
                <a:latin typeface="Arial"/>
                <a:ea typeface="Arial"/>
                <a:cs typeface="Arial"/>
                <a:sym typeface="Arial"/>
              </a:rPr>
              <a:t> particularly with regard to activating and creating communicative language tasks and approaches that actually engage your learners, and 3) think about how you and your teaching practice may have been refined.</a:t>
            </a:r>
            <a:endParaRPr sz="1200">
              <a:solidFill>
                <a:srgbClr val="212121"/>
              </a:solidFill>
              <a:latin typeface="Times New Roman"/>
              <a:ea typeface="Times New Roman"/>
              <a:cs typeface="Times New Roman"/>
              <a:sym typeface="Times New Roman"/>
            </a:endParaRPr>
          </a:p>
          <a:p>
            <a:pPr indent="0" lvl="0" marL="0" rtl="0" algn="l">
              <a:lnSpc>
                <a:spcPct val="144000"/>
              </a:lnSpc>
              <a:spcBef>
                <a:spcPts val="0"/>
              </a:spcBef>
              <a:spcAft>
                <a:spcPts val="0"/>
              </a:spcAft>
              <a:buNone/>
            </a:pPr>
            <a:r>
              <a:rPr b="1" i="1" lang="en-US" sz="1300">
                <a:solidFill>
                  <a:srgbClr val="000000"/>
                </a:solidFill>
                <a:latin typeface="Arial"/>
                <a:ea typeface="Arial"/>
                <a:cs typeface="Arial"/>
                <a:sym typeface="Arial"/>
              </a:rPr>
              <a:t>Write -</a:t>
            </a:r>
            <a:r>
              <a:rPr lang="en-US" sz="1300">
                <a:solidFill>
                  <a:srgbClr val="000000"/>
                </a:solidFill>
                <a:latin typeface="Arial"/>
                <a:ea typeface="Arial"/>
                <a:cs typeface="Arial"/>
                <a:sym typeface="Arial"/>
              </a:rPr>
              <a:t> Choose 2-3 topics from the TETE Course that were the </a:t>
            </a:r>
            <a:r>
              <a:rPr i="1" lang="en-US" sz="1300" u="sng">
                <a:solidFill>
                  <a:srgbClr val="000000"/>
                </a:solidFill>
                <a:latin typeface="Arial"/>
                <a:ea typeface="Arial"/>
                <a:cs typeface="Arial"/>
                <a:sym typeface="Arial"/>
              </a:rPr>
              <a:t>most eye-opening to you</a:t>
            </a:r>
            <a:r>
              <a:rPr lang="en-US" sz="1300">
                <a:solidFill>
                  <a:srgbClr val="000000"/>
                </a:solidFill>
                <a:latin typeface="Arial"/>
                <a:ea typeface="Arial"/>
                <a:cs typeface="Arial"/>
                <a:sym typeface="Arial"/>
              </a:rPr>
              <a:t>. Now, using our three modes of reflection (that you used in the Mid-point reflection) please respond to the three following areas:</a:t>
            </a:r>
            <a:endParaRPr sz="1300">
              <a:solidFill>
                <a:srgbClr val="000000"/>
              </a:solidFill>
              <a:latin typeface="Arial"/>
              <a:ea typeface="Arial"/>
              <a:cs typeface="Arial"/>
              <a:sym typeface="Arial"/>
            </a:endParaRPr>
          </a:p>
          <a:p>
            <a:pPr indent="-304800" lvl="0" marL="647700" rtl="0" algn="l">
              <a:lnSpc>
                <a:spcPct val="115000"/>
              </a:lnSpc>
              <a:spcBef>
                <a:spcPts val="1000"/>
              </a:spcBef>
              <a:spcAft>
                <a:spcPts val="0"/>
              </a:spcAft>
              <a:buClr>
                <a:srgbClr val="212121"/>
              </a:buClr>
              <a:buSzPts val="1200"/>
              <a:buFont typeface="Times New Roman"/>
              <a:buChar char="■"/>
            </a:pPr>
            <a:r>
              <a:rPr b="1" lang="en-US" sz="1300">
                <a:solidFill>
                  <a:srgbClr val="000000"/>
                </a:solidFill>
                <a:latin typeface="Arial"/>
                <a:ea typeface="Arial"/>
                <a:cs typeface="Arial"/>
                <a:sym typeface="Arial"/>
              </a:rPr>
              <a:t>Describe </a:t>
            </a:r>
            <a:r>
              <a:rPr lang="en-US" sz="1300">
                <a:solidFill>
                  <a:srgbClr val="000000"/>
                </a:solidFill>
                <a:latin typeface="Arial"/>
                <a:ea typeface="Arial"/>
                <a:cs typeface="Arial"/>
                <a:sym typeface="Arial"/>
              </a:rPr>
              <a:t>(Technical Mode) - provide a brief listing or description of what stood out for you in those topics</a:t>
            </a:r>
            <a:endParaRPr sz="1300">
              <a:solidFill>
                <a:srgbClr val="000000"/>
              </a:solidFill>
              <a:latin typeface="Arial"/>
              <a:ea typeface="Arial"/>
              <a:cs typeface="Arial"/>
              <a:sym typeface="Arial"/>
            </a:endParaRPr>
          </a:p>
          <a:p>
            <a:pPr indent="-304800" lvl="0" marL="647700" rtl="0" algn="l">
              <a:lnSpc>
                <a:spcPct val="115000"/>
              </a:lnSpc>
              <a:spcBef>
                <a:spcPts val="0"/>
              </a:spcBef>
              <a:spcAft>
                <a:spcPts val="0"/>
              </a:spcAft>
              <a:buClr>
                <a:srgbClr val="212121"/>
              </a:buClr>
              <a:buSzPts val="1200"/>
              <a:buFont typeface="Times New Roman"/>
              <a:buChar char="■"/>
            </a:pPr>
            <a:r>
              <a:rPr b="1" lang="en-US" sz="1300">
                <a:solidFill>
                  <a:srgbClr val="000000"/>
                </a:solidFill>
                <a:latin typeface="Arial"/>
                <a:ea typeface="Arial"/>
                <a:cs typeface="Arial"/>
                <a:sym typeface="Arial"/>
              </a:rPr>
              <a:t>Connect</a:t>
            </a:r>
            <a:r>
              <a:rPr lang="en-US" sz="1300">
                <a:solidFill>
                  <a:srgbClr val="000000"/>
                </a:solidFill>
                <a:latin typeface="Arial"/>
                <a:ea typeface="Arial"/>
                <a:cs typeface="Arial"/>
                <a:sym typeface="Arial"/>
              </a:rPr>
              <a:t> (Contextual Mode) - in what ways does what you have described/listed above connect to readings, new research, new practices</a:t>
            </a:r>
            <a:endParaRPr sz="1300">
              <a:solidFill>
                <a:srgbClr val="000000"/>
              </a:solidFill>
              <a:latin typeface="Arial"/>
              <a:ea typeface="Arial"/>
              <a:cs typeface="Arial"/>
              <a:sym typeface="Arial"/>
            </a:endParaRPr>
          </a:p>
          <a:p>
            <a:pPr indent="-304800" lvl="0" marL="647700" rtl="0" algn="l">
              <a:lnSpc>
                <a:spcPct val="115000"/>
              </a:lnSpc>
              <a:spcBef>
                <a:spcPts val="0"/>
              </a:spcBef>
              <a:spcAft>
                <a:spcPts val="0"/>
              </a:spcAft>
              <a:buClr>
                <a:srgbClr val="212121"/>
              </a:buClr>
              <a:buSzPts val="1200"/>
              <a:buFont typeface="Times New Roman"/>
              <a:buChar char="■"/>
            </a:pPr>
            <a:r>
              <a:rPr b="1" lang="en-US" sz="1300">
                <a:solidFill>
                  <a:srgbClr val="000000"/>
                </a:solidFill>
                <a:latin typeface="Arial"/>
                <a:ea typeface="Arial"/>
                <a:cs typeface="Arial"/>
                <a:sym typeface="Arial"/>
              </a:rPr>
              <a:t>Make Deeper Connections and Consider Impact</a:t>
            </a:r>
            <a:r>
              <a:rPr lang="en-US" sz="1300">
                <a:solidFill>
                  <a:srgbClr val="000000"/>
                </a:solidFill>
                <a:latin typeface="Arial"/>
                <a:ea typeface="Arial"/>
                <a:cs typeface="Arial"/>
                <a:sym typeface="Arial"/>
              </a:rPr>
              <a:t> (Dialectical Mode) - this is the mode where you add to/expand upon the Connections section and consider the</a:t>
            </a:r>
            <a:r>
              <a:rPr i="1" lang="en-US" sz="1300" u="sng">
                <a:solidFill>
                  <a:srgbClr val="000000"/>
                </a:solidFill>
                <a:latin typeface="Arial"/>
                <a:ea typeface="Arial"/>
                <a:cs typeface="Arial"/>
                <a:sym typeface="Arial"/>
              </a:rPr>
              <a:t> impact </a:t>
            </a:r>
            <a:r>
              <a:rPr lang="en-US" sz="1300">
                <a:solidFill>
                  <a:srgbClr val="000000"/>
                </a:solidFill>
                <a:latin typeface="Arial"/>
                <a:ea typeface="Arial"/>
                <a:cs typeface="Arial"/>
                <a:sym typeface="Arial"/>
              </a:rPr>
              <a:t>of your learning. You might use some of the following questions to help you as you reflect: </a:t>
            </a:r>
            <a:r>
              <a:rPr i="1" lang="en-US" sz="1300">
                <a:solidFill>
                  <a:srgbClr val="000000"/>
                </a:solidFill>
                <a:latin typeface="Arial"/>
                <a:ea typeface="Arial"/>
                <a:cs typeface="Arial"/>
                <a:sym typeface="Arial"/>
              </a:rPr>
              <a:t>Why</a:t>
            </a:r>
            <a:r>
              <a:rPr lang="en-US" sz="1300">
                <a:solidFill>
                  <a:srgbClr val="000000"/>
                </a:solidFill>
                <a:latin typeface="Arial"/>
                <a:ea typeface="Arial"/>
                <a:cs typeface="Arial"/>
                <a:sym typeface="Arial"/>
              </a:rPr>
              <a:t> is your new learning or are these new topics/practices important? What changes or impact are you looking for as you try out some of the new tasks, approaches, or strategies in those topics? Why is this change or impact important for your context? How do you plan to work toward implementing these new practices after the program?</a:t>
            </a:r>
            <a:endParaRPr b="1" sz="1700">
              <a:solidFill>
                <a:srgbClr val="000000"/>
              </a:solidFill>
              <a:latin typeface="Arial"/>
              <a:ea typeface="Arial"/>
              <a:cs typeface="Arial"/>
              <a:sym typeface="Arial"/>
            </a:endParaRPr>
          </a:p>
          <a:p>
            <a:pPr indent="0" lvl="0" marL="0" rtl="0" algn="l">
              <a:spcBef>
                <a:spcPts val="280"/>
              </a:spcBef>
              <a:spcAft>
                <a:spcPts val="0"/>
              </a:spcAft>
              <a:buNone/>
            </a:pPr>
            <a:r>
              <a:t/>
            </a:r>
            <a:endParaRPr b="1" sz="3400"/>
          </a:p>
        </p:txBody>
      </p:sp>
      <p:sp>
        <p:nvSpPr>
          <p:cNvPr id="384" name="Google Shape;384;p63"/>
          <p:cNvSpPr txBox="1"/>
          <p:nvPr/>
        </p:nvSpPr>
        <p:spPr>
          <a:xfrm>
            <a:off x="482600" y="6210275"/>
            <a:ext cx="11095200" cy="554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u="sng">
                <a:solidFill>
                  <a:schemeClr val="hlink"/>
                </a:solidFill>
                <a:hlinkClick r:id="rId3"/>
              </a:rPr>
              <a:t>https://sites.google.com/view/tete-portfolio-template/final-summative-reflection</a:t>
            </a:r>
            <a:r>
              <a:rPr lang="en-US" sz="2400"/>
              <a:t> </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00"/>
        </a:solidFill>
      </p:bgPr>
    </p:bg>
    <p:spTree>
      <p:nvGrpSpPr>
        <p:cNvPr id="388" name="Shape 388"/>
        <p:cNvGrpSpPr/>
        <p:nvPr/>
      </p:nvGrpSpPr>
      <p:grpSpPr>
        <a:xfrm>
          <a:off x="0" y="0"/>
          <a:ext cx="0" cy="0"/>
          <a:chOff x="0" y="0"/>
          <a:chExt cx="0" cy="0"/>
        </a:xfrm>
      </p:grpSpPr>
      <p:sp>
        <p:nvSpPr>
          <p:cNvPr id="389" name="Google Shape;389;p64"/>
          <p:cNvSpPr/>
          <p:nvPr/>
        </p:nvSpPr>
        <p:spPr>
          <a:xfrm>
            <a:off x="129600" y="99667"/>
            <a:ext cx="11941500" cy="669900"/>
          </a:xfrm>
          <a:prstGeom prst="roundRect">
            <a:avLst>
              <a:gd fmla="val 16667" name="adj"/>
            </a:avLst>
          </a:prstGeom>
          <a:solidFill>
            <a:srgbClr val="93C47D"/>
          </a:solidFill>
          <a:ln cap="flat" cmpd="sng" w="38100">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 name="Google Shape;390;p64"/>
          <p:cNvSpPr txBox="1"/>
          <p:nvPr/>
        </p:nvSpPr>
        <p:spPr>
          <a:xfrm>
            <a:off x="221000" y="77833"/>
            <a:ext cx="11850000" cy="6699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3200">
                <a:solidFill>
                  <a:schemeClr val="lt1"/>
                </a:solidFill>
                <a:latin typeface="Syncopate"/>
                <a:ea typeface="Syncopate"/>
                <a:cs typeface="Syncopate"/>
                <a:sym typeface="Syncopate"/>
              </a:rPr>
              <a:t>FINAL REFLECTION Scaffold</a:t>
            </a:r>
            <a:endParaRPr b="1" sz="3200">
              <a:solidFill>
                <a:schemeClr val="lt1"/>
              </a:solidFill>
              <a:latin typeface="Syncopate"/>
              <a:ea typeface="Syncopate"/>
              <a:cs typeface="Syncopate"/>
              <a:sym typeface="Syncopate"/>
            </a:endParaRPr>
          </a:p>
        </p:txBody>
      </p:sp>
      <p:sp>
        <p:nvSpPr>
          <p:cNvPr id="391" name="Google Shape;391;p64"/>
          <p:cNvSpPr/>
          <p:nvPr/>
        </p:nvSpPr>
        <p:spPr>
          <a:xfrm>
            <a:off x="129600" y="2529900"/>
            <a:ext cx="11941500" cy="4234500"/>
          </a:xfrm>
          <a:prstGeom prst="round2SameRect">
            <a:avLst>
              <a:gd fmla="val 16667" name="adj1"/>
              <a:gd fmla="val 0" name="adj2"/>
            </a:avLst>
          </a:prstGeom>
          <a:solidFill>
            <a:srgbClr val="D9EAD3"/>
          </a:solidFill>
          <a:ln cap="flat" cmpd="sng" w="38100">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 name="Google Shape;392;p64"/>
          <p:cNvSpPr/>
          <p:nvPr/>
        </p:nvSpPr>
        <p:spPr>
          <a:xfrm>
            <a:off x="267792" y="872875"/>
            <a:ext cx="11772900" cy="1500300"/>
          </a:xfrm>
          <a:prstGeom prst="roundRect">
            <a:avLst>
              <a:gd fmla="val 16667" name="adj"/>
            </a:avLst>
          </a:prstGeom>
          <a:solidFill>
            <a:srgbClr val="D9EAD3"/>
          </a:solidFill>
          <a:ln cap="flat" cmpd="sng" w="38100">
            <a:solidFill>
              <a:srgbClr val="59595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4300">
                <a:solidFill>
                  <a:schemeClr val="dk1"/>
                </a:solidFill>
                <a:latin typeface="Calibri"/>
                <a:ea typeface="Calibri"/>
                <a:cs typeface="Calibri"/>
                <a:sym typeface="Calibri"/>
              </a:rPr>
              <a:t>Managing Cooperative Activities</a:t>
            </a:r>
            <a:endParaRPr b="1" sz="43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b="1" i="1" lang="en-US" sz="3400">
                <a:solidFill>
                  <a:schemeClr val="dk1"/>
                </a:solidFill>
                <a:latin typeface="Calibri"/>
                <a:ea typeface="Calibri"/>
                <a:cs typeface="Calibri"/>
                <a:sym typeface="Calibri"/>
              </a:rPr>
              <a:t>Example of Reflection when Activating the Modes of Reflection</a:t>
            </a:r>
            <a:endParaRPr b="1" i="1" sz="3400">
              <a:solidFill>
                <a:schemeClr val="dk1"/>
              </a:solidFill>
              <a:latin typeface="Calibri"/>
              <a:ea typeface="Calibri"/>
              <a:cs typeface="Calibri"/>
              <a:sym typeface="Calibri"/>
            </a:endParaRPr>
          </a:p>
        </p:txBody>
      </p:sp>
      <p:sp>
        <p:nvSpPr>
          <p:cNvPr id="393" name="Google Shape;393;p64"/>
          <p:cNvSpPr txBox="1"/>
          <p:nvPr/>
        </p:nvSpPr>
        <p:spPr>
          <a:xfrm>
            <a:off x="883800" y="2683526"/>
            <a:ext cx="10424400" cy="1318500"/>
          </a:xfrm>
          <a:prstGeom prst="rect">
            <a:avLst/>
          </a:prstGeom>
          <a:solidFill>
            <a:schemeClr val="lt1"/>
          </a:solidFill>
          <a:ln cap="flat" cmpd="sng" w="9525">
            <a:solidFill>
              <a:srgbClr val="595959"/>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u="sng">
                <a:latin typeface="Calibri"/>
                <a:ea typeface="Calibri"/>
                <a:cs typeface="Calibri"/>
                <a:sym typeface="Calibri"/>
              </a:rPr>
              <a:t>Dialectical  Mode</a:t>
            </a:r>
            <a:r>
              <a:rPr lang="en-US" sz="1900">
                <a:latin typeface="Calibri"/>
                <a:ea typeface="Calibri"/>
                <a:cs typeface="Calibri"/>
                <a:sym typeface="Calibri"/>
              </a:rPr>
              <a:t>: I think it will be important to monitor my students’ learning during cooperative activities. What impact will Cooperative Activities have on their learning? I’ll plan to circle around to collect student data and consider the changes in students’ engagement. I’d like to ask them about their most important learning during CAs, and also monitor changes in their language production.  </a:t>
            </a:r>
            <a:endParaRPr sz="1900">
              <a:latin typeface="Calibri"/>
              <a:ea typeface="Calibri"/>
              <a:cs typeface="Calibri"/>
              <a:sym typeface="Calibri"/>
            </a:endParaRPr>
          </a:p>
        </p:txBody>
      </p:sp>
      <p:sp>
        <p:nvSpPr>
          <p:cNvPr id="394" name="Google Shape;394;p64"/>
          <p:cNvSpPr txBox="1"/>
          <p:nvPr/>
        </p:nvSpPr>
        <p:spPr>
          <a:xfrm>
            <a:off x="888150" y="4078350"/>
            <a:ext cx="10424400" cy="1370400"/>
          </a:xfrm>
          <a:prstGeom prst="rect">
            <a:avLst/>
          </a:prstGeom>
          <a:solidFill>
            <a:schemeClr val="lt1"/>
          </a:solidFill>
          <a:ln cap="flat" cmpd="sng" w="9525">
            <a:solidFill>
              <a:srgbClr val="595959"/>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u="sng">
                <a:latin typeface="Calibri"/>
                <a:ea typeface="Calibri"/>
                <a:cs typeface="Calibri"/>
                <a:sym typeface="Calibri"/>
              </a:rPr>
              <a:t>Contextual Mode</a:t>
            </a:r>
            <a:r>
              <a:rPr lang="en-US" sz="1900">
                <a:latin typeface="Calibri"/>
                <a:ea typeface="Calibri"/>
                <a:cs typeface="Calibri"/>
                <a:sym typeface="Calibri"/>
              </a:rPr>
              <a:t>: Cooperative work allows students to interact with one another, activate their ability to communicate authentically, and engages students actively in their own learning. In Module 10, I read about how important it is to plan carefully and manage cooperative learning so that it is purposeful. I’ll need to </a:t>
            </a:r>
            <a:r>
              <a:rPr lang="en-US" sz="1900">
                <a:latin typeface="Calibri"/>
                <a:ea typeface="Calibri"/>
                <a:cs typeface="Calibri"/>
                <a:sym typeface="Calibri"/>
              </a:rPr>
              <a:t>really</a:t>
            </a:r>
            <a:r>
              <a:rPr lang="en-US" sz="1900">
                <a:latin typeface="Calibri"/>
                <a:ea typeface="Calibri"/>
                <a:cs typeface="Calibri"/>
                <a:sym typeface="Calibri"/>
              </a:rPr>
              <a:t> plan carefully  for Purpose, Outcomes, Language, and Learning.  </a:t>
            </a:r>
            <a:endParaRPr sz="1900">
              <a:latin typeface="Calibri"/>
              <a:ea typeface="Calibri"/>
              <a:cs typeface="Calibri"/>
              <a:sym typeface="Calibri"/>
            </a:endParaRPr>
          </a:p>
        </p:txBody>
      </p:sp>
      <p:sp>
        <p:nvSpPr>
          <p:cNvPr id="395" name="Google Shape;395;p64"/>
          <p:cNvSpPr txBox="1"/>
          <p:nvPr/>
        </p:nvSpPr>
        <p:spPr>
          <a:xfrm>
            <a:off x="885238" y="5525075"/>
            <a:ext cx="10424400" cy="1160700"/>
          </a:xfrm>
          <a:prstGeom prst="rect">
            <a:avLst/>
          </a:prstGeom>
          <a:solidFill>
            <a:schemeClr val="lt1"/>
          </a:solidFill>
          <a:ln cap="flat" cmpd="sng" w="9525">
            <a:solidFill>
              <a:srgbClr val="595959"/>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US" sz="1800" u="sng">
                <a:latin typeface="Calibri"/>
                <a:ea typeface="Calibri"/>
                <a:cs typeface="Calibri"/>
                <a:sym typeface="Calibri"/>
              </a:rPr>
              <a:t>Technical Mode</a:t>
            </a:r>
            <a:r>
              <a:rPr lang="en-US" sz="1800">
                <a:latin typeface="Calibri"/>
                <a:ea typeface="Calibri"/>
                <a:cs typeface="Calibri"/>
                <a:sym typeface="Calibri"/>
              </a:rPr>
              <a:t>:</a:t>
            </a:r>
            <a:r>
              <a:rPr lang="en-US" sz="1900">
                <a:latin typeface="Calibri"/>
                <a:ea typeface="Calibri"/>
                <a:cs typeface="Calibri"/>
                <a:sym typeface="Calibri"/>
              </a:rPr>
              <a:t> </a:t>
            </a:r>
            <a:r>
              <a:rPr lang="en-US" sz="1800">
                <a:latin typeface="Calibri"/>
                <a:ea typeface="Calibri"/>
                <a:cs typeface="Calibri"/>
                <a:sym typeface="Calibri"/>
              </a:rPr>
              <a:t>I learned </a:t>
            </a:r>
            <a:r>
              <a:rPr lang="en-US" sz="1800">
                <a:solidFill>
                  <a:schemeClr val="dk1"/>
                </a:solidFill>
                <a:latin typeface="Calibri"/>
                <a:ea typeface="Calibri"/>
                <a:cs typeface="Calibri"/>
                <a:sym typeface="Calibri"/>
              </a:rPr>
              <a:t>the purpose of cooperative work is to engage students with </a:t>
            </a:r>
            <a:r>
              <a:rPr lang="en-US" sz="1800">
                <a:solidFill>
                  <a:schemeClr val="dk1"/>
                </a:solidFill>
                <a:latin typeface="Calibri"/>
                <a:ea typeface="Calibri"/>
                <a:cs typeface="Calibri"/>
                <a:sym typeface="Calibri"/>
              </a:rPr>
              <a:t>each</a:t>
            </a:r>
            <a:r>
              <a:rPr lang="en-US" sz="1800">
                <a:solidFill>
                  <a:schemeClr val="dk1"/>
                </a:solidFill>
                <a:latin typeface="Calibri"/>
                <a:ea typeface="Calibri"/>
                <a:cs typeface="Calibri"/>
                <a:sym typeface="Calibri"/>
              </a:rPr>
              <a:t> other as they interact in English and achieve a mutual goal through an </a:t>
            </a:r>
            <a:r>
              <a:rPr lang="en-US" sz="1800">
                <a:solidFill>
                  <a:schemeClr val="dk1"/>
                </a:solidFill>
                <a:latin typeface="Calibri"/>
                <a:ea typeface="Calibri"/>
                <a:cs typeface="Calibri"/>
                <a:sym typeface="Calibri"/>
              </a:rPr>
              <a:t>interactive</a:t>
            </a:r>
            <a:r>
              <a:rPr lang="en-US" sz="1800">
                <a:solidFill>
                  <a:schemeClr val="dk1"/>
                </a:solidFill>
                <a:latin typeface="Calibri"/>
                <a:ea typeface="Calibri"/>
                <a:cs typeface="Calibri"/>
                <a:sym typeface="Calibri"/>
              </a:rPr>
              <a:t> task.</a:t>
            </a:r>
            <a:r>
              <a:rPr lang="en-US" sz="1800">
                <a:latin typeface="Calibri"/>
                <a:ea typeface="Calibri"/>
                <a:cs typeface="Calibri"/>
                <a:sym typeface="Calibri"/>
              </a:rPr>
              <a:t> </a:t>
            </a:r>
            <a:r>
              <a:rPr lang="en-US" sz="1800">
                <a:solidFill>
                  <a:schemeClr val="dk1"/>
                </a:solidFill>
                <a:latin typeface="Calibri"/>
                <a:ea typeface="Calibri"/>
                <a:cs typeface="Calibri"/>
                <a:sym typeface="Calibri"/>
              </a:rPr>
              <a:t>Students should have responsibility in managing the task through checklists, having assigned roles, and partnering students purposefully.</a:t>
            </a:r>
            <a:endParaRPr sz="1800">
              <a:latin typeface="Calibri"/>
              <a:ea typeface="Calibri"/>
              <a:cs typeface="Calibri"/>
              <a:sym typeface="Calibri"/>
            </a:endParaRPr>
          </a:p>
        </p:txBody>
      </p:sp>
      <p:sp>
        <p:nvSpPr>
          <p:cNvPr id="396" name="Google Shape;396;p64"/>
          <p:cNvSpPr/>
          <p:nvPr/>
        </p:nvSpPr>
        <p:spPr>
          <a:xfrm>
            <a:off x="221000" y="2874000"/>
            <a:ext cx="626100" cy="3546300"/>
          </a:xfrm>
          <a:prstGeom prst="upArrow">
            <a:avLst>
              <a:gd fmla="val 50000" name="adj1"/>
              <a:gd fmla="val 50000" name="adj2"/>
            </a:avLst>
          </a:prstGeom>
          <a:solidFill>
            <a:srgbClr val="595959"/>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 name="Google Shape;397;p64"/>
          <p:cNvSpPr/>
          <p:nvPr/>
        </p:nvSpPr>
        <p:spPr>
          <a:xfrm>
            <a:off x="11347775" y="2893025"/>
            <a:ext cx="626100" cy="3546300"/>
          </a:xfrm>
          <a:prstGeom prst="upArrow">
            <a:avLst>
              <a:gd fmla="val 50000" name="adj1"/>
              <a:gd fmla="val 50000" name="adj2"/>
            </a:avLst>
          </a:prstGeom>
          <a:solidFill>
            <a:srgbClr val="595959"/>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10: MANAGING COOPERATIVE ACTIVITIES</a:t>
            </a:r>
            <a:endParaRPr/>
          </a:p>
        </p:txBody>
      </p:sp>
      <p:grpSp>
        <p:nvGrpSpPr>
          <p:cNvPr id="231" name="Google Shape;231;p47"/>
          <p:cNvGrpSpPr/>
          <p:nvPr/>
        </p:nvGrpSpPr>
        <p:grpSpPr>
          <a:xfrm>
            <a:off x="424360" y="1002308"/>
            <a:ext cx="10733700" cy="5418600"/>
            <a:chOff x="0" y="0"/>
            <a:chExt cx="10733700" cy="5418600"/>
          </a:xfrm>
        </p:grpSpPr>
        <p:cxnSp>
          <p:nvCxnSpPr>
            <p:cNvPr id="232" name="Google Shape;232;p47"/>
            <p:cNvCxnSpPr/>
            <p:nvPr/>
          </p:nvCxnSpPr>
          <p:spPr>
            <a:xfrm>
              <a:off x="0" y="0"/>
              <a:ext cx="10733700" cy="0"/>
            </a:xfrm>
            <a:prstGeom prst="straightConnector1">
              <a:avLst/>
            </a:prstGeom>
            <a:solidFill>
              <a:schemeClr val="lt1"/>
            </a:solidFill>
            <a:ln cap="flat" cmpd="sng" w="42500">
              <a:solidFill>
                <a:srgbClr val="DF8418"/>
              </a:solidFill>
              <a:prstDash val="solid"/>
              <a:round/>
              <a:headEnd len="sm" w="sm" type="none"/>
              <a:tailEnd len="sm" w="sm" type="none"/>
            </a:ln>
          </p:spPr>
        </p:cxnSp>
        <p:sp>
          <p:nvSpPr>
            <p:cNvPr id="233" name="Google Shape;233;p47"/>
            <p:cNvSpPr/>
            <p:nvPr/>
          </p:nvSpPr>
          <p:spPr>
            <a:xfrm>
              <a:off x="0" y="0"/>
              <a:ext cx="2701800" cy="541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7"/>
            <p:cNvSpPr txBox="1"/>
            <p:nvPr/>
          </p:nvSpPr>
          <p:spPr>
            <a:xfrm>
              <a:off x="0" y="0"/>
              <a:ext cx="2701800" cy="5418600"/>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chemeClr val="dk1"/>
                </a:buClr>
                <a:buSzPts val="3400"/>
                <a:buFont typeface="Calibri"/>
                <a:buNone/>
              </a:pPr>
              <a:r>
                <a:t/>
              </a:r>
              <a:endParaRPr b="1" i="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lang="en-US" sz="3400">
                  <a:solidFill>
                    <a:schemeClr val="dk1"/>
                  </a:solidFill>
                  <a:latin typeface="Calibri"/>
                  <a:ea typeface="Calibri"/>
                  <a:cs typeface="Calibri"/>
                  <a:sym typeface="Calibri"/>
                </a:rPr>
                <a:t>Module 10</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lang="en-US" sz="3400">
                  <a:solidFill>
                    <a:schemeClr val="dk1"/>
                  </a:solidFill>
                  <a:latin typeface="Calibri"/>
                  <a:ea typeface="Calibri"/>
                  <a:cs typeface="Calibri"/>
                  <a:sym typeface="Calibri"/>
                </a:rPr>
                <a:t>Webinar Agenda:</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p:txBody>
        </p:sp>
        <p:sp>
          <p:nvSpPr>
            <p:cNvPr id="235" name="Google Shape;235;p47"/>
            <p:cNvSpPr/>
            <p:nvPr/>
          </p:nvSpPr>
          <p:spPr>
            <a:xfrm>
              <a:off x="2852234" y="143668"/>
              <a:ext cx="7874700" cy="10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6" name="Google Shape;236;p47"/>
            <p:cNvCxnSpPr/>
            <p:nvPr/>
          </p:nvCxnSpPr>
          <p:spPr>
            <a:xfrm>
              <a:off x="2701753" y="193802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237" name="Google Shape;237;p47"/>
            <p:cNvCxnSpPr/>
            <p:nvPr/>
          </p:nvCxnSpPr>
          <p:spPr>
            <a:xfrm>
              <a:off x="2701753" y="3106787"/>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238" name="Google Shape;238;p47"/>
            <p:cNvCxnSpPr/>
            <p:nvPr/>
          </p:nvCxnSpPr>
          <p:spPr>
            <a:xfrm>
              <a:off x="2701740" y="392441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sp>
          <p:nvSpPr>
            <p:cNvPr id="239" name="Google Shape;239;p47"/>
            <p:cNvSpPr txBox="1"/>
            <p:nvPr/>
          </p:nvSpPr>
          <p:spPr>
            <a:xfrm>
              <a:off x="2776884" y="288293"/>
              <a:ext cx="7874700" cy="1030500"/>
            </a:xfrm>
            <a:prstGeom prst="rect">
              <a:avLst/>
            </a:prstGeom>
            <a:noFill/>
            <a:ln>
              <a:noFill/>
            </a:ln>
          </p:spPr>
          <p:txBody>
            <a:bodyPr anchorCtr="0" anchor="t" bIns="95250" lIns="95250" spcFirstLastPara="1" rIns="95250" wrap="square" tIns="95250">
              <a:noAutofit/>
            </a:bodyPr>
            <a:lstStyle/>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Discuss Module 10 content and share ways </a:t>
              </a:r>
              <a:r>
                <a:rPr lang="en-US" sz="2400">
                  <a:solidFill>
                    <a:schemeClr val="dk1"/>
                  </a:solidFill>
                  <a:latin typeface="Calibri"/>
                  <a:ea typeface="Calibri"/>
                  <a:cs typeface="Calibri"/>
                  <a:sym typeface="Calibri"/>
                </a:rPr>
                <a:t>to </a:t>
              </a:r>
              <a:r>
                <a:rPr lang="en-US" sz="2500">
                  <a:solidFill>
                    <a:schemeClr val="dk1"/>
                  </a:solidFill>
                  <a:latin typeface="Calibri"/>
                  <a:ea typeface="Calibri"/>
                  <a:cs typeface="Calibri"/>
                  <a:sym typeface="Calibri"/>
                </a:rPr>
                <a:t>develop and manage project work and cooperative activities in the English language classroom</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Presentation of additional</a:t>
              </a:r>
              <a:r>
                <a:rPr lang="en-US" sz="2500">
                  <a:solidFill>
                    <a:schemeClr val="dk1"/>
                  </a:solidFill>
                  <a:latin typeface="Calibri"/>
                  <a:ea typeface="Calibri"/>
                  <a:cs typeface="Calibri"/>
                  <a:sym typeface="Calibri"/>
                </a:rPr>
                <a:t> </a:t>
              </a:r>
              <a:r>
                <a:rPr lang="en-US" sz="2500">
                  <a:solidFill>
                    <a:schemeClr val="dk1"/>
                  </a:solidFill>
                  <a:latin typeface="Calibri"/>
                  <a:ea typeface="Calibri"/>
                  <a:cs typeface="Calibri"/>
                  <a:sym typeface="Calibri"/>
                </a:rPr>
                <a:t>ideas to consider to support and assess all learners</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Final Reflection Review &amp; Cooperative Activity</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US" sz="2500">
                  <a:solidFill>
                    <a:schemeClr val="dk1"/>
                  </a:solidFill>
                  <a:latin typeface="Calibri"/>
                  <a:ea typeface="Calibri"/>
                  <a:cs typeface="Calibri"/>
                  <a:sym typeface="Calibri"/>
                </a:rPr>
                <a:t>Module 10 Completion Checklist and Exit Ticket</a:t>
              </a:r>
              <a:endParaRPr sz="25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sz="4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US" sz="2500">
                  <a:solidFill>
                    <a:schemeClr val="dk1"/>
                  </a:solidFill>
                  <a:latin typeface="Calibri"/>
                  <a:ea typeface="Calibri"/>
                  <a:cs typeface="Calibri"/>
                  <a:sym typeface="Calibri"/>
                </a:rPr>
                <a:t>Announcements for completing TETE Portfolios, Final Summative Reflection, and End of Program Survey</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500"/>
                <a:buFont typeface="Calibri"/>
                <a:buNone/>
              </a:pPr>
              <a:r>
                <a:t/>
              </a:r>
              <a:endParaRPr sz="2500">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5"/>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404" name="Google Shape;404;p65"/>
          <p:cNvSpPr txBox="1"/>
          <p:nvPr>
            <p:ph idx="2" type="body"/>
          </p:nvPr>
        </p:nvSpPr>
        <p:spPr>
          <a:xfrm>
            <a:off x="406400" y="763300"/>
            <a:ext cx="10769700" cy="58059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4800"/>
              <a:t>Final Reflection Cooperative Activity</a:t>
            </a:r>
            <a:endParaRPr b="1" sz="4800"/>
          </a:p>
          <a:p>
            <a:pPr indent="0" lvl="0" marL="0" rtl="0" algn="ctr">
              <a:spcBef>
                <a:spcPts val="360"/>
              </a:spcBef>
              <a:spcAft>
                <a:spcPts val="0"/>
              </a:spcAft>
              <a:buNone/>
            </a:pPr>
            <a:r>
              <a:t/>
            </a:r>
            <a:endParaRPr b="1" sz="2800"/>
          </a:p>
          <a:p>
            <a:pPr indent="0" lvl="0" marL="0" rtl="0" algn="l">
              <a:spcBef>
                <a:spcPts val="360"/>
              </a:spcBef>
              <a:spcAft>
                <a:spcPts val="0"/>
              </a:spcAft>
              <a:buNone/>
            </a:pPr>
            <a:r>
              <a:rPr b="1" lang="en-US" sz="3000"/>
              <a:t>Where: </a:t>
            </a:r>
            <a:r>
              <a:rPr lang="en-US" sz="3000"/>
              <a:t>Zoom Breakout Rooms</a:t>
            </a:r>
            <a:endParaRPr sz="3000"/>
          </a:p>
          <a:p>
            <a:pPr indent="0" lvl="0" marL="0" rtl="0" algn="l">
              <a:spcBef>
                <a:spcPts val="360"/>
              </a:spcBef>
              <a:spcAft>
                <a:spcPts val="0"/>
              </a:spcAft>
              <a:buNone/>
            </a:pPr>
            <a:r>
              <a:t/>
            </a:r>
            <a:endParaRPr sz="3000"/>
          </a:p>
          <a:p>
            <a:pPr indent="0" lvl="0" marL="0" rtl="0" algn="l">
              <a:spcBef>
                <a:spcPts val="360"/>
              </a:spcBef>
              <a:spcAft>
                <a:spcPts val="0"/>
              </a:spcAft>
              <a:buNone/>
            </a:pPr>
            <a:r>
              <a:rPr b="1" lang="en-US" sz="3000"/>
              <a:t>What</a:t>
            </a:r>
            <a:r>
              <a:rPr lang="en-US" sz="3000"/>
              <a:t>: Choose one topic to discuss</a:t>
            </a:r>
            <a:endParaRPr sz="3000"/>
          </a:p>
          <a:p>
            <a:pPr indent="0" lvl="0" marL="0" rtl="0" algn="l">
              <a:spcBef>
                <a:spcPts val="360"/>
              </a:spcBef>
              <a:spcAft>
                <a:spcPts val="0"/>
              </a:spcAft>
              <a:buNone/>
            </a:pPr>
            <a:r>
              <a:rPr lang="en-US" sz="3000"/>
              <a:t>		  Review the technical mode</a:t>
            </a:r>
            <a:endParaRPr sz="3000"/>
          </a:p>
          <a:p>
            <a:pPr indent="0" lvl="0" marL="0" rtl="0" algn="l">
              <a:spcBef>
                <a:spcPts val="360"/>
              </a:spcBef>
              <a:spcAft>
                <a:spcPts val="0"/>
              </a:spcAft>
              <a:buNone/>
            </a:pPr>
            <a:r>
              <a:rPr lang="en-US" sz="3000"/>
              <a:t>		  Brainstorm the contextual &amp; dialectical modes </a:t>
            </a:r>
            <a:endParaRPr sz="3000"/>
          </a:p>
          <a:p>
            <a:pPr indent="0" lvl="0" marL="0" rtl="0" algn="l">
              <a:spcBef>
                <a:spcPts val="360"/>
              </a:spcBef>
              <a:spcAft>
                <a:spcPts val="0"/>
              </a:spcAft>
              <a:buNone/>
            </a:pPr>
            <a:r>
              <a:t/>
            </a:r>
            <a:endParaRPr sz="3000"/>
          </a:p>
          <a:p>
            <a:pPr indent="0" lvl="0" marL="0" rtl="0" algn="l">
              <a:spcBef>
                <a:spcPts val="360"/>
              </a:spcBef>
              <a:spcAft>
                <a:spcPts val="0"/>
              </a:spcAft>
              <a:buNone/>
            </a:pPr>
            <a:r>
              <a:rPr b="1" lang="en-US" sz="3000"/>
              <a:t>How</a:t>
            </a:r>
            <a:r>
              <a:rPr lang="en-US" sz="3000"/>
              <a:t>: Join the breakout room</a:t>
            </a:r>
            <a:endParaRPr sz="3000"/>
          </a:p>
          <a:p>
            <a:pPr indent="0" lvl="0" marL="0" rtl="0" algn="l">
              <a:spcBef>
                <a:spcPts val="360"/>
              </a:spcBef>
              <a:spcAft>
                <a:spcPts val="0"/>
              </a:spcAft>
              <a:buNone/>
            </a:pPr>
            <a:r>
              <a:rPr lang="en-US" sz="3000"/>
              <a:t>		Follow the GMU TETE Team lead</a:t>
            </a:r>
            <a:endParaRPr sz="3000"/>
          </a:p>
          <a:p>
            <a:pPr indent="0" lvl="0" marL="0" rtl="0" algn="l">
              <a:spcBef>
                <a:spcPts val="360"/>
              </a:spcBef>
              <a:spcAft>
                <a:spcPts val="0"/>
              </a:spcAft>
              <a:buNone/>
            </a:pPr>
            <a:r>
              <a:rPr lang="en-US" sz="3000"/>
              <a:t>		Discuss and contribute to a joint document</a:t>
            </a:r>
            <a:endParaRPr sz="3000"/>
          </a:p>
        </p:txBody>
      </p:sp>
      <p:pic>
        <p:nvPicPr>
          <p:cNvPr id="405" name="Google Shape;405;p65"/>
          <p:cNvPicPr preferRelativeResize="0"/>
          <p:nvPr/>
        </p:nvPicPr>
        <p:blipFill rotWithShape="1">
          <a:blip r:embed="rId3">
            <a:alphaModFix/>
          </a:blip>
          <a:srcRect b="16895" l="55689" r="1928" t="9929"/>
          <a:stretch/>
        </p:blipFill>
        <p:spPr>
          <a:xfrm>
            <a:off x="8893100" y="2118750"/>
            <a:ext cx="1839950" cy="1778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66"/>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412" name="Google Shape;412;p66"/>
          <p:cNvSpPr txBox="1"/>
          <p:nvPr>
            <p:ph idx="2" type="body"/>
          </p:nvPr>
        </p:nvSpPr>
        <p:spPr>
          <a:xfrm>
            <a:off x="406400" y="838200"/>
            <a:ext cx="10769700" cy="8001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4800"/>
              <a:t>Random Grouping</a:t>
            </a:r>
            <a:endParaRPr sz="3600">
              <a:solidFill>
                <a:srgbClr val="212121"/>
              </a:solidFill>
            </a:endParaRPr>
          </a:p>
        </p:txBody>
      </p:sp>
      <p:sp>
        <p:nvSpPr>
          <p:cNvPr id="413" name="Google Shape;413;p66"/>
          <p:cNvSpPr/>
          <p:nvPr/>
        </p:nvSpPr>
        <p:spPr>
          <a:xfrm>
            <a:off x="4124100" y="1846450"/>
            <a:ext cx="334500" cy="304800"/>
          </a:xfrm>
          <a:prstGeom prst="ellipse">
            <a:avLst/>
          </a:prstGeom>
          <a:solidFill>
            <a:srgbClr val="FFFF00"/>
          </a:solidFill>
          <a:ln cap="flat" cmpd="sng" w="9525">
            <a:solidFill>
              <a:srgbClr val="6269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66"/>
          <p:cNvSpPr txBox="1"/>
          <p:nvPr>
            <p:ph idx="2" type="body"/>
          </p:nvPr>
        </p:nvSpPr>
        <p:spPr>
          <a:xfrm>
            <a:off x="4588100" y="1638300"/>
            <a:ext cx="2855400" cy="50730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3600">
                <a:solidFill>
                  <a:srgbClr val="000000"/>
                </a:solidFill>
              </a:rPr>
              <a:t>Group Yellow</a:t>
            </a:r>
            <a:endParaRPr sz="3600">
              <a:solidFill>
                <a:srgbClr val="000000"/>
              </a:solidFill>
            </a:endParaRPr>
          </a:p>
          <a:p>
            <a:pPr indent="0" lvl="0" marL="0" rtl="0" algn="l">
              <a:lnSpc>
                <a:spcPct val="115000"/>
              </a:lnSpc>
              <a:spcBef>
                <a:spcPts val="0"/>
              </a:spcBef>
              <a:spcAft>
                <a:spcPts val="0"/>
              </a:spcAft>
              <a:buNone/>
            </a:pPr>
            <a:r>
              <a:rPr lang="en-US" sz="3600">
                <a:solidFill>
                  <a:srgbClr val="000000"/>
                </a:solidFill>
              </a:rPr>
              <a:t>Group Red</a:t>
            </a:r>
            <a:endParaRPr sz="3600">
              <a:solidFill>
                <a:srgbClr val="000000"/>
              </a:solidFill>
            </a:endParaRPr>
          </a:p>
          <a:p>
            <a:pPr indent="0" lvl="0" marL="0" rtl="0" algn="l">
              <a:lnSpc>
                <a:spcPct val="115000"/>
              </a:lnSpc>
              <a:spcBef>
                <a:spcPts val="0"/>
              </a:spcBef>
              <a:spcAft>
                <a:spcPts val="0"/>
              </a:spcAft>
              <a:buNone/>
            </a:pPr>
            <a:r>
              <a:rPr lang="en-US" sz="3600">
                <a:solidFill>
                  <a:srgbClr val="000000"/>
                </a:solidFill>
              </a:rPr>
              <a:t>Group Blue</a:t>
            </a:r>
            <a:endParaRPr sz="3600">
              <a:solidFill>
                <a:srgbClr val="000000"/>
              </a:solidFill>
            </a:endParaRPr>
          </a:p>
          <a:p>
            <a:pPr indent="0" lvl="0" marL="0" rtl="0" algn="l">
              <a:lnSpc>
                <a:spcPct val="115000"/>
              </a:lnSpc>
              <a:spcBef>
                <a:spcPts val="0"/>
              </a:spcBef>
              <a:spcAft>
                <a:spcPts val="0"/>
              </a:spcAft>
              <a:buNone/>
            </a:pPr>
            <a:r>
              <a:rPr lang="en-US" sz="3600">
                <a:solidFill>
                  <a:srgbClr val="000000"/>
                </a:solidFill>
              </a:rPr>
              <a:t>Group Green</a:t>
            </a:r>
            <a:endParaRPr sz="3600">
              <a:solidFill>
                <a:srgbClr val="000000"/>
              </a:solidFill>
            </a:endParaRPr>
          </a:p>
          <a:p>
            <a:pPr indent="0" lvl="0" marL="0" rtl="0" algn="l">
              <a:lnSpc>
                <a:spcPct val="115000"/>
              </a:lnSpc>
              <a:spcBef>
                <a:spcPts val="0"/>
              </a:spcBef>
              <a:spcAft>
                <a:spcPts val="0"/>
              </a:spcAft>
              <a:buNone/>
            </a:pPr>
            <a:r>
              <a:rPr lang="en-US" sz="3600">
                <a:solidFill>
                  <a:srgbClr val="000000"/>
                </a:solidFill>
              </a:rPr>
              <a:t>Group Purple</a:t>
            </a:r>
            <a:endParaRPr sz="3600">
              <a:solidFill>
                <a:srgbClr val="000000"/>
              </a:solidFill>
            </a:endParaRPr>
          </a:p>
          <a:p>
            <a:pPr indent="0" lvl="0" marL="0" rtl="0" algn="l">
              <a:lnSpc>
                <a:spcPct val="115000"/>
              </a:lnSpc>
              <a:spcBef>
                <a:spcPts val="0"/>
              </a:spcBef>
              <a:spcAft>
                <a:spcPts val="0"/>
              </a:spcAft>
              <a:buNone/>
            </a:pPr>
            <a:r>
              <a:rPr lang="en-US" sz="3600">
                <a:solidFill>
                  <a:srgbClr val="000000"/>
                </a:solidFill>
              </a:rPr>
              <a:t>Group Gray</a:t>
            </a:r>
            <a:endParaRPr sz="3600">
              <a:solidFill>
                <a:srgbClr val="000000"/>
              </a:solidFill>
            </a:endParaRPr>
          </a:p>
          <a:p>
            <a:pPr indent="0" lvl="0" marL="0" rtl="0" algn="l">
              <a:lnSpc>
                <a:spcPct val="115000"/>
              </a:lnSpc>
              <a:spcBef>
                <a:spcPts val="0"/>
              </a:spcBef>
              <a:spcAft>
                <a:spcPts val="0"/>
              </a:spcAft>
              <a:buNone/>
            </a:pPr>
            <a:r>
              <a:rPr lang="en-US" sz="3600">
                <a:solidFill>
                  <a:srgbClr val="000000"/>
                </a:solidFill>
              </a:rPr>
              <a:t>Group Pink</a:t>
            </a:r>
            <a:endParaRPr sz="3600">
              <a:solidFill>
                <a:srgbClr val="000000"/>
              </a:solidFill>
            </a:endParaRPr>
          </a:p>
          <a:p>
            <a:pPr indent="0" lvl="0" marL="0" rtl="0" algn="l">
              <a:lnSpc>
                <a:spcPct val="115000"/>
              </a:lnSpc>
              <a:spcBef>
                <a:spcPts val="0"/>
              </a:spcBef>
              <a:spcAft>
                <a:spcPts val="0"/>
              </a:spcAft>
              <a:buNone/>
            </a:pPr>
            <a:r>
              <a:rPr lang="en-US" sz="3600">
                <a:solidFill>
                  <a:srgbClr val="000000"/>
                </a:solidFill>
              </a:rPr>
              <a:t>Group Acqua</a:t>
            </a:r>
            <a:endParaRPr sz="3600">
              <a:solidFill>
                <a:srgbClr val="212121"/>
              </a:solidFill>
            </a:endParaRPr>
          </a:p>
        </p:txBody>
      </p:sp>
      <p:sp>
        <p:nvSpPr>
          <p:cNvPr id="415" name="Google Shape;415;p66"/>
          <p:cNvSpPr/>
          <p:nvPr/>
        </p:nvSpPr>
        <p:spPr>
          <a:xfrm>
            <a:off x="4124100" y="2477821"/>
            <a:ext cx="334500" cy="304800"/>
          </a:xfrm>
          <a:prstGeom prst="ellipse">
            <a:avLst/>
          </a:prstGeom>
          <a:solidFill>
            <a:srgbClr val="FF0000"/>
          </a:solidFill>
          <a:ln cap="flat" cmpd="sng" w="9525">
            <a:solidFill>
              <a:srgbClr val="6269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66"/>
          <p:cNvSpPr/>
          <p:nvPr/>
        </p:nvSpPr>
        <p:spPr>
          <a:xfrm>
            <a:off x="4124100" y="3109193"/>
            <a:ext cx="334500" cy="304800"/>
          </a:xfrm>
          <a:prstGeom prst="ellipse">
            <a:avLst/>
          </a:prstGeom>
          <a:solidFill>
            <a:srgbClr val="0000FF"/>
          </a:solidFill>
          <a:ln cap="flat" cmpd="sng" w="9525">
            <a:solidFill>
              <a:srgbClr val="6269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66"/>
          <p:cNvSpPr/>
          <p:nvPr/>
        </p:nvSpPr>
        <p:spPr>
          <a:xfrm>
            <a:off x="4124100" y="3740564"/>
            <a:ext cx="334500" cy="304800"/>
          </a:xfrm>
          <a:prstGeom prst="ellipse">
            <a:avLst/>
          </a:prstGeom>
          <a:solidFill>
            <a:srgbClr val="00FF00"/>
          </a:solidFill>
          <a:ln cap="flat" cmpd="sng" w="9525">
            <a:solidFill>
              <a:srgbClr val="6269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66"/>
          <p:cNvSpPr/>
          <p:nvPr/>
        </p:nvSpPr>
        <p:spPr>
          <a:xfrm>
            <a:off x="4124100" y="4371936"/>
            <a:ext cx="334500" cy="304800"/>
          </a:xfrm>
          <a:prstGeom prst="ellipse">
            <a:avLst/>
          </a:prstGeom>
          <a:solidFill>
            <a:srgbClr val="9900FF"/>
          </a:solidFill>
          <a:ln cap="flat" cmpd="sng" w="9525">
            <a:solidFill>
              <a:srgbClr val="6269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66"/>
          <p:cNvSpPr/>
          <p:nvPr/>
        </p:nvSpPr>
        <p:spPr>
          <a:xfrm>
            <a:off x="4124100" y="5003307"/>
            <a:ext cx="334500" cy="304800"/>
          </a:xfrm>
          <a:prstGeom prst="ellipse">
            <a:avLst/>
          </a:prstGeom>
          <a:solidFill>
            <a:srgbClr val="999999"/>
          </a:solidFill>
          <a:ln cap="flat" cmpd="sng" w="9525">
            <a:solidFill>
              <a:srgbClr val="6269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66"/>
          <p:cNvSpPr/>
          <p:nvPr/>
        </p:nvSpPr>
        <p:spPr>
          <a:xfrm>
            <a:off x="4124100" y="5634679"/>
            <a:ext cx="334500" cy="304800"/>
          </a:xfrm>
          <a:prstGeom prst="ellipse">
            <a:avLst/>
          </a:prstGeom>
          <a:solidFill>
            <a:srgbClr val="FF00FF"/>
          </a:solidFill>
          <a:ln cap="flat" cmpd="sng" w="9525">
            <a:solidFill>
              <a:srgbClr val="6269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66"/>
          <p:cNvSpPr/>
          <p:nvPr/>
        </p:nvSpPr>
        <p:spPr>
          <a:xfrm>
            <a:off x="4124100" y="6266050"/>
            <a:ext cx="334500" cy="304800"/>
          </a:xfrm>
          <a:prstGeom prst="ellipse">
            <a:avLst/>
          </a:prstGeom>
          <a:solidFill>
            <a:srgbClr val="00FFFF"/>
          </a:solidFill>
          <a:ln cap="flat" cmpd="sng" w="9525">
            <a:solidFill>
              <a:srgbClr val="6269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7"/>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428" name="Google Shape;428;p67"/>
          <p:cNvSpPr txBox="1"/>
          <p:nvPr>
            <p:ph idx="2" type="body"/>
          </p:nvPr>
        </p:nvSpPr>
        <p:spPr>
          <a:xfrm>
            <a:off x="406400" y="1066800"/>
            <a:ext cx="10769700" cy="50292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4800"/>
              <a:t>Joining Breakout Room</a:t>
            </a:r>
            <a:endParaRPr/>
          </a:p>
        </p:txBody>
      </p:sp>
      <p:pic>
        <p:nvPicPr>
          <p:cNvPr id="429" name="Google Shape;429;p67"/>
          <p:cNvPicPr preferRelativeResize="0"/>
          <p:nvPr/>
        </p:nvPicPr>
        <p:blipFill rotWithShape="1">
          <a:blip r:embed="rId3">
            <a:alphaModFix/>
          </a:blip>
          <a:srcRect b="45323" l="34503" r="34500" t="35911"/>
          <a:stretch/>
        </p:blipFill>
        <p:spPr>
          <a:xfrm>
            <a:off x="3249350" y="2495075"/>
            <a:ext cx="5083776" cy="1923574"/>
          </a:xfrm>
          <a:prstGeom prst="rect">
            <a:avLst/>
          </a:prstGeom>
          <a:noFill/>
          <a:ln cap="flat" cmpd="sng" w="9525">
            <a:solidFill>
              <a:srgbClr val="626968"/>
            </a:solidFill>
            <a:prstDash val="solid"/>
            <a:round/>
            <a:headEnd len="sm" w="sm" type="none"/>
            <a:tailEnd len="sm" w="sm" type="none"/>
          </a:ln>
        </p:spPr>
      </p:pic>
      <p:cxnSp>
        <p:nvCxnSpPr>
          <p:cNvPr id="430" name="Google Shape;430;p67"/>
          <p:cNvCxnSpPr/>
          <p:nvPr/>
        </p:nvCxnSpPr>
        <p:spPr>
          <a:xfrm flipH="1">
            <a:off x="8124625" y="4181700"/>
            <a:ext cx="810300" cy="9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68"/>
          <p:cNvPicPr preferRelativeResize="0"/>
          <p:nvPr/>
        </p:nvPicPr>
        <p:blipFill rotWithShape="1">
          <a:blip r:embed="rId3">
            <a:alphaModFix/>
          </a:blip>
          <a:srcRect b="20116" l="26985" r="12521" t="24707"/>
          <a:stretch/>
        </p:blipFill>
        <p:spPr>
          <a:xfrm>
            <a:off x="1321686" y="1590900"/>
            <a:ext cx="8561091" cy="4880349"/>
          </a:xfrm>
          <a:prstGeom prst="rect">
            <a:avLst/>
          </a:prstGeom>
          <a:noFill/>
          <a:ln>
            <a:noFill/>
          </a:ln>
        </p:spPr>
      </p:pic>
      <p:sp>
        <p:nvSpPr>
          <p:cNvPr id="437" name="Google Shape;437;p68"/>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438" name="Google Shape;438;p68"/>
          <p:cNvSpPr txBox="1"/>
          <p:nvPr>
            <p:ph idx="2" type="body"/>
          </p:nvPr>
        </p:nvSpPr>
        <p:spPr>
          <a:xfrm>
            <a:off x="406400" y="685800"/>
            <a:ext cx="10769700" cy="8289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4800"/>
              <a:t>Contributing to a Joint Document</a:t>
            </a:r>
            <a:endParaRPr/>
          </a:p>
        </p:txBody>
      </p:sp>
      <p:sp>
        <p:nvSpPr>
          <p:cNvPr id="439" name="Google Shape;439;p68"/>
          <p:cNvSpPr/>
          <p:nvPr/>
        </p:nvSpPr>
        <p:spPr>
          <a:xfrm>
            <a:off x="6096000" y="1667100"/>
            <a:ext cx="2950500" cy="5073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68"/>
          <p:cNvSpPr/>
          <p:nvPr/>
        </p:nvSpPr>
        <p:spPr>
          <a:xfrm>
            <a:off x="6096000" y="2452475"/>
            <a:ext cx="1570500" cy="237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8"/>
          <p:cNvSpPr/>
          <p:nvPr/>
        </p:nvSpPr>
        <p:spPr>
          <a:xfrm>
            <a:off x="1592750" y="3352775"/>
            <a:ext cx="3690300" cy="4386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68"/>
          <p:cNvSpPr/>
          <p:nvPr/>
        </p:nvSpPr>
        <p:spPr>
          <a:xfrm>
            <a:off x="5968675" y="3352775"/>
            <a:ext cx="3690300" cy="4386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3" name="Google Shape;443;p68"/>
          <p:cNvCxnSpPr/>
          <p:nvPr/>
        </p:nvCxnSpPr>
        <p:spPr>
          <a:xfrm flipH="1">
            <a:off x="9602150" y="5882250"/>
            <a:ext cx="810300" cy="900"/>
          </a:xfrm>
          <a:prstGeom prst="straightConnector1">
            <a:avLst/>
          </a:prstGeom>
          <a:noFill/>
          <a:ln cap="flat" cmpd="sng" w="38100">
            <a:solidFill>
              <a:srgbClr val="FF0000"/>
            </a:solidFill>
            <a:prstDash val="solid"/>
            <a:round/>
            <a:headEnd len="med" w="med" type="none"/>
            <a:tailEnd len="med" w="med" type="triangle"/>
          </a:ln>
        </p:spPr>
      </p:cxnSp>
      <p:cxnSp>
        <p:nvCxnSpPr>
          <p:cNvPr id="444" name="Google Shape;444;p68"/>
          <p:cNvCxnSpPr/>
          <p:nvPr/>
        </p:nvCxnSpPr>
        <p:spPr>
          <a:xfrm flipH="1">
            <a:off x="9602150" y="5045000"/>
            <a:ext cx="810300" cy="900"/>
          </a:xfrm>
          <a:prstGeom prst="straightConnector1">
            <a:avLst/>
          </a:prstGeom>
          <a:noFill/>
          <a:ln cap="flat" cmpd="sng" w="38100">
            <a:solidFill>
              <a:srgbClr val="FF0000"/>
            </a:solidFill>
            <a:prstDash val="solid"/>
            <a:round/>
            <a:headEnd len="med" w="med" type="none"/>
            <a:tailEnd len="med" w="med" type="triangle"/>
          </a:ln>
        </p:spPr>
      </p:cxnSp>
      <p:cxnSp>
        <p:nvCxnSpPr>
          <p:cNvPr id="445" name="Google Shape;445;p68"/>
          <p:cNvCxnSpPr/>
          <p:nvPr/>
        </p:nvCxnSpPr>
        <p:spPr>
          <a:xfrm flipH="1">
            <a:off x="9602150" y="4207750"/>
            <a:ext cx="810300" cy="9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par>
                                <p:cTn fill="hold" nodeType="with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par>
                                <p:cTn fill="hold" nodeType="with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9"/>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452" name="Google Shape;452;p69"/>
          <p:cNvSpPr txBox="1"/>
          <p:nvPr>
            <p:ph idx="2" type="body"/>
          </p:nvPr>
        </p:nvSpPr>
        <p:spPr>
          <a:xfrm>
            <a:off x="406400" y="914400"/>
            <a:ext cx="10769700" cy="8847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4800"/>
              <a:t>Wrapping Up</a:t>
            </a:r>
            <a:endParaRPr/>
          </a:p>
        </p:txBody>
      </p:sp>
      <p:pic>
        <p:nvPicPr>
          <p:cNvPr id="453" name="Google Shape;453;p69"/>
          <p:cNvPicPr preferRelativeResize="0"/>
          <p:nvPr/>
        </p:nvPicPr>
        <p:blipFill rotWithShape="1">
          <a:blip r:embed="rId3">
            <a:alphaModFix/>
          </a:blip>
          <a:srcRect b="45915" l="36297" r="36398" t="35475"/>
          <a:stretch/>
        </p:blipFill>
        <p:spPr>
          <a:xfrm>
            <a:off x="3372825" y="2398838"/>
            <a:ext cx="4836849" cy="2060326"/>
          </a:xfrm>
          <a:prstGeom prst="rect">
            <a:avLst/>
          </a:prstGeom>
          <a:noFill/>
          <a:ln cap="flat" cmpd="sng" w="9525">
            <a:solidFill>
              <a:srgbClr val="626968"/>
            </a:solidFill>
            <a:prstDash val="solid"/>
            <a:round/>
            <a:headEnd len="sm" w="sm" type="none"/>
            <a:tailEnd len="sm" w="sm" type="none"/>
          </a:ln>
        </p:spPr>
      </p:pic>
      <p:cxnSp>
        <p:nvCxnSpPr>
          <p:cNvPr id="454" name="Google Shape;454;p69"/>
          <p:cNvCxnSpPr/>
          <p:nvPr/>
        </p:nvCxnSpPr>
        <p:spPr>
          <a:xfrm rot="10800000">
            <a:off x="5790350" y="4384275"/>
            <a:ext cx="1800" cy="7518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70"/>
          <p:cNvPicPr preferRelativeResize="0"/>
          <p:nvPr/>
        </p:nvPicPr>
        <p:blipFill rotWithShape="1">
          <a:blip r:embed="rId3">
            <a:alphaModFix/>
          </a:blip>
          <a:srcRect b="0" l="0" r="8382" t="0"/>
          <a:stretch/>
        </p:blipFill>
        <p:spPr>
          <a:xfrm>
            <a:off x="2749100" y="1919925"/>
            <a:ext cx="6412275" cy="4516500"/>
          </a:xfrm>
          <a:prstGeom prst="rect">
            <a:avLst/>
          </a:prstGeom>
          <a:noFill/>
          <a:ln>
            <a:noFill/>
          </a:ln>
        </p:spPr>
      </p:pic>
      <p:sp>
        <p:nvSpPr>
          <p:cNvPr id="461" name="Google Shape;461;p70"/>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462" name="Google Shape;462;p70"/>
          <p:cNvSpPr txBox="1"/>
          <p:nvPr>
            <p:ph idx="2" type="body"/>
          </p:nvPr>
        </p:nvSpPr>
        <p:spPr>
          <a:xfrm>
            <a:off x="406400" y="914400"/>
            <a:ext cx="10769700" cy="8847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4800"/>
              <a:t>Remember!</a:t>
            </a:r>
            <a:endParaRPr b="1" sz="4800"/>
          </a:p>
        </p:txBody>
      </p:sp>
      <p:sp>
        <p:nvSpPr>
          <p:cNvPr id="463" name="Google Shape;463;p70"/>
          <p:cNvSpPr txBox="1"/>
          <p:nvPr/>
        </p:nvSpPr>
        <p:spPr>
          <a:xfrm>
            <a:off x="121300" y="1951500"/>
            <a:ext cx="25401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Calibri"/>
                <a:ea typeface="Calibri"/>
                <a:cs typeface="Calibri"/>
                <a:sym typeface="Calibri"/>
              </a:rPr>
              <a:t>This Cooperative Activity</a:t>
            </a:r>
            <a:endParaRPr sz="3600">
              <a:latin typeface="Calibri"/>
              <a:ea typeface="Calibri"/>
              <a:cs typeface="Calibri"/>
              <a:sym typeface="Calibri"/>
            </a:endParaRPr>
          </a:p>
        </p:txBody>
      </p:sp>
      <p:sp>
        <p:nvSpPr>
          <p:cNvPr id="464" name="Google Shape;464;p70"/>
          <p:cNvSpPr txBox="1"/>
          <p:nvPr/>
        </p:nvSpPr>
        <p:spPr>
          <a:xfrm>
            <a:off x="9281975" y="4551100"/>
            <a:ext cx="28341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Calibri"/>
                <a:ea typeface="Calibri"/>
                <a:cs typeface="Calibri"/>
                <a:sym typeface="Calibri"/>
              </a:rPr>
              <a:t>Real Cooperative</a:t>
            </a:r>
            <a:r>
              <a:rPr lang="en-US" sz="3600">
                <a:latin typeface="Calibri"/>
                <a:ea typeface="Calibri"/>
                <a:cs typeface="Calibri"/>
                <a:sym typeface="Calibri"/>
              </a:rPr>
              <a:t> Activity</a:t>
            </a:r>
            <a:endParaRPr/>
          </a:p>
        </p:txBody>
      </p:sp>
      <p:cxnSp>
        <p:nvCxnSpPr>
          <p:cNvPr id="465" name="Google Shape;465;p70"/>
          <p:cNvCxnSpPr/>
          <p:nvPr/>
        </p:nvCxnSpPr>
        <p:spPr>
          <a:xfrm>
            <a:off x="2493775" y="2958850"/>
            <a:ext cx="1333200" cy="616800"/>
          </a:xfrm>
          <a:prstGeom prst="straightConnector1">
            <a:avLst/>
          </a:prstGeom>
          <a:noFill/>
          <a:ln cap="flat" cmpd="sng" w="76200">
            <a:solidFill>
              <a:srgbClr val="FF0000"/>
            </a:solidFill>
            <a:prstDash val="solid"/>
            <a:round/>
            <a:headEnd len="med" w="med" type="none"/>
            <a:tailEnd len="med" w="med" type="triangle"/>
          </a:ln>
        </p:spPr>
      </p:cxnSp>
      <p:cxnSp>
        <p:nvCxnSpPr>
          <p:cNvPr id="466" name="Google Shape;466;p70"/>
          <p:cNvCxnSpPr/>
          <p:nvPr/>
        </p:nvCxnSpPr>
        <p:spPr>
          <a:xfrm flipH="1">
            <a:off x="7626275" y="6082000"/>
            <a:ext cx="1687500" cy="21900"/>
          </a:xfrm>
          <a:prstGeom prst="straightConnector1">
            <a:avLst/>
          </a:prstGeom>
          <a:noFill/>
          <a:ln cap="flat" cmpd="sng" w="76200">
            <a:solidFill>
              <a:srgbClr val="FF0000"/>
            </a:solidFill>
            <a:prstDash val="solid"/>
            <a:round/>
            <a:headEnd len="med" w="med" type="none"/>
            <a:tailEnd len="med" w="med" type="triangle"/>
          </a:ln>
        </p:spPr>
      </p:cxnSp>
      <p:sp>
        <p:nvSpPr>
          <p:cNvPr id="467" name="Google Shape;467;p70"/>
          <p:cNvSpPr txBox="1"/>
          <p:nvPr/>
        </p:nvSpPr>
        <p:spPr>
          <a:xfrm>
            <a:off x="3980700" y="6436425"/>
            <a:ext cx="4707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u="sng">
                <a:solidFill>
                  <a:schemeClr val="hlink"/>
                </a:solidFill>
                <a:latin typeface="Calibri"/>
                <a:ea typeface="Calibri"/>
                <a:cs typeface="Calibri"/>
                <a:sym typeface="Calibri"/>
                <a:hlinkClick r:id="rId4"/>
              </a:rPr>
              <a:t>https://pixabay.com/photos/lion-cat-mirror-image-fantasy-3677582/</a:t>
            </a:r>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71"/>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474" name="Google Shape;474;p71"/>
          <p:cNvSpPr txBox="1"/>
          <p:nvPr>
            <p:ph idx="2" type="body"/>
          </p:nvPr>
        </p:nvSpPr>
        <p:spPr>
          <a:xfrm>
            <a:off x="406400" y="838200"/>
            <a:ext cx="10769700" cy="8847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4800"/>
              <a:t>In place of s</a:t>
            </a:r>
            <a:r>
              <a:rPr b="1" lang="en-US" sz="4800"/>
              <a:t>haring ...</a:t>
            </a:r>
            <a:endParaRPr/>
          </a:p>
        </p:txBody>
      </p:sp>
      <p:pic>
        <p:nvPicPr>
          <p:cNvPr id="475" name="Google Shape;475;p71"/>
          <p:cNvPicPr preferRelativeResize="0"/>
          <p:nvPr/>
        </p:nvPicPr>
        <p:blipFill>
          <a:blip r:embed="rId3">
            <a:alphaModFix/>
          </a:blip>
          <a:stretch>
            <a:fillRect/>
          </a:stretch>
        </p:blipFill>
        <p:spPr>
          <a:xfrm>
            <a:off x="4276150" y="1875300"/>
            <a:ext cx="3194424" cy="3194424"/>
          </a:xfrm>
          <a:prstGeom prst="rect">
            <a:avLst/>
          </a:prstGeom>
          <a:noFill/>
          <a:ln>
            <a:noFill/>
          </a:ln>
        </p:spPr>
      </p:pic>
      <p:sp>
        <p:nvSpPr>
          <p:cNvPr id="476" name="Google Shape;476;p71"/>
          <p:cNvSpPr txBox="1"/>
          <p:nvPr/>
        </p:nvSpPr>
        <p:spPr>
          <a:xfrm>
            <a:off x="1825800" y="5222125"/>
            <a:ext cx="8352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600" u="sng">
                <a:solidFill>
                  <a:schemeClr val="hlink"/>
                </a:solidFill>
                <a:latin typeface="Calibri"/>
                <a:ea typeface="Calibri"/>
                <a:cs typeface="Calibri"/>
                <a:sym typeface="Calibri"/>
                <a:hlinkClick r:id="rId4"/>
              </a:rPr>
              <a:t>https://tinyurl.com/final-reflection-activity</a:t>
            </a:r>
            <a:r>
              <a:rPr lang="en-US" sz="3600">
                <a:latin typeface="Calibri"/>
                <a:ea typeface="Calibri"/>
                <a:cs typeface="Calibri"/>
                <a:sym typeface="Calibri"/>
              </a:rPr>
              <a:t> </a:t>
            </a:r>
            <a:endParaRPr sz="36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72"/>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483" name="Google Shape;483;p72"/>
          <p:cNvSpPr txBox="1"/>
          <p:nvPr>
            <p:ph idx="2" type="body"/>
          </p:nvPr>
        </p:nvSpPr>
        <p:spPr>
          <a:xfrm>
            <a:off x="406400" y="1821825"/>
            <a:ext cx="10769700" cy="4551600"/>
          </a:xfrm>
          <a:prstGeom prst="rect">
            <a:avLst/>
          </a:prstGeom>
        </p:spPr>
        <p:txBody>
          <a:bodyPr anchorCtr="0" anchor="t" bIns="45700" lIns="91425" spcFirstLastPara="1" rIns="91425" wrap="square" tIns="45700">
            <a:noAutofit/>
          </a:bodyPr>
          <a:lstStyle/>
          <a:p>
            <a:pPr indent="-374650" lvl="0" marL="457200" rtl="0" algn="l">
              <a:spcBef>
                <a:spcPts val="0"/>
              </a:spcBef>
              <a:spcAft>
                <a:spcPts val="0"/>
              </a:spcAft>
              <a:buSzPts val="2300"/>
              <a:buChar char="●"/>
            </a:pPr>
            <a:r>
              <a:rPr lang="en-US" sz="2300">
                <a:solidFill>
                  <a:srgbClr val="000000"/>
                </a:solidFill>
                <a:latin typeface="Arial"/>
                <a:ea typeface="Arial"/>
                <a:cs typeface="Arial"/>
                <a:sym typeface="Arial"/>
              </a:rPr>
              <a:t>The purpose of project and cooperative work is to </a:t>
            </a:r>
            <a:r>
              <a:rPr b="1" lang="en-US" sz="2300">
                <a:solidFill>
                  <a:srgbClr val="000000"/>
                </a:solidFill>
                <a:latin typeface="Arial"/>
                <a:ea typeface="Arial"/>
                <a:cs typeface="Arial"/>
                <a:sym typeface="Arial"/>
              </a:rPr>
              <a:t>engage</a:t>
            </a:r>
            <a:r>
              <a:rPr lang="en-US" sz="2300">
                <a:solidFill>
                  <a:srgbClr val="000000"/>
                </a:solidFill>
                <a:latin typeface="Arial"/>
                <a:ea typeface="Arial"/>
                <a:cs typeface="Arial"/>
                <a:sym typeface="Arial"/>
              </a:rPr>
              <a:t> students with each other as they </a:t>
            </a:r>
            <a:r>
              <a:rPr b="1" lang="en-US" sz="2300">
                <a:solidFill>
                  <a:srgbClr val="000000"/>
                </a:solidFill>
                <a:latin typeface="Arial"/>
                <a:ea typeface="Arial"/>
                <a:cs typeface="Arial"/>
                <a:sym typeface="Arial"/>
              </a:rPr>
              <a:t>interact</a:t>
            </a:r>
            <a:r>
              <a:rPr lang="en-US" sz="2300">
                <a:solidFill>
                  <a:srgbClr val="000000"/>
                </a:solidFill>
                <a:latin typeface="Arial"/>
                <a:ea typeface="Arial"/>
                <a:cs typeface="Arial"/>
                <a:sym typeface="Arial"/>
              </a:rPr>
              <a:t> in the target language, achieve a mutual goal through completing a task, and build skills for communication</a:t>
            </a:r>
            <a:endParaRPr sz="2300">
              <a:solidFill>
                <a:srgbClr val="000000"/>
              </a:solidFill>
              <a:latin typeface="Arial"/>
              <a:ea typeface="Arial"/>
              <a:cs typeface="Arial"/>
              <a:sym typeface="Arial"/>
            </a:endParaRPr>
          </a:p>
          <a:p>
            <a:pPr indent="-374650" lvl="0" marL="457200" rtl="0" algn="l">
              <a:spcBef>
                <a:spcPts val="0"/>
              </a:spcBef>
              <a:spcAft>
                <a:spcPts val="0"/>
              </a:spcAft>
              <a:buSzPts val="2300"/>
              <a:buChar char="●"/>
            </a:pPr>
            <a:r>
              <a:rPr lang="en-US" sz="2300">
                <a:solidFill>
                  <a:srgbClr val="000000"/>
                </a:solidFill>
                <a:latin typeface="Arial"/>
                <a:ea typeface="Arial"/>
                <a:cs typeface="Arial"/>
                <a:sym typeface="Arial"/>
              </a:rPr>
              <a:t>Student-centered management strategies include </a:t>
            </a:r>
            <a:r>
              <a:rPr b="1" lang="en-US" sz="2300">
                <a:solidFill>
                  <a:srgbClr val="000000"/>
                </a:solidFill>
                <a:latin typeface="Arial"/>
                <a:ea typeface="Arial"/>
                <a:cs typeface="Arial"/>
                <a:sym typeface="Arial"/>
              </a:rPr>
              <a:t>checklists</a:t>
            </a:r>
            <a:r>
              <a:rPr lang="en-US" sz="2300">
                <a:solidFill>
                  <a:srgbClr val="000000"/>
                </a:solidFill>
                <a:latin typeface="Arial"/>
                <a:ea typeface="Arial"/>
                <a:cs typeface="Arial"/>
                <a:sym typeface="Arial"/>
              </a:rPr>
              <a:t> for task completion, assigned </a:t>
            </a:r>
            <a:r>
              <a:rPr b="1" lang="en-US" sz="2300">
                <a:solidFill>
                  <a:srgbClr val="000000"/>
                </a:solidFill>
                <a:latin typeface="Arial"/>
                <a:ea typeface="Arial"/>
                <a:cs typeface="Arial"/>
                <a:sym typeface="Arial"/>
              </a:rPr>
              <a:t>roles</a:t>
            </a:r>
            <a:r>
              <a:rPr lang="en-US" sz="2300">
                <a:solidFill>
                  <a:srgbClr val="000000"/>
                </a:solidFill>
                <a:latin typeface="Arial"/>
                <a:ea typeface="Arial"/>
                <a:cs typeface="Arial"/>
                <a:sym typeface="Arial"/>
              </a:rPr>
              <a:t> for group work, and grouping students </a:t>
            </a:r>
            <a:r>
              <a:rPr b="1" lang="en-US" sz="2300">
                <a:solidFill>
                  <a:srgbClr val="000000"/>
                </a:solidFill>
                <a:latin typeface="Arial"/>
                <a:ea typeface="Arial"/>
                <a:cs typeface="Arial"/>
                <a:sym typeface="Arial"/>
              </a:rPr>
              <a:t>purposefully</a:t>
            </a:r>
            <a:r>
              <a:rPr lang="en-US" sz="2300">
                <a:solidFill>
                  <a:srgbClr val="000000"/>
                </a:solidFill>
                <a:latin typeface="Arial"/>
                <a:ea typeface="Arial"/>
                <a:cs typeface="Arial"/>
                <a:sym typeface="Arial"/>
              </a:rPr>
              <a:t>. S</a:t>
            </a:r>
            <a:r>
              <a:rPr lang="en-US" sz="2300">
                <a:solidFill>
                  <a:srgbClr val="000000"/>
                </a:solidFill>
                <a:latin typeface="Arial"/>
                <a:ea typeface="Arial"/>
                <a:cs typeface="Arial"/>
                <a:sym typeface="Arial"/>
              </a:rPr>
              <a:t>tudents should have </a:t>
            </a:r>
            <a:r>
              <a:rPr b="1" lang="en-US" sz="2300">
                <a:solidFill>
                  <a:srgbClr val="000000"/>
                </a:solidFill>
                <a:latin typeface="Arial"/>
                <a:ea typeface="Arial"/>
                <a:cs typeface="Arial"/>
                <a:sym typeface="Arial"/>
              </a:rPr>
              <a:t>responsibility</a:t>
            </a:r>
            <a:r>
              <a:rPr lang="en-US" sz="2300">
                <a:solidFill>
                  <a:srgbClr val="000000"/>
                </a:solidFill>
                <a:latin typeface="Arial"/>
                <a:ea typeface="Arial"/>
                <a:cs typeface="Arial"/>
                <a:sym typeface="Arial"/>
              </a:rPr>
              <a:t> in managing the cooperative task!</a:t>
            </a:r>
            <a:endParaRPr sz="2300">
              <a:solidFill>
                <a:srgbClr val="000000"/>
              </a:solidFill>
              <a:latin typeface="Arial"/>
              <a:ea typeface="Arial"/>
              <a:cs typeface="Arial"/>
              <a:sym typeface="Arial"/>
            </a:endParaRPr>
          </a:p>
          <a:p>
            <a:pPr indent="-374650" lvl="0" marL="457200" rtl="0" algn="l">
              <a:spcBef>
                <a:spcPts val="0"/>
              </a:spcBef>
              <a:spcAft>
                <a:spcPts val="0"/>
              </a:spcAft>
              <a:buSzPts val="2300"/>
              <a:buChar char="●"/>
            </a:pPr>
            <a:r>
              <a:rPr b="1" lang="en-US" sz="2300">
                <a:solidFill>
                  <a:srgbClr val="000000"/>
                </a:solidFill>
                <a:latin typeface="Arial"/>
                <a:ea typeface="Arial"/>
                <a:cs typeface="Arial"/>
                <a:sym typeface="Arial"/>
              </a:rPr>
              <a:t>Assessment strategies</a:t>
            </a:r>
            <a:r>
              <a:rPr lang="en-US" sz="2300">
                <a:solidFill>
                  <a:srgbClr val="000000"/>
                </a:solidFill>
                <a:latin typeface="Arial"/>
                <a:ea typeface="Arial"/>
                <a:cs typeface="Arial"/>
                <a:sym typeface="Arial"/>
              </a:rPr>
              <a:t> include Five Finger Summary, rubrics, group evaluations, activity logs, and self-assessments.</a:t>
            </a:r>
            <a:endParaRPr sz="2300">
              <a:solidFill>
                <a:srgbClr val="000000"/>
              </a:solidFill>
              <a:latin typeface="Arial"/>
              <a:ea typeface="Arial"/>
              <a:cs typeface="Arial"/>
              <a:sym typeface="Arial"/>
            </a:endParaRPr>
          </a:p>
          <a:p>
            <a:pPr indent="-374650" lvl="0" marL="457200" rtl="0" algn="l">
              <a:spcBef>
                <a:spcPts val="0"/>
              </a:spcBef>
              <a:spcAft>
                <a:spcPts val="0"/>
              </a:spcAft>
              <a:buSzPts val="2300"/>
              <a:buChar char="●"/>
            </a:pPr>
            <a:r>
              <a:rPr b="1" lang="en-US" sz="2300">
                <a:solidFill>
                  <a:srgbClr val="000000"/>
                </a:solidFill>
                <a:latin typeface="Arial"/>
                <a:ea typeface="Arial"/>
                <a:cs typeface="Arial"/>
                <a:sym typeface="Arial"/>
              </a:rPr>
              <a:t>Differentiation strategies</a:t>
            </a:r>
            <a:r>
              <a:rPr lang="en-US" sz="2300">
                <a:solidFill>
                  <a:srgbClr val="000000"/>
                </a:solidFill>
                <a:latin typeface="Arial"/>
                <a:ea typeface="Arial"/>
                <a:cs typeface="Arial"/>
                <a:sym typeface="Arial"/>
              </a:rPr>
              <a:t> include tiering activities (by level), providing student choice, and checklists. Remember to support students with sentence starters, sentence frames, and anchor charts for referencing vocabulary and phrases.</a:t>
            </a:r>
            <a:endParaRPr b="1" sz="4200"/>
          </a:p>
        </p:txBody>
      </p:sp>
      <p:sp>
        <p:nvSpPr>
          <p:cNvPr id="484" name="Google Shape;484;p72"/>
          <p:cNvSpPr txBox="1"/>
          <p:nvPr/>
        </p:nvSpPr>
        <p:spPr>
          <a:xfrm>
            <a:off x="1751275" y="825900"/>
            <a:ext cx="7791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dk1"/>
                </a:solidFill>
                <a:latin typeface="Calibri"/>
                <a:ea typeface="Calibri"/>
                <a:cs typeface="Calibri"/>
                <a:sym typeface="Calibri"/>
              </a:rPr>
              <a:t>Module 10 Wrap-up &amp; Review</a:t>
            </a:r>
            <a:endParaRPr b="1" sz="4000">
              <a:solidFill>
                <a:schemeClr val="dk1"/>
              </a:solidFill>
              <a:latin typeface="Calibri"/>
              <a:ea typeface="Calibri"/>
              <a:cs typeface="Calibri"/>
              <a:sym typeface="Calibri"/>
            </a:endParaRPr>
          </a:p>
        </p:txBody>
      </p:sp>
      <p:pic>
        <p:nvPicPr>
          <p:cNvPr id="485" name="Google Shape;485;p72"/>
          <p:cNvPicPr preferRelativeResize="0"/>
          <p:nvPr/>
        </p:nvPicPr>
        <p:blipFill>
          <a:blip r:embed="rId3">
            <a:alphaModFix/>
          </a:blip>
          <a:stretch>
            <a:fillRect/>
          </a:stretch>
        </p:blipFill>
        <p:spPr>
          <a:xfrm>
            <a:off x="10812925" y="5598325"/>
            <a:ext cx="814974" cy="881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10: MANAGING COOPERATIVE ACTIVITIES</a:t>
            </a:r>
            <a:endParaRPr b="1">
              <a:solidFill>
                <a:schemeClr val="lt1"/>
              </a:solidFill>
            </a:endParaRPr>
          </a:p>
        </p:txBody>
      </p:sp>
      <p:sp>
        <p:nvSpPr>
          <p:cNvPr id="491" name="Google Shape;491;p73"/>
          <p:cNvSpPr txBox="1"/>
          <p:nvPr/>
        </p:nvSpPr>
        <p:spPr>
          <a:xfrm>
            <a:off x="2338225" y="923100"/>
            <a:ext cx="6713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dk1"/>
                </a:solidFill>
                <a:latin typeface="Calibri"/>
                <a:ea typeface="Calibri"/>
                <a:cs typeface="Calibri"/>
                <a:sym typeface="Calibri"/>
              </a:rPr>
              <a:t>Let’s Review!</a:t>
            </a:r>
            <a:endParaRPr b="1" sz="4000">
              <a:solidFill>
                <a:schemeClr val="dk1"/>
              </a:solidFill>
              <a:latin typeface="Calibri"/>
              <a:ea typeface="Calibri"/>
              <a:cs typeface="Calibri"/>
              <a:sym typeface="Calibri"/>
            </a:endParaRPr>
          </a:p>
        </p:txBody>
      </p:sp>
      <p:sp>
        <p:nvSpPr>
          <p:cNvPr id="492" name="Google Shape;492;p73"/>
          <p:cNvSpPr txBox="1"/>
          <p:nvPr/>
        </p:nvSpPr>
        <p:spPr>
          <a:xfrm>
            <a:off x="2527125" y="5936500"/>
            <a:ext cx="67137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900">
                <a:solidFill>
                  <a:schemeClr val="accent6"/>
                </a:solidFill>
                <a:latin typeface="Calibri"/>
                <a:ea typeface="Calibri"/>
                <a:cs typeface="Calibri"/>
                <a:sym typeface="Calibri"/>
              </a:rPr>
              <a:t>Type your answer in the Chat Box.</a:t>
            </a:r>
            <a:endParaRPr b="1" sz="2900">
              <a:solidFill>
                <a:schemeClr val="accent6"/>
              </a:solidFill>
              <a:latin typeface="Calibri"/>
              <a:ea typeface="Calibri"/>
              <a:cs typeface="Calibri"/>
              <a:sym typeface="Calibri"/>
            </a:endParaRPr>
          </a:p>
        </p:txBody>
      </p:sp>
      <p:pic>
        <p:nvPicPr>
          <p:cNvPr id="493" name="Google Shape;493;p73"/>
          <p:cNvPicPr preferRelativeResize="0"/>
          <p:nvPr/>
        </p:nvPicPr>
        <p:blipFill>
          <a:blip r:embed="rId3">
            <a:alphaModFix/>
          </a:blip>
          <a:stretch>
            <a:fillRect/>
          </a:stretch>
        </p:blipFill>
        <p:spPr>
          <a:xfrm>
            <a:off x="908925" y="1723500"/>
            <a:ext cx="10125001" cy="4091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74"/>
          <p:cNvPicPr preferRelativeResize="0"/>
          <p:nvPr/>
        </p:nvPicPr>
        <p:blipFill>
          <a:blip r:embed="rId3">
            <a:alphaModFix/>
          </a:blip>
          <a:stretch>
            <a:fillRect/>
          </a:stretch>
        </p:blipFill>
        <p:spPr>
          <a:xfrm>
            <a:off x="882425" y="1723500"/>
            <a:ext cx="10125001" cy="4091600"/>
          </a:xfrm>
          <a:prstGeom prst="rect">
            <a:avLst/>
          </a:prstGeom>
          <a:noFill/>
          <a:ln>
            <a:noFill/>
          </a:ln>
        </p:spPr>
      </p:pic>
      <p:sp>
        <p:nvSpPr>
          <p:cNvPr id="499" name="Google Shape;499;p7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10: MANAGING COOPERATIVE ACTIVITIES</a:t>
            </a:r>
            <a:endParaRPr b="1">
              <a:solidFill>
                <a:schemeClr val="lt1"/>
              </a:solidFill>
            </a:endParaRPr>
          </a:p>
        </p:txBody>
      </p:sp>
      <p:sp>
        <p:nvSpPr>
          <p:cNvPr id="500" name="Google Shape;500;p74"/>
          <p:cNvSpPr/>
          <p:nvPr/>
        </p:nvSpPr>
        <p:spPr>
          <a:xfrm>
            <a:off x="1366750" y="4905050"/>
            <a:ext cx="223500" cy="223500"/>
          </a:xfrm>
          <a:prstGeom prst="ellipse">
            <a:avLst/>
          </a:prstGeom>
          <a:solidFill>
            <a:srgbClr val="F7931E"/>
          </a:solidFill>
          <a:ln cap="flat" cmpd="sng" w="9525">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74"/>
          <p:cNvSpPr txBox="1"/>
          <p:nvPr/>
        </p:nvSpPr>
        <p:spPr>
          <a:xfrm>
            <a:off x="2338225" y="923100"/>
            <a:ext cx="6713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dk1"/>
                </a:solidFill>
                <a:latin typeface="Calibri"/>
                <a:ea typeface="Calibri"/>
                <a:cs typeface="Calibri"/>
                <a:sym typeface="Calibri"/>
              </a:rPr>
              <a:t>The answer is...</a:t>
            </a:r>
            <a:endParaRPr b="1" sz="40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8"/>
          <p:cNvSpPr/>
          <p:nvPr/>
        </p:nvSpPr>
        <p:spPr>
          <a:xfrm>
            <a:off x="435000" y="784675"/>
            <a:ext cx="11322000" cy="115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u="none" cap="none" strike="noStrike">
                <a:solidFill>
                  <a:schemeClr val="dk1"/>
                </a:solidFill>
                <a:latin typeface="Calibri"/>
                <a:ea typeface="Calibri"/>
                <a:cs typeface="Calibri"/>
                <a:sym typeface="Calibri"/>
              </a:rPr>
              <a:t>Purpose of Module </a:t>
            </a:r>
            <a:r>
              <a:rPr b="1" lang="en-US" sz="3000">
                <a:solidFill>
                  <a:schemeClr val="dk1"/>
                </a:solidFill>
                <a:latin typeface="Calibri"/>
                <a:ea typeface="Calibri"/>
                <a:cs typeface="Calibri"/>
                <a:sym typeface="Calibri"/>
              </a:rPr>
              <a:t>10</a:t>
            </a:r>
            <a:r>
              <a:rPr b="1" lang="en-US" sz="3000" u="none" cap="none" strike="noStrike">
                <a:solidFill>
                  <a:schemeClr val="dk1"/>
                </a:solidFill>
                <a:latin typeface="Calibri"/>
                <a:ea typeface="Calibri"/>
                <a:cs typeface="Calibri"/>
                <a:sym typeface="Calibri"/>
              </a:rPr>
              <a:t>: To effec</a:t>
            </a:r>
            <a:r>
              <a:rPr b="1" lang="en-US" sz="3000">
                <a:solidFill>
                  <a:schemeClr val="dk1"/>
                </a:solidFill>
                <a:latin typeface="Calibri"/>
                <a:ea typeface="Calibri"/>
                <a:cs typeface="Calibri"/>
                <a:sym typeface="Calibri"/>
              </a:rPr>
              <a:t>tively manage cooperative activities</a:t>
            </a:r>
            <a:endParaRPr sz="1200"/>
          </a:p>
          <a:p>
            <a:pPr indent="0" lvl="0" marL="0" marR="0" rtl="0" algn="l">
              <a:spcBef>
                <a:spcPts val="640"/>
              </a:spcBef>
              <a:spcAft>
                <a:spcPts val="0"/>
              </a:spcAft>
              <a:buNone/>
            </a:pPr>
            <a:r>
              <a:rPr b="0" i="0" lang="en-US" sz="3000" u="none" cap="none" strike="noStrike">
                <a:solidFill>
                  <a:schemeClr val="dk1"/>
                </a:solidFill>
                <a:latin typeface="Calibri"/>
                <a:ea typeface="Calibri"/>
                <a:cs typeface="Calibri"/>
                <a:sym typeface="Calibri"/>
              </a:rPr>
              <a:t> </a:t>
            </a:r>
            <a:endParaRPr sz="1200"/>
          </a:p>
          <a:p>
            <a:pPr indent="0" lvl="0" marL="0" marR="0" rtl="0" algn="l">
              <a:spcBef>
                <a:spcPts val="640"/>
              </a:spcBef>
              <a:spcAft>
                <a:spcPts val="0"/>
              </a:spcAft>
              <a:buNone/>
            </a:pPr>
            <a:r>
              <a:t/>
            </a:r>
            <a:endParaRPr b="0" i="0" sz="3200" u="none" cap="none" strike="noStrike">
              <a:solidFill>
                <a:schemeClr val="dk1"/>
              </a:solidFill>
              <a:latin typeface="Calibri"/>
              <a:ea typeface="Calibri"/>
              <a:cs typeface="Calibri"/>
              <a:sym typeface="Calibri"/>
            </a:endParaRPr>
          </a:p>
          <a:p>
            <a:pPr indent="0" lvl="0" marL="0" marR="0" rtl="0" algn="l">
              <a:spcBef>
                <a:spcPts val="640"/>
              </a:spcBef>
              <a:spcAft>
                <a:spcPts val="0"/>
              </a:spcAft>
              <a:buNone/>
            </a:pPr>
            <a:r>
              <a:t/>
            </a:r>
            <a:endParaRPr/>
          </a:p>
          <a:p>
            <a:pPr indent="0" lvl="0" marL="0" marR="0" rtl="0" algn="l">
              <a:spcBef>
                <a:spcPts val="640"/>
              </a:spcBef>
              <a:spcAft>
                <a:spcPts val="0"/>
              </a:spcAft>
              <a:buNone/>
            </a:pPr>
            <a:r>
              <a:t/>
            </a:r>
            <a:endParaRPr/>
          </a:p>
        </p:txBody>
      </p:sp>
      <p:sp>
        <p:nvSpPr>
          <p:cNvPr id="245" name="Google Shape;245;p48"/>
          <p:cNvSpPr txBox="1"/>
          <p:nvPr>
            <p:ph idx="2" type="body"/>
          </p:nvPr>
        </p:nvSpPr>
        <p:spPr>
          <a:xfrm>
            <a:off x="539600" y="2524475"/>
            <a:ext cx="10962900" cy="4163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2800">
                <a:solidFill>
                  <a:srgbClr val="000000"/>
                </a:solidFill>
              </a:rPr>
              <a:t>By the end of the module, you will be able to:</a:t>
            </a:r>
            <a:endParaRPr sz="2800">
              <a:solidFill>
                <a:srgbClr val="000000"/>
              </a:solidFill>
            </a:endParaRPr>
          </a:p>
          <a:p>
            <a:pPr indent="-298450" lvl="0" marL="457200" rtl="0" algn="l">
              <a:lnSpc>
                <a:spcPct val="115000"/>
              </a:lnSpc>
              <a:spcBef>
                <a:spcPts val="1000"/>
              </a:spcBef>
              <a:spcAft>
                <a:spcPts val="0"/>
              </a:spcAft>
              <a:buClr>
                <a:srgbClr val="212121"/>
              </a:buClr>
              <a:buSzPts val="1100"/>
              <a:buChar char="●"/>
            </a:pPr>
            <a:r>
              <a:rPr lang="en-US" sz="2200">
                <a:solidFill>
                  <a:srgbClr val="000000"/>
                </a:solidFill>
              </a:rPr>
              <a:t>describe the purpose and benefits of project work and cooperative activities in the language classroom</a:t>
            </a:r>
            <a:endParaRPr sz="2200">
              <a:solidFill>
                <a:srgbClr val="000000"/>
              </a:solidFill>
            </a:endParaRPr>
          </a:p>
          <a:p>
            <a:pPr indent="-298450" lvl="0" marL="457200" rtl="0" algn="l">
              <a:lnSpc>
                <a:spcPct val="115000"/>
              </a:lnSpc>
              <a:spcBef>
                <a:spcPts val="0"/>
              </a:spcBef>
              <a:spcAft>
                <a:spcPts val="0"/>
              </a:spcAft>
              <a:buClr>
                <a:srgbClr val="212121"/>
              </a:buClr>
              <a:buSzPts val="1100"/>
              <a:buChar char="●"/>
            </a:pPr>
            <a:r>
              <a:rPr lang="en-US" sz="2200">
                <a:solidFill>
                  <a:srgbClr val="000000"/>
                </a:solidFill>
              </a:rPr>
              <a:t>explore various ways to develop and present project work and cooperative activities to and for all students</a:t>
            </a:r>
            <a:endParaRPr sz="2200">
              <a:solidFill>
                <a:srgbClr val="000000"/>
              </a:solidFill>
            </a:endParaRPr>
          </a:p>
          <a:p>
            <a:pPr indent="-298450" lvl="0" marL="457200" rtl="0" algn="l">
              <a:lnSpc>
                <a:spcPct val="115000"/>
              </a:lnSpc>
              <a:spcBef>
                <a:spcPts val="0"/>
              </a:spcBef>
              <a:spcAft>
                <a:spcPts val="0"/>
              </a:spcAft>
              <a:buClr>
                <a:srgbClr val="212121"/>
              </a:buClr>
              <a:buSzPts val="1100"/>
              <a:buChar char="●"/>
            </a:pPr>
            <a:r>
              <a:rPr lang="en-US" sz="2200">
                <a:solidFill>
                  <a:srgbClr val="000000"/>
                </a:solidFill>
              </a:rPr>
              <a:t>exchange ideas for project work and cooperative activities that work well for all learners</a:t>
            </a:r>
            <a:endParaRPr sz="2200">
              <a:solidFill>
                <a:srgbClr val="000000"/>
              </a:solidFill>
            </a:endParaRPr>
          </a:p>
          <a:p>
            <a:pPr indent="-298450" lvl="0" marL="457200" rtl="0" algn="l">
              <a:lnSpc>
                <a:spcPct val="115000"/>
              </a:lnSpc>
              <a:spcBef>
                <a:spcPts val="0"/>
              </a:spcBef>
              <a:spcAft>
                <a:spcPts val="0"/>
              </a:spcAft>
              <a:buClr>
                <a:srgbClr val="212121"/>
              </a:buClr>
              <a:buSzPts val="1100"/>
              <a:buChar char="●"/>
            </a:pPr>
            <a:r>
              <a:rPr lang="en-US" sz="2200">
                <a:solidFill>
                  <a:srgbClr val="000000"/>
                </a:solidFill>
              </a:rPr>
              <a:t>develop project ideas and cooperative activities that can be modified for multiple units of study using checklists, rubrics, collaborative work guidelines/expectations</a:t>
            </a:r>
            <a:endParaRPr sz="2200">
              <a:solidFill>
                <a:srgbClr val="000000"/>
              </a:solidFill>
            </a:endParaRPr>
          </a:p>
          <a:p>
            <a:pPr indent="-298450" lvl="0" marL="457200" rtl="0" algn="l">
              <a:lnSpc>
                <a:spcPct val="115000"/>
              </a:lnSpc>
              <a:spcBef>
                <a:spcPts val="0"/>
              </a:spcBef>
              <a:spcAft>
                <a:spcPts val="0"/>
              </a:spcAft>
              <a:buClr>
                <a:srgbClr val="212121"/>
              </a:buClr>
              <a:buSzPts val="1100"/>
              <a:buChar char="●"/>
            </a:pPr>
            <a:r>
              <a:rPr lang="en-US" sz="2200">
                <a:solidFill>
                  <a:srgbClr val="000000"/>
                </a:solidFill>
              </a:rPr>
              <a:t>reflect on ways to adapt and differentiate project work and cooperative activities for all learners</a:t>
            </a:r>
            <a:endParaRPr sz="2200">
              <a:solidFill>
                <a:srgbClr val="000000"/>
              </a:solidFill>
            </a:endParaRPr>
          </a:p>
          <a:p>
            <a:pPr indent="0" lvl="0" marL="457200" rtl="0" algn="l">
              <a:lnSpc>
                <a:spcPct val="115000"/>
              </a:lnSpc>
              <a:spcBef>
                <a:spcPts val="1000"/>
              </a:spcBef>
              <a:spcAft>
                <a:spcPts val="0"/>
              </a:spcAft>
              <a:buNone/>
            </a:pPr>
            <a:r>
              <a:t/>
            </a:r>
            <a:endParaRPr sz="2200">
              <a:solidFill>
                <a:srgbClr val="000000"/>
              </a:solidFill>
            </a:endParaRPr>
          </a:p>
          <a:p>
            <a:pPr indent="0" lvl="0" marL="457200" rtl="0" algn="l">
              <a:lnSpc>
                <a:spcPct val="115000"/>
              </a:lnSpc>
              <a:spcBef>
                <a:spcPts val="1000"/>
              </a:spcBef>
              <a:spcAft>
                <a:spcPts val="0"/>
              </a:spcAft>
              <a:buNone/>
            </a:pPr>
            <a:r>
              <a:t/>
            </a:r>
            <a:endParaRPr sz="2100">
              <a:solidFill>
                <a:srgbClr val="000000"/>
              </a:solidFill>
            </a:endParaRPr>
          </a:p>
          <a:p>
            <a:pPr indent="0" lvl="0" marL="457200" rtl="0" algn="l">
              <a:lnSpc>
                <a:spcPct val="100000"/>
              </a:lnSpc>
              <a:spcBef>
                <a:spcPts val="0"/>
              </a:spcBef>
              <a:spcAft>
                <a:spcPts val="0"/>
              </a:spcAft>
              <a:buNone/>
            </a:pPr>
            <a:r>
              <a:t/>
            </a:r>
            <a:endParaRPr sz="2800">
              <a:solidFill>
                <a:srgbClr val="000000"/>
              </a:solidFill>
            </a:endParaRPr>
          </a:p>
        </p:txBody>
      </p:sp>
      <p:sp>
        <p:nvSpPr>
          <p:cNvPr id="246" name="Google Shape;246;p4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10: MANAGING COOPERATIVE ACTIVITIES</a:t>
            </a:r>
            <a:endParaRPr b="1">
              <a:solidFill>
                <a:srgbClr val="FFFFFF"/>
              </a:solidFill>
            </a:endParaRPr>
          </a:p>
        </p:txBody>
      </p:sp>
      <p:pic>
        <p:nvPicPr>
          <p:cNvPr id="247" name="Google Shape;247;p48"/>
          <p:cNvPicPr preferRelativeResize="0"/>
          <p:nvPr/>
        </p:nvPicPr>
        <p:blipFill>
          <a:blip r:embed="rId3">
            <a:alphaModFix/>
          </a:blip>
          <a:stretch>
            <a:fillRect/>
          </a:stretch>
        </p:blipFill>
        <p:spPr>
          <a:xfrm>
            <a:off x="3632700" y="1276925"/>
            <a:ext cx="4270349" cy="11501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7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10: MANAGING COOPERATIVE ACTIVITIES</a:t>
            </a:r>
            <a:endParaRPr b="1">
              <a:solidFill>
                <a:schemeClr val="lt1"/>
              </a:solidFill>
            </a:endParaRPr>
          </a:p>
        </p:txBody>
      </p:sp>
      <p:sp>
        <p:nvSpPr>
          <p:cNvPr id="507" name="Google Shape;507;p75"/>
          <p:cNvSpPr txBox="1"/>
          <p:nvPr/>
        </p:nvSpPr>
        <p:spPr>
          <a:xfrm>
            <a:off x="2338225" y="923100"/>
            <a:ext cx="6713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dk1"/>
                </a:solidFill>
                <a:latin typeface="Calibri"/>
                <a:ea typeface="Calibri"/>
                <a:cs typeface="Calibri"/>
                <a:sym typeface="Calibri"/>
              </a:rPr>
              <a:t>Let’s Review!</a:t>
            </a:r>
            <a:endParaRPr b="1" sz="4000">
              <a:solidFill>
                <a:schemeClr val="dk1"/>
              </a:solidFill>
              <a:latin typeface="Calibri"/>
              <a:ea typeface="Calibri"/>
              <a:cs typeface="Calibri"/>
              <a:sym typeface="Calibri"/>
            </a:endParaRPr>
          </a:p>
        </p:txBody>
      </p:sp>
      <p:sp>
        <p:nvSpPr>
          <p:cNvPr id="508" name="Google Shape;508;p75"/>
          <p:cNvSpPr txBox="1"/>
          <p:nvPr/>
        </p:nvSpPr>
        <p:spPr>
          <a:xfrm>
            <a:off x="2527125" y="5936500"/>
            <a:ext cx="67137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900">
                <a:solidFill>
                  <a:schemeClr val="accent6"/>
                </a:solidFill>
                <a:latin typeface="Calibri"/>
                <a:ea typeface="Calibri"/>
                <a:cs typeface="Calibri"/>
                <a:sym typeface="Calibri"/>
              </a:rPr>
              <a:t>Type your answer in the Chat Box.</a:t>
            </a:r>
            <a:endParaRPr b="1" sz="2900">
              <a:solidFill>
                <a:schemeClr val="accent6"/>
              </a:solidFill>
              <a:latin typeface="Calibri"/>
              <a:ea typeface="Calibri"/>
              <a:cs typeface="Calibri"/>
              <a:sym typeface="Calibri"/>
            </a:endParaRPr>
          </a:p>
        </p:txBody>
      </p:sp>
      <p:pic>
        <p:nvPicPr>
          <p:cNvPr id="509" name="Google Shape;509;p75"/>
          <p:cNvPicPr preferRelativeResize="0"/>
          <p:nvPr/>
        </p:nvPicPr>
        <p:blipFill>
          <a:blip r:embed="rId3">
            <a:alphaModFix/>
          </a:blip>
          <a:stretch>
            <a:fillRect/>
          </a:stretch>
        </p:blipFill>
        <p:spPr>
          <a:xfrm>
            <a:off x="698188" y="1827900"/>
            <a:ext cx="10371574" cy="3202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76"/>
          <p:cNvPicPr preferRelativeResize="0"/>
          <p:nvPr/>
        </p:nvPicPr>
        <p:blipFill>
          <a:blip r:embed="rId3">
            <a:alphaModFix/>
          </a:blip>
          <a:stretch>
            <a:fillRect/>
          </a:stretch>
        </p:blipFill>
        <p:spPr>
          <a:xfrm>
            <a:off x="698188" y="1827900"/>
            <a:ext cx="10371574" cy="3202200"/>
          </a:xfrm>
          <a:prstGeom prst="rect">
            <a:avLst/>
          </a:prstGeom>
          <a:noFill/>
          <a:ln>
            <a:noFill/>
          </a:ln>
        </p:spPr>
      </p:pic>
      <p:sp>
        <p:nvSpPr>
          <p:cNvPr id="515" name="Google Shape;515;p7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10: MANAGING COOPERATIVE ACTIVITIES</a:t>
            </a:r>
            <a:endParaRPr b="1">
              <a:solidFill>
                <a:schemeClr val="lt1"/>
              </a:solidFill>
            </a:endParaRPr>
          </a:p>
        </p:txBody>
      </p:sp>
      <p:sp>
        <p:nvSpPr>
          <p:cNvPr id="516" name="Google Shape;516;p76"/>
          <p:cNvSpPr/>
          <p:nvPr/>
        </p:nvSpPr>
        <p:spPr>
          <a:xfrm>
            <a:off x="1189300" y="3508075"/>
            <a:ext cx="223500" cy="223500"/>
          </a:xfrm>
          <a:prstGeom prst="ellipse">
            <a:avLst/>
          </a:prstGeom>
          <a:solidFill>
            <a:srgbClr val="F7931E"/>
          </a:solidFill>
          <a:ln cap="flat" cmpd="sng" w="9525">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76"/>
          <p:cNvSpPr txBox="1"/>
          <p:nvPr/>
        </p:nvSpPr>
        <p:spPr>
          <a:xfrm>
            <a:off x="2338225" y="923100"/>
            <a:ext cx="6713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dk1"/>
                </a:solidFill>
                <a:latin typeface="Calibri"/>
                <a:ea typeface="Calibri"/>
                <a:cs typeface="Calibri"/>
                <a:sym typeface="Calibri"/>
              </a:rPr>
              <a:t>The answer is...</a:t>
            </a:r>
            <a:endParaRPr b="1" sz="40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7"/>
          <p:cNvSpPr txBox="1"/>
          <p:nvPr/>
        </p:nvSpPr>
        <p:spPr>
          <a:xfrm>
            <a:off x="452700" y="864200"/>
            <a:ext cx="10769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600"/>
              </a:spcAft>
              <a:buNone/>
            </a:pPr>
            <a:r>
              <a:rPr b="1" lang="en-US" sz="3000">
                <a:solidFill>
                  <a:schemeClr val="dk1"/>
                </a:solidFill>
                <a:latin typeface="Calibri"/>
                <a:ea typeface="Calibri"/>
                <a:cs typeface="Calibri"/>
                <a:sym typeface="Calibri"/>
              </a:rPr>
              <a:t>What is due on Sunday, September 12th?</a:t>
            </a:r>
            <a:endParaRPr/>
          </a:p>
        </p:txBody>
      </p:sp>
      <p:sp>
        <p:nvSpPr>
          <p:cNvPr id="524" name="Google Shape;524;p7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10: MANAGING COOPERATIVE ACTIVITIES</a:t>
            </a:r>
            <a:endParaRPr/>
          </a:p>
        </p:txBody>
      </p:sp>
      <p:sp>
        <p:nvSpPr>
          <p:cNvPr id="525" name="Google Shape;525;p77"/>
          <p:cNvSpPr txBox="1"/>
          <p:nvPr/>
        </p:nvSpPr>
        <p:spPr>
          <a:xfrm>
            <a:off x="406400" y="5820650"/>
            <a:ext cx="10769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600"/>
              </a:spcAft>
              <a:buNone/>
            </a:pPr>
            <a:r>
              <a:rPr b="1" lang="en-US" sz="3000">
                <a:solidFill>
                  <a:srgbClr val="F7931E"/>
                </a:solidFill>
                <a:latin typeface="Calibri"/>
                <a:ea typeface="Calibri"/>
                <a:cs typeface="Calibri"/>
                <a:sym typeface="Calibri"/>
              </a:rPr>
              <a:t>Remember to </a:t>
            </a:r>
            <a:r>
              <a:rPr b="1" lang="en-US" sz="3000">
                <a:solidFill>
                  <a:srgbClr val="F7931E"/>
                </a:solidFill>
                <a:latin typeface="Calibri"/>
                <a:ea typeface="Calibri"/>
                <a:cs typeface="Calibri"/>
                <a:sym typeface="Calibri"/>
              </a:rPr>
              <a:t>complete your</a:t>
            </a:r>
            <a:r>
              <a:rPr b="1" lang="en-US" sz="3000">
                <a:solidFill>
                  <a:srgbClr val="F7931E"/>
                </a:solidFill>
                <a:latin typeface="Calibri"/>
                <a:ea typeface="Calibri"/>
                <a:cs typeface="Calibri"/>
                <a:sym typeface="Calibri"/>
              </a:rPr>
              <a:t> portfolios!</a:t>
            </a:r>
            <a:endParaRPr>
              <a:solidFill>
                <a:srgbClr val="F7931E"/>
              </a:solidFill>
            </a:endParaRPr>
          </a:p>
        </p:txBody>
      </p:sp>
      <p:pic>
        <p:nvPicPr>
          <p:cNvPr id="526" name="Google Shape;526;p77"/>
          <p:cNvPicPr preferRelativeResize="0"/>
          <p:nvPr/>
        </p:nvPicPr>
        <p:blipFill>
          <a:blip r:embed="rId3">
            <a:alphaModFix/>
          </a:blip>
          <a:stretch>
            <a:fillRect/>
          </a:stretch>
        </p:blipFill>
        <p:spPr>
          <a:xfrm>
            <a:off x="79725" y="1510700"/>
            <a:ext cx="11711875" cy="4429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8"/>
          <p:cNvSpPr txBox="1"/>
          <p:nvPr/>
        </p:nvSpPr>
        <p:spPr>
          <a:xfrm>
            <a:off x="406400" y="920650"/>
            <a:ext cx="10769700" cy="1371600"/>
          </a:xfrm>
          <a:prstGeom prst="rect">
            <a:avLst/>
          </a:prstGeom>
          <a:noFill/>
          <a:ln>
            <a:noFill/>
          </a:ln>
        </p:spPr>
        <p:txBody>
          <a:bodyPr anchorCtr="0" anchor="t" bIns="46025" lIns="92075" spcFirstLastPara="1" rIns="92075" wrap="square" tIns="46025">
            <a:noAutofit/>
          </a:bodyPr>
          <a:lstStyle/>
          <a:p>
            <a:pPr indent="0" lvl="0" marL="0" rtl="0" algn="ctr">
              <a:spcBef>
                <a:spcPts val="0"/>
              </a:spcBef>
              <a:spcAft>
                <a:spcPts val="0"/>
              </a:spcAft>
              <a:buNone/>
            </a:pPr>
            <a:r>
              <a:rPr b="1" lang="en-US" sz="5200">
                <a:latin typeface="Calibri"/>
                <a:ea typeface="Calibri"/>
                <a:cs typeface="Calibri"/>
                <a:sym typeface="Calibri"/>
              </a:rPr>
              <a:t>EXIT TICKET - TIME FOR D.E.A.R.</a:t>
            </a:r>
            <a:endParaRPr b="1" sz="5200">
              <a:latin typeface="Calibri"/>
              <a:ea typeface="Calibri"/>
              <a:cs typeface="Calibri"/>
              <a:sym typeface="Calibri"/>
            </a:endParaRPr>
          </a:p>
          <a:p>
            <a:pPr indent="0" lvl="0" marL="0" rtl="0" algn="ctr">
              <a:spcBef>
                <a:spcPts val="0"/>
              </a:spcBef>
              <a:spcAft>
                <a:spcPts val="0"/>
              </a:spcAft>
              <a:buNone/>
            </a:pPr>
            <a:r>
              <a:rPr b="1" lang="en-US" sz="4700">
                <a:latin typeface="Calibri"/>
                <a:ea typeface="Calibri"/>
                <a:cs typeface="Calibri"/>
                <a:sym typeface="Calibri"/>
              </a:rPr>
              <a:t>D</a:t>
            </a:r>
            <a:r>
              <a:rPr lang="en-US" sz="4700">
                <a:latin typeface="Calibri"/>
                <a:ea typeface="Calibri"/>
                <a:cs typeface="Calibri"/>
                <a:sym typeface="Calibri"/>
              </a:rPr>
              <a:t>rop </a:t>
            </a:r>
            <a:r>
              <a:rPr b="1" lang="en-US" sz="4700">
                <a:latin typeface="Calibri"/>
                <a:ea typeface="Calibri"/>
                <a:cs typeface="Calibri"/>
                <a:sym typeface="Calibri"/>
              </a:rPr>
              <a:t>E</a:t>
            </a:r>
            <a:r>
              <a:rPr lang="en-US" sz="4700">
                <a:latin typeface="Calibri"/>
                <a:ea typeface="Calibri"/>
                <a:cs typeface="Calibri"/>
                <a:sym typeface="Calibri"/>
              </a:rPr>
              <a:t>verything </a:t>
            </a:r>
            <a:r>
              <a:rPr b="1" lang="en-US" sz="4700">
                <a:latin typeface="Calibri"/>
                <a:ea typeface="Calibri"/>
                <a:cs typeface="Calibri"/>
                <a:sym typeface="Calibri"/>
              </a:rPr>
              <a:t>A</a:t>
            </a:r>
            <a:r>
              <a:rPr lang="en-US" sz="4700">
                <a:latin typeface="Calibri"/>
                <a:ea typeface="Calibri"/>
                <a:cs typeface="Calibri"/>
                <a:sym typeface="Calibri"/>
              </a:rPr>
              <a:t>nd </a:t>
            </a:r>
            <a:r>
              <a:rPr b="1" lang="en-US" sz="4700">
                <a:latin typeface="Calibri"/>
                <a:ea typeface="Calibri"/>
                <a:cs typeface="Calibri"/>
                <a:sym typeface="Calibri"/>
              </a:rPr>
              <a:t>R</a:t>
            </a:r>
            <a:r>
              <a:rPr lang="en-US" sz="4700">
                <a:latin typeface="Calibri"/>
                <a:ea typeface="Calibri"/>
                <a:cs typeface="Calibri"/>
                <a:sym typeface="Calibri"/>
              </a:rPr>
              <a:t>eflect</a:t>
            </a:r>
            <a:endParaRPr sz="4700">
              <a:latin typeface="Calibri"/>
              <a:ea typeface="Calibri"/>
              <a:cs typeface="Calibri"/>
              <a:sym typeface="Calibri"/>
            </a:endParaRPr>
          </a:p>
          <a:p>
            <a:pPr indent="0" lvl="0" marL="0" rtl="0" algn="l">
              <a:spcBef>
                <a:spcPts val="0"/>
              </a:spcBef>
              <a:spcAft>
                <a:spcPts val="0"/>
              </a:spcAft>
              <a:buNone/>
            </a:pPr>
            <a:r>
              <a:t/>
            </a:r>
            <a:endParaRPr b="1" sz="2400">
              <a:solidFill>
                <a:schemeClr val="dk1"/>
              </a:solidFill>
              <a:highlight>
                <a:srgbClr val="FFFF00"/>
              </a:highlight>
              <a:latin typeface="Calibri"/>
              <a:ea typeface="Calibri"/>
              <a:cs typeface="Calibri"/>
              <a:sym typeface="Calibri"/>
            </a:endParaRPr>
          </a:p>
          <a:p>
            <a:pPr indent="0" lvl="0" marL="457200" rtl="0" algn="ctr">
              <a:spcBef>
                <a:spcPts val="0"/>
              </a:spcBef>
              <a:spcAft>
                <a:spcPts val="0"/>
              </a:spcAft>
              <a:buNone/>
            </a:pPr>
            <a:r>
              <a:rPr b="1" lang="en-US" sz="3700">
                <a:solidFill>
                  <a:schemeClr val="dk1"/>
                </a:solidFill>
                <a:highlight>
                  <a:srgbClr val="FFFFFF"/>
                </a:highlight>
                <a:latin typeface="Roboto"/>
                <a:ea typeface="Roboto"/>
                <a:cs typeface="Roboto"/>
                <a:sym typeface="Roboto"/>
              </a:rPr>
              <a:t>What is one new idea from Module 10 that you learned about managing cooperative activities that you would like to try?</a:t>
            </a:r>
            <a:endParaRPr b="1" sz="6500">
              <a:solidFill>
                <a:schemeClr val="dk1"/>
              </a:solidFill>
              <a:highlight>
                <a:srgbClr val="FFFF00"/>
              </a:highlight>
              <a:latin typeface="Calibri"/>
              <a:ea typeface="Calibri"/>
              <a:cs typeface="Calibri"/>
              <a:sym typeface="Calibri"/>
            </a:endParaRPr>
          </a:p>
        </p:txBody>
      </p:sp>
      <p:sp>
        <p:nvSpPr>
          <p:cNvPr id="532" name="Google Shape;532;p78"/>
          <p:cNvSpPr/>
          <p:nvPr/>
        </p:nvSpPr>
        <p:spPr>
          <a:xfrm>
            <a:off x="406400" y="4849350"/>
            <a:ext cx="10769700" cy="82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3800">
                <a:solidFill>
                  <a:srgbClr val="F8931F"/>
                </a:solidFill>
                <a:latin typeface="Calibri"/>
                <a:ea typeface="Calibri"/>
                <a:cs typeface="Calibri"/>
                <a:sym typeface="Calibri"/>
              </a:rPr>
              <a:t>Now we will do our Module 10 Exit Ticket!</a:t>
            </a:r>
            <a:endParaRPr b="1" i="1" sz="3800">
              <a:solidFill>
                <a:srgbClr val="F8931F"/>
              </a:solidFill>
              <a:latin typeface="Calibri"/>
              <a:ea typeface="Calibri"/>
              <a:cs typeface="Calibri"/>
              <a:sym typeface="Calibri"/>
            </a:endParaRPr>
          </a:p>
          <a:p>
            <a:pPr indent="0" lvl="0" marL="0" marR="0" rtl="0" algn="ctr">
              <a:spcBef>
                <a:spcPts val="0"/>
              </a:spcBef>
              <a:spcAft>
                <a:spcPts val="0"/>
              </a:spcAft>
              <a:buNone/>
            </a:pPr>
            <a:r>
              <a:rPr b="1" i="1" lang="en-US" sz="3800">
                <a:solidFill>
                  <a:srgbClr val="F8931F"/>
                </a:solidFill>
                <a:latin typeface="Calibri"/>
                <a:ea typeface="Calibri"/>
                <a:cs typeface="Calibri"/>
                <a:sym typeface="Calibri"/>
              </a:rPr>
              <a:t>Click on the link in the chat box.</a:t>
            </a:r>
            <a:endParaRPr b="1" i="1" sz="3800">
              <a:solidFill>
                <a:srgbClr val="F8931F"/>
              </a:solidFill>
              <a:latin typeface="Calibri"/>
              <a:ea typeface="Calibri"/>
              <a:cs typeface="Calibri"/>
              <a:sym typeface="Calibri"/>
            </a:endParaRPr>
          </a:p>
        </p:txBody>
      </p:sp>
      <p:sp>
        <p:nvSpPr>
          <p:cNvPr id="533" name="Google Shape;533;p7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10: MANAGING COOPERATIVE ACTIVITIES</a:t>
            </a:r>
            <a:endParaRPr b="1">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9"/>
          <p:cNvSpPr txBox="1"/>
          <p:nvPr/>
        </p:nvSpPr>
        <p:spPr>
          <a:xfrm>
            <a:off x="452700" y="864200"/>
            <a:ext cx="10769700" cy="507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400">
                <a:solidFill>
                  <a:srgbClr val="F8931F"/>
                </a:solidFill>
                <a:latin typeface="Calibri"/>
                <a:ea typeface="Calibri"/>
                <a:cs typeface="Calibri"/>
                <a:sym typeface="Calibri"/>
              </a:rPr>
              <a:t>ANNOUNCEMENTS</a:t>
            </a:r>
            <a:endParaRPr b="1" sz="4400">
              <a:solidFill>
                <a:srgbClr val="F8931F"/>
              </a:solidFill>
              <a:latin typeface="Calibri"/>
              <a:ea typeface="Calibri"/>
              <a:cs typeface="Calibri"/>
              <a:sym typeface="Calibri"/>
            </a:endParaRPr>
          </a:p>
          <a:p>
            <a:pPr indent="0" lvl="0" marL="0" rtl="0" algn="ctr">
              <a:spcBef>
                <a:spcPts val="600"/>
              </a:spcBef>
              <a:spcAft>
                <a:spcPts val="0"/>
              </a:spcAft>
              <a:buNone/>
            </a:pPr>
            <a:r>
              <a:t/>
            </a:r>
            <a:endParaRPr b="1" sz="2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Final TETE Portfolios due</a:t>
            </a:r>
            <a:r>
              <a:rPr b="1" lang="en-US" sz="3000">
                <a:solidFill>
                  <a:schemeClr val="dk1"/>
                </a:solidFill>
                <a:latin typeface="Calibri"/>
                <a:ea typeface="Calibri"/>
                <a:cs typeface="Calibri"/>
                <a:sym typeface="Calibri"/>
              </a:rPr>
              <a:t> </a:t>
            </a:r>
            <a:r>
              <a:rPr b="1" lang="en-US" sz="3900">
                <a:solidFill>
                  <a:schemeClr val="dk1"/>
                </a:solidFill>
                <a:latin typeface="Calibri"/>
                <a:ea typeface="Calibri"/>
                <a:cs typeface="Calibri"/>
                <a:sym typeface="Calibri"/>
              </a:rPr>
              <a:t>Sunday, September 19th</a:t>
            </a:r>
            <a:r>
              <a:rPr b="1" lang="en-US" sz="3000">
                <a:solidFill>
                  <a:schemeClr val="dk1"/>
                </a:solidFill>
                <a:latin typeface="Calibri"/>
                <a:ea typeface="Calibri"/>
                <a:cs typeface="Calibri"/>
                <a:sym typeface="Calibri"/>
              </a:rPr>
              <a:t>!</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Post your Create and Reflect Tasks for all modules.</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Post your Final Summative Reflection.</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On Monday, September 13th you will receive a message from          Dr. Shin with </a:t>
            </a:r>
            <a:r>
              <a:rPr b="1" lang="en-US" sz="3000">
                <a:solidFill>
                  <a:schemeClr val="dk1"/>
                </a:solidFill>
                <a:latin typeface="Calibri"/>
                <a:ea typeface="Calibri"/>
                <a:cs typeface="Calibri"/>
                <a:sym typeface="Calibri"/>
              </a:rPr>
              <a:t>information</a:t>
            </a:r>
            <a:r>
              <a:rPr b="1" lang="en-US" sz="3000">
                <a:solidFill>
                  <a:schemeClr val="dk1"/>
                </a:solidFill>
                <a:latin typeface="Calibri"/>
                <a:ea typeface="Calibri"/>
                <a:cs typeface="Calibri"/>
                <a:sym typeface="Calibri"/>
              </a:rPr>
              <a:t> and access links to the </a:t>
            </a:r>
            <a:endParaRPr b="1" sz="3000">
              <a:solidFill>
                <a:schemeClr val="dk1"/>
              </a:solidFill>
              <a:latin typeface="Calibri"/>
              <a:ea typeface="Calibri"/>
              <a:cs typeface="Calibri"/>
              <a:sym typeface="Calibri"/>
            </a:endParaRPr>
          </a:p>
          <a:p>
            <a:pPr indent="0" lvl="0" marL="0" rtl="0" algn="ctr">
              <a:spcBef>
                <a:spcPts val="600"/>
              </a:spcBef>
              <a:spcAft>
                <a:spcPts val="600"/>
              </a:spcAft>
              <a:buNone/>
            </a:pPr>
            <a:r>
              <a:rPr b="1" lang="en-US" sz="3000">
                <a:solidFill>
                  <a:schemeClr val="dk1"/>
                </a:solidFill>
                <a:latin typeface="Calibri"/>
                <a:ea typeface="Calibri"/>
                <a:cs typeface="Calibri"/>
                <a:sym typeface="Calibri"/>
              </a:rPr>
              <a:t>Post-Course Assessment and Consent Form.</a:t>
            </a:r>
            <a:endParaRPr b="1" sz="3000">
              <a:solidFill>
                <a:schemeClr val="dk1"/>
              </a:solidFill>
              <a:latin typeface="Calibri"/>
              <a:ea typeface="Calibri"/>
              <a:cs typeface="Calibri"/>
              <a:sym typeface="Calibri"/>
            </a:endParaRPr>
          </a:p>
        </p:txBody>
      </p:sp>
      <p:sp>
        <p:nvSpPr>
          <p:cNvPr id="540" name="Google Shape;540;p7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10: MANAGING COOPERATIVE ACTIVITIES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0"/>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547" name="Google Shape;547;p80"/>
          <p:cNvSpPr txBox="1"/>
          <p:nvPr>
            <p:ph idx="2" type="body"/>
          </p:nvPr>
        </p:nvSpPr>
        <p:spPr>
          <a:xfrm>
            <a:off x="406400" y="609600"/>
            <a:ext cx="10769700" cy="16191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4800"/>
              <a:t>Publishing Your Portfolio</a:t>
            </a:r>
            <a:endParaRPr b="1" sz="4800"/>
          </a:p>
          <a:p>
            <a:pPr indent="0" lvl="0" marL="0" rtl="0" algn="ctr">
              <a:spcBef>
                <a:spcPts val="360"/>
              </a:spcBef>
              <a:spcAft>
                <a:spcPts val="0"/>
              </a:spcAft>
              <a:buNone/>
            </a:pPr>
            <a:r>
              <a:rPr b="1" lang="en-US" sz="3600"/>
              <a:t>(</a:t>
            </a:r>
            <a:r>
              <a:rPr b="1" lang="en-US" sz="3600" u="sng"/>
              <a:t>NOT</a:t>
            </a:r>
            <a:r>
              <a:rPr b="1" lang="en-US" sz="3600"/>
              <a:t> mandatory)</a:t>
            </a:r>
            <a:endParaRPr b="1" sz="3600"/>
          </a:p>
        </p:txBody>
      </p:sp>
      <p:sp>
        <p:nvSpPr>
          <p:cNvPr id="548" name="Google Shape;548;p80"/>
          <p:cNvSpPr txBox="1"/>
          <p:nvPr/>
        </p:nvSpPr>
        <p:spPr>
          <a:xfrm>
            <a:off x="406400" y="5934075"/>
            <a:ext cx="11066400" cy="9234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t>Video Directions: </a:t>
            </a:r>
            <a:r>
              <a:rPr lang="en-US" sz="2400" u="sng">
                <a:solidFill>
                  <a:schemeClr val="hlink"/>
                </a:solidFill>
                <a:hlinkClick r:id="rId3"/>
              </a:rPr>
              <a:t>https://youtu.be/WX4OUYTyOck</a:t>
            </a:r>
            <a:r>
              <a:rPr lang="en-US" sz="2400"/>
              <a:t> or </a:t>
            </a:r>
            <a:r>
              <a:rPr lang="en-US" sz="2400" u="sng">
                <a:solidFill>
                  <a:schemeClr val="hlink"/>
                </a:solidFill>
                <a:hlinkClick r:id="rId4"/>
              </a:rPr>
              <a:t>https://sites.google.com/view/tete-portfolio-template/home</a:t>
            </a:r>
            <a:r>
              <a:rPr lang="en-US" sz="2400"/>
              <a:t> </a:t>
            </a:r>
            <a:endParaRPr sz="2400"/>
          </a:p>
        </p:txBody>
      </p:sp>
      <p:pic>
        <p:nvPicPr>
          <p:cNvPr id="549" name="Google Shape;549;p80"/>
          <p:cNvPicPr preferRelativeResize="0"/>
          <p:nvPr/>
        </p:nvPicPr>
        <p:blipFill rotWithShape="1">
          <a:blip r:embed="rId5">
            <a:alphaModFix/>
          </a:blip>
          <a:srcRect b="89221" l="0" r="34318" t="10047"/>
          <a:stretch/>
        </p:blipFill>
        <p:spPr>
          <a:xfrm>
            <a:off x="152400" y="2593450"/>
            <a:ext cx="3813827" cy="26525"/>
          </a:xfrm>
          <a:prstGeom prst="rect">
            <a:avLst/>
          </a:prstGeom>
          <a:noFill/>
          <a:ln>
            <a:noFill/>
          </a:ln>
        </p:spPr>
      </p:pic>
      <p:pic>
        <p:nvPicPr>
          <p:cNvPr id="550" name="Google Shape;550;p80"/>
          <p:cNvPicPr preferRelativeResize="0"/>
          <p:nvPr/>
        </p:nvPicPr>
        <p:blipFill rotWithShape="1">
          <a:blip r:embed="rId6">
            <a:alphaModFix/>
          </a:blip>
          <a:srcRect b="83738" l="49256" r="37973" t="10047"/>
          <a:stretch/>
        </p:blipFill>
        <p:spPr>
          <a:xfrm>
            <a:off x="177800" y="2524300"/>
            <a:ext cx="1526723" cy="464275"/>
          </a:xfrm>
          <a:prstGeom prst="rect">
            <a:avLst/>
          </a:prstGeom>
          <a:noFill/>
          <a:ln>
            <a:noFill/>
          </a:ln>
        </p:spPr>
      </p:pic>
      <p:pic>
        <p:nvPicPr>
          <p:cNvPr id="551" name="Google Shape;551;p80"/>
          <p:cNvPicPr preferRelativeResize="0"/>
          <p:nvPr/>
        </p:nvPicPr>
        <p:blipFill rotWithShape="1">
          <a:blip r:embed="rId7">
            <a:alphaModFix/>
          </a:blip>
          <a:srcRect b="28711" l="22276" r="22895" t="28872"/>
          <a:stretch/>
        </p:blipFill>
        <p:spPr>
          <a:xfrm>
            <a:off x="2364125" y="2906600"/>
            <a:ext cx="4432676" cy="2268326"/>
          </a:xfrm>
          <a:prstGeom prst="rect">
            <a:avLst/>
          </a:prstGeom>
          <a:noFill/>
          <a:ln cap="flat" cmpd="sng" w="9525">
            <a:solidFill>
              <a:srgbClr val="212121"/>
            </a:solidFill>
            <a:prstDash val="solid"/>
            <a:round/>
            <a:headEnd len="sm" w="sm" type="none"/>
            <a:tailEnd len="sm" w="sm" type="none"/>
          </a:ln>
        </p:spPr>
      </p:pic>
      <p:pic>
        <p:nvPicPr>
          <p:cNvPr id="552" name="Google Shape;552;p80"/>
          <p:cNvPicPr preferRelativeResize="0"/>
          <p:nvPr/>
        </p:nvPicPr>
        <p:blipFill rotWithShape="1">
          <a:blip r:embed="rId8">
            <a:alphaModFix/>
          </a:blip>
          <a:srcRect b="27917" l="27931" r="28549" t="28952"/>
          <a:stretch/>
        </p:blipFill>
        <p:spPr>
          <a:xfrm>
            <a:off x="7090750" y="3203000"/>
            <a:ext cx="4238602" cy="2625376"/>
          </a:xfrm>
          <a:prstGeom prst="rect">
            <a:avLst/>
          </a:prstGeom>
          <a:noFill/>
          <a:ln cap="flat" cmpd="sng" w="9525">
            <a:solidFill>
              <a:srgbClr val="212121"/>
            </a:solidFill>
            <a:prstDash val="solid"/>
            <a:round/>
            <a:headEnd len="sm" w="sm" type="none"/>
            <a:tailEnd len="sm" w="sm" type="none"/>
          </a:ln>
        </p:spPr>
      </p:pic>
      <p:pic>
        <p:nvPicPr>
          <p:cNvPr id="553" name="Google Shape;553;p80"/>
          <p:cNvPicPr preferRelativeResize="0"/>
          <p:nvPr/>
        </p:nvPicPr>
        <p:blipFill rotWithShape="1">
          <a:blip r:embed="rId9">
            <a:alphaModFix/>
          </a:blip>
          <a:srcRect b="70047" l="2524" r="85590" t="3053"/>
          <a:stretch/>
        </p:blipFill>
        <p:spPr>
          <a:xfrm>
            <a:off x="564800" y="1757650"/>
            <a:ext cx="752724" cy="766650"/>
          </a:xfrm>
          <a:prstGeom prst="rect">
            <a:avLst/>
          </a:prstGeom>
          <a:noFill/>
          <a:ln>
            <a:noFill/>
          </a:ln>
        </p:spPr>
      </p:pic>
      <p:pic>
        <p:nvPicPr>
          <p:cNvPr id="554" name="Google Shape;554;p80"/>
          <p:cNvPicPr preferRelativeResize="0"/>
          <p:nvPr/>
        </p:nvPicPr>
        <p:blipFill rotWithShape="1">
          <a:blip r:embed="rId9">
            <a:alphaModFix/>
          </a:blip>
          <a:srcRect b="70016" l="18824" r="69290" t="3082"/>
          <a:stretch/>
        </p:blipFill>
        <p:spPr>
          <a:xfrm>
            <a:off x="4204100" y="2031913"/>
            <a:ext cx="752724" cy="766650"/>
          </a:xfrm>
          <a:prstGeom prst="rect">
            <a:avLst/>
          </a:prstGeom>
          <a:noFill/>
          <a:ln>
            <a:noFill/>
          </a:ln>
        </p:spPr>
      </p:pic>
      <p:pic>
        <p:nvPicPr>
          <p:cNvPr id="555" name="Google Shape;555;p80"/>
          <p:cNvPicPr preferRelativeResize="0"/>
          <p:nvPr/>
        </p:nvPicPr>
        <p:blipFill rotWithShape="1">
          <a:blip r:embed="rId9">
            <a:alphaModFix/>
          </a:blip>
          <a:srcRect b="69980" l="35786" r="52328" t="3120"/>
          <a:stretch/>
        </p:blipFill>
        <p:spPr>
          <a:xfrm>
            <a:off x="8833688" y="2315175"/>
            <a:ext cx="752724" cy="766650"/>
          </a:xfrm>
          <a:prstGeom prst="rect">
            <a:avLst/>
          </a:prstGeom>
          <a:noFill/>
          <a:ln>
            <a:noFill/>
          </a:ln>
        </p:spPr>
      </p:pic>
      <p:cxnSp>
        <p:nvCxnSpPr>
          <p:cNvPr id="556" name="Google Shape;556;p80"/>
          <p:cNvCxnSpPr/>
          <p:nvPr/>
        </p:nvCxnSpPr>
        <p:spPr>
          <a:xfrm>
            <a:off x="1895700" y="3472675"/>
            <a:ext cx="627300" cy="0"/>
          </a:xfrm>
          <a:prstGeom prst="straightConnector1">
            <a:avLst/>
          </a:prstGeom>
          <a:noFill/>
          <a:ln cap="flat" cmpd="sng" w="28575">
            <a:solidFill>
              <a:srgbClr val="FF0000"/>
            </a:solidFill>
            <a:prstDash val="solid"/>
            <a:round/>
            <a:headEnd len="med" w="med" type="none"/>
            <a:tailEnd len="med" w="med" type="triangle"/>
          </a:ln>
        </p:spPr>
      </p:cxnSp>
      <p:cxnSp>
        <p:nvCxnSpPr>
          <p:cNvPr id="557" name="Google Shape;557;p80"/>
          <p:cNvCxnSpPr/>
          <p:nvPr/>
        </p:nvCxnSpPr>
        <p:spPr>
          <a:xfrm>
            <a:off x="1825075" y="4489300"/>
            <a:ext cx="627300" cy="0"/>
          </a:xfrm>
          <a:prstGeom prst="straightConnector1">
            <a:avLst/>
          </a:prstGeom>
          <a:noFill/>
          <a:ln cap="flat" cmpd="sng" w="28575">
            <a:solidFill>
              <a:srgbClr val="FF0000"/>
            </a:solidFill>
            <a:prstDash val="solid"/>
            <a:round/>
            <a:headEnd len="med" w="med" type="none"/>
            <a:tailEnd len="med" w="med" type="triangle"/>
          </a:ln>
        </p:spPr>
      </p:cxnSp>
      <p:cxnSp>
        <p:nvCxnSpPr>
          <p:cNvPr id="558" name="Google Shape;558;p80"/>
          <p:cNvCxnSpPr/>
          <p:nvPr/>
        </p:nvCxnSpPr>
        <p:spPr>
          <a:xfrm rot="10800000">
            <a:off x="3865775" y="4713825"/>
            <a:ext cx="0" cy="576300"/>
          </a:xfrm>
          <a:prstGeom prst="straightConnector1">
            <a:avLst/>
          </a:prstGeom>
          <a:noFill/>
          <a:ln cap="flat" cmpd="sng" w="28575">
            <a:solidFill>
              <a:srgbClr val="FF0000"/>
            </a:solidFill>
            <a:prstDash val="solid"/>
            <a:round/>
            <a:headEnd len="med" w="med" type="none"/>
            <a:tailEnd len="med" w="med" type="triangle"/>
          </a:ln>
        </p:spPr>
      </p:cxnSp>
      <p:cxnSp>
        <p:nvCxnSpPr>
          <p:cNvPr id="559" name="Google Shape;559;p80"/>
          <p:cNvCxnSpPr/>
          <p:nvPr/>
        </p:nvCxnSpPr>
        <p:spPr>
          <a:xfrm>
            <a:off x="6544675" y="5703700"/>
            <a:ext cx="627300" cy="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81"/>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566" name="Google Shape;566;p81"/>
          <p:cNvSpPr txBox="1"/>
          <p:nvPr>
            <p:ph idx="2" type="body"/>
          </p:nvPr>
        </p:nvSpPr>
        <p:spPr>
          <a:xfrm>
            <a:off x="406400" y="609600"/>
            <a:ext cx="10769700" cy="8541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4800"/>
              <a:t>Publishing Your Portfolio (cont.)</a:t>
            </a:r>
            <a:endParaRPr b="1" sz="4800"/>
          </a:p>
        </p:txBody>
      </p:sp>
      <p:pic>
        <p:nvPicPr>
          <p:cNvPr id="567" name="Google Shape;567;p81"/>
          <p:cNvPicPr preferRelativeResize="0"/>
          <p:nvPr/>
        </p:nvPicPr>
        <p:blipFill rotWithShape="1">
          <a:blip r:embed="rId3">
            <a:alphaModFix/>
          </a:blip>
          <a:srcRect b="89221" l="0" r="34318" t="10047"/>
          <a:stretch/>
        </p:blipFill>
        <p:spPr>
          <a:xfrm>
            <a:off x="152400" y="2593450"/>
            <a:ext cx="3813827" cy="26525"/>
          </a:xfrm>
          <a:prstGeom prst="rect">
            <a:avLst/>
          </a:prstGeom>
          <a:noFill/>
          <a:ln>
            <a:noFill/>
          </a:ln>
        </p:spPr>
      </p:pic>
      <p:pic>
        <p:nvPicPr>
          <p:cNvPr id="568" name="Google Shape;568;p81"/>
          <p:cNvPicPr preferRelativeResize="0"/>
          <p:nvPr/>
        </p:nvPicPr>
        <p:blipFill rotWithShape="1">
          <a:blip r:embed="rId4">
            <a:alphaModFix/>
          </a:blip>
          <a:srcRect b="26210" l="28941" r="29494" t="30170"/>
          <a:stretch/>
        </p:blipFill>
        <p:spPr>
          <a:xfrm>
            <a:off x="334525" y="2391375"/>
            <a:ext cx="5018051" cy="3291101"/>
          </a:xfrm>
          <a:prstGeom prst="rect">
            <a:avLst/>
          </a:prstGeom>
          <a:noFill/>
          <a:ln cap="flat" cmpd="sng" w="9525">
            <a:solidFill>
              <a:srgbClr val="212121"/>
            </a:solidFill>
            <a:prstDash val="solid"/>
            <a:round/>
            <a:headEnd len="sm" w="sm" type="none"/>
            <a:tailEnd len="sm" w="sm" type="none"/>
          </a:ln>
        </p:spPr>
      </p:pic>
      <p:pic>
        <p:nvPicPr>
          <p:cNvPr id="569" name="Google Shape;569;p81"/>
          <p:cNvPicPr preferRelativeResize="0"/>
          <p:nvPr/>
        </p:nvPicPr>
        <p:blipFill rotWithShape="1">
          <a:blip r:embed="rId5">
            <a:alphaModFix/>
          </a:blip>
          <a:srcRect b="25537" l="23258" r="23929" t="26279"/>
          <a:stretch/>
        </p:blipFill>
        <p:spPr>
          <a:xfrm>
            <a:off x="5777250" y="2391375"/>
            <a:ext cx="5771750" cy="3291101"/>
          </a:xfrm>
          <a:prstGeom prst="rect">
            <a:avLst/>
          </a:prstGeom>
          <a:noFill/>
          <a:ln cap="flat" cmpd="sng" w="9525">
            <a:solidFill>
              <a:srgbClr val="212121"/>
            </a:solidFill>
            <a:prstDash val="solid"/>
            <a:round/>
            <a:headEnd len="sm" w="sm" type="none"/>
            <a:tailEnd len="sm" w="sm" type="none"/>
          </a:ln>
        </p:spPr>
      </p:pic>
      <p:pic>
        <p:nvPicPr>
          <p:cNvPr id="570" name="Google Shape;570;p81"/>
          <p:cNvPicPr preferRelativeResize="0"/>
          <p:nvPr/>
        </p:nvPicPr>
        <p:blipFill rotWithShape="1">
          <a:blip r:embed="rId6">
            <a:alphaModFix/>
          </a:blip>
          <a:srcRect b="70050" l="52263" r="36173" t="3538"/>
          <a:stretch/>
        </p:blipFill>
        <p:spPr>
          <a:xfrm>
            <a:off x="2477363" y="1539475"/>
            <a:ext cx="732375" cy="752701"/>
          </a:xfrm>
          <a:prstGeom prst="rect">
            <a:avLst/>
          </a:prstGeom>
          <a:noFill/>
          <a:ln>
            <a:noFill/>
          </a:ln>
        </p:spPr>
      </p:pic>
      <p:pic>
        <p:nvPicPr>
          <p:cNvPr id="571" name="Google Shape;571;p81"/>
          <p:cNvPicPr preferRelativeResize="0"/>
          <p:nvPr/>
        </p:nvPicPr>
        <p:blipFill rotWithShape="1">
          <a:blip r:embed="rId6">
            <a:alphaModFix/>
          </a:blip>
          <a:srcRect b="70012" l="69224" r="19212" t="3578"/>
          <a:stretch/>
        </p:blipFill>
        <p:spPr>
          <a:xfrm>
            <a:off x="8296938" y="1539475"/>
            <a:ext cx="732375" cy="752701"/>
          </a:xfrm>
          <a:prstGeom prst="rect">
            <a:avLst/>
          </a:prstGeom>
          <a:noFill/>
          <a:ln>
            <a:noFill/>
          </a:ln>
        </p:spPr>
      </p:pic>
      <p:cxnSp>
        <p:nvCxnSpPr>
          <p:cNvPr id="572" name="Google Shape;572;p81"/>
          <p:cNvCxnSpPr/>
          <p:nvPr/>
        </p:nvCxnSpPr>
        <p:spPr>
          <a:xfrm>
            <a:off x="1745663" y="5422275"/>
            <a:ext cx="627300" cy="0"/>
          </a:xfrm>
          <a:prstGeom prst="straightConnector1">
            <a:avLst/>
          </a:prstGeom>
          <a:noFill/>
          <a:ln cap="flat" cmpd="sng" w="28575">
            <a:solidFill>
              <a:srgbClr val="FF0000"/>
            </a:solidFill>
            <a:prstDash val="solid"/>
            <a:round/>
            <a:headEnd len="med" w="med" type="none"/>
            <a:tailEnd len="med" w="med" type="triangle"/>
          </a:ln>
        </p:spPr>
      </p:cxnSp>
      <p:cxnSp>
        <p:nvCxnSpPr>
          <p:cNvPr id="573" name="Google Shape;573;p81"/>
          <p:cNvCxnSpPr/>
          <p:nvPr/>
        </p:nvCxnSpPr>
        <p:spPr>
          <a:xfrm rot="10800000">
            <a:off x="5927500" y="5228650"/>
            <a:ext cx="0" cy="576300"/>
          </a:xfrm>
          <a:prstGeom prst="straightConnector1">
            <a:avLst/>
          </a:prstGeom>
          <a:noFill/>
          <a:ln cap="flat" cmpd="sng" w="28575">
            <a:solidFill>
              <a:srgbClr val="FF0000"/>
            </a:solidFill>
            <a:prstDash val="solid"/>
            <a:round/>
            <a:headEnd len="med" w="med" type="none"/>
            <a:tailEnd len="med" w="med" type="triangle"/>
          </a:ln>
        </p:spPr>
      </p:cxnSp>
      <p:sp>
        <p:nvSpPr>
          <p:cNvPr id="574" name="Google Shape;574;p81"/>
          <p:cNvSpPr txBox="1"/>
          <p:nvPr/>
        </p:nvSpPr>
        <p:spPr>
          <a:xfrm>
            <a:off x="406400" y="5934075"/>
            <a:ext cx="11066400" cy="9234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t>Video Directions: </a:t>
            </a:r>
            <a:r>
              <a:rPr lang="en-US" sz="2400" u="sng">
                <a:solidFill>
                  <a:schemeClr val="hlink"/>
                </a:solidFill>
                <a:hlinkClick r:id="rId7"/>
              </a:rPr>
              <a:t>https://youtu.be/WX4OUYTyOck</a:t>
            </a:r>
            <a:r>
              <a:rPr lang="en-US" sz="2400"/>
              <a:t> or </a:t>
            </a:r>
            <a:r>
              <a:rPr lang="en-US" sz="2400" u="sng">
                <a:solidFill>
                  <a:schemeClr val="hlink"/>
                </a:solidFill>
                <a:hlinkClick r:id="rId8"/>
              </a:rPr>
              <a:t>https://sites.google.com/view/tete-portfolio-template/home</a:t>
            </a:r>
            <a:r>
              <a:rPr lang="en-US" sz="2400"/>
              <a:t> </a:t>
            </a:r>
            <a:endParaRPr sz="24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82"/>
          <p:cNvSpPr txBox="1"/>
          <p:nvPr/>
        </p:nvSpPr>
        <p:spPr>
          <a:xfrm>
            <a:off x="975975" y="1075125"/>
            <a:ext cx="5030700" cy="1371600"/>
          </a:xfrm>
          <a:prstGeom prst="rect">
            <a:avLst/>
          </a:prstGeom>
          <a:noFill/>
          <a:ln>
            <a:noFill/>
          </a:ln>
        </p:spPr>
        <p:txBody>
          <a:bodyPr anchorCtr="0" anchor="t" bIns="46025" lIns="92075" spcFirstLastPara="1" rIns="92075" wrap="square" tIns="46025">
            <a:noAutofit/>
          </a:bodyPr>
          <a:lstStyle/>
          <a:p>
            <a:pPr indent="0" lvl="0" marL="0" marR="0" rtl="0" algn="ctr">
              <a:spcBef>
                <a:spcPts val="0"/>
              </a:spcBef>
              <a:spcAft>
                <a:spcPts val="0"/>
              </a:spcAft>
              <a:buNone/>
            </a:pPr>
            <a:r>
              <a:rPr b="1" lang="en-US" sz="5400" cap="small">
                <a:solidFill>
                  <a:srgbClr val="F7931E"/>
                </a:solidFill>
                <a:latin typeface="Calibri"/>
                <a:ea typeface="Calibri"/>
                <a:cs typeface="Calibri"/>
                <a:sym typeface="Calibri"/>
              </a:rPr>
              <a:t>QUESTIONS</a:t>
            </a:r>
            <a:endParaRPr>
              <a:solidFill>
                <a:srgbClr val="F7931E"/>
              </a:solidFill>
            </a:endParaRPr>
          </a:p>
        </p:txBody>
      </p:sp>
      <p:sp>
        <p:nvSpPr>
          <p:cNvPr id="580" name="Google Shape;580;p82"/>
          <p:cNvSpPr/>
          <p:nvPr/>
        </p:nvSpPr>
        <p:spPr>
          <a:xfrm>
            <a:off x="406400" y="2150650"/>
            <a:ext cx="6332100" cy="432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800">
                <a:latin typeface="Calibri"/>
                <a:ea typeface="Calibri"/>
                <a:cs typeface="Calibri"/>
                <a:sym typeface="Calibri"/>
              </a:rPr>
              <a:t>Do you have any questions about the TETE Portfolio or course? Contact us at </a:t>
            </a:r>
            <a:r>
              <a:rPr lang="en-US" sz="3800" u="sng">
                <a:solidFill>
                  <a:schemeClr val="hlink"/>
                </a:solidFill>
                <a:latin typeface="Calibri"/>
                <a:ea typeface="Calibri"/>
                <a:cs typeface="Calibri"/>
                <a:sym typeface="Calibri"/>
                <a:hlinkClick r:id="rId3"/>
              </a:rPr>
              <a:t>georgemasontete@gmail.com</a:t>
            </a:r>
            <a:r>
              <a:rPr lang="en-US" sz="3800">
                <a:latin typeface="Calibri"/>
                <a:ea typeface="Calibri"/>
                <a:cs typeface="Calibri"/>
                <a:sym typeface="Calibri"/>
              </a:rPr>
              <a:t> </a:t>
            </a:r>
            <a:endParaRPr sz="3800">
              <a:latin typeface="Calibri"/>
              <a:ea typeface="Calibri"/>
              <a:cs typeface="Calibri"/>
              <a:sym typeface="Calibri"/>
            </a:endParaRPr>
          </a:p>
          <a:p>
            <a:pPr indent="0" lvl="0" marL="0" marR="0" rtl="0" algn="ctr">
              <a:spcBef>
                <a:spcPts val="0"/>
              </a:spcBef>
              <a:spcAft>
                <a:spcPts val="0"/>
              </a:spcAft>
              <a:buNone/>
            </a:pPr>
            <a:r>
              <a:t/>
            </a:r>
            <a:endParaRPr sz="3800">
              <a:latin typeface="Calibri"/>
              <a:ea typeface="Calibri"/>
              <a:cs typeface="Calibri"/>
              <a:sym typeface="Calibri"/>
            </a:endParaRPr>
          </a:p>
        </p:txBody>
      </p:sp>
      <p:sp>
        <p:nvSpPr>
          <p:cNvPr id="581" name="Google Shape;581;p8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10: MANAGING COOPERATIVE ACTIVITIES</a:t>
            </a:r>
            <a:endParaRPr b="1">
              <a:solidFill>
                <a:schemeClr val="lt1"/>
              </a:solidFill>
            </a:endParaRPr>
          </a:p>
        </p:txBody>
      </p:sp>
      <p:pic>
        <p:nvPicPr>
          <p:cNvPr id="582" name="Google Shape;582;p82"/>
          <p:cNvPicPr preferRelativeResize="0"/>
          <p:nvPr/>
        </p:nvPicPr>
        <p:blipFill>
          <a:blip r:embed="rId4">
            <a:alphaModFix/>
          </a:blip>
          <a:stretch>
            <a:fillRect/>
          </a:stretch>
        </p:blipFill>
        <p:spPr>
          <a:xfrm>
            <a:off x="6831975" y="1540450"/>
            <a:ext cx="3952975" cy="3952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83"/>
          <p:cNvSpPr txBox="1"/>
          <p:nvPr/>
        </p:nvSpPr>
        <p:spPr>
          <a:xfrm>
            <a:off x="507725" y="3538075"/>
            <a:ext cx="10845600" cy="3217500"/>
          </a:xfrm>
          <a:prstGeom prst="rect">
            <a:avLst/>
          </a:prstGeom>
          <a:noFill/>
          <a:ln>
            <a:noFill/>
          </a:ln>
        </p:spPr>
        <p:txBody>
          <a:bodyPr anchorCtr="0" anchor="t" bIns="91425" lIns="91425" spcFirstLastPara="1" rIns="91425" wrap="square" tIns="91425">
            <a:spAutoFit/>
          </a:bodyPr>
          <a:lstStyle/>
          <a:p>
            <a:pPr indent="0" lvl="0" marL="0" rtl="0" algn="ctr">
              <a:lnSpc>
                <a:spcPct val="138000"/>
              </a:lnSpc>
              <a:spcBef>
                <a:spcPts val="1800"/>
              </a:spcBef>
              <a:spcAft>
                <a:spcPts val="0"/>
              </a:spcAft>
              <a:buNone/>
            </a:pPr>
            <a:r>
              <a:rPr b="1" i="1" lang="en-US" sz="3600">
                <a:solidFill>
                  <a:schemeClr val="dk1"/>
                </a:solidFill>
              </a:rPr>
              <a:t>"Learning another language is not only learning different words for the same things, but learning another way to think about things."</a:t>
            </a:r>
            <a:r>
              <a:rPr b="1" lang="en-US" sz="3600">
                <a:solidFill>
                  <a:schemeClr val="dk1"/>
                </a:solidFill>
              </a:rPr>
              <a:t> </a:t>
            </a:r>
            <a:endParaRPr b="1" sz="3600">
              <a:solidFill>
                <a:schemeClr val="dk1"/>
              </a:solidFill>
            </a:endParaRPr>
          </a:p>
          <a:p>
            <a:pPr indent="0" lvl="0" marL="0" rtl="0" algn="ctr">
              <a:lnSpc>
                <a:spcPct val="138000"/>
              </a:lnSpc>
              <a:spcBef>
                <a:spcPts val="1800"/>
              </a:spcBef>
              <a:spcAft>
                <a:spcPts val="400"/>
              </a:spcAft>
              <a:buNone/>
            </a:pPr>
            <a:r>
              <a:rPr lang="en-US" sz="3300">
                <a:solidFill>
                  <a:schemeClr val="dk1"/>
                </a:solidFill>
              </a:rPr>
              <a:t>‒ Flora Lewis</a:t>
            </a:r>
            <a:endParaRPr sz="3300">
              <a:solidFill>
                <a:schemeClr val="dk1"/>
              </a:solidFill>
            </a:endParaRPr>
          </a:p>
        </p:txBody>
      </p:sp>
      <p:sp>
        <p:nvSpPr>
          <p:cNvPr id="588" name="Google Shape;588;p8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10: MANAGING COOPERATIVE ACTIVITIES</a:t>
            </a:r>
            <a:endParaRPr b="1">
              <a:solidFill>
                <a:schemeClr val="lt1"/>
              </a:solidFill>
            </a:endParaRPr>
          </a:p>
        </p:txBody>
      </p:sp>
      <p:pic>
        <p:nvPicPr>
          <p:cNvPr id="589" name="Google Shape;589;p83"/>
          <p:cNvPicPr preferRelativeResize="0"/>
          <p:nvPr/>
        </p:nvPicPr>
        <p:blipFill>
          <a:blip r:embed="rId3">
            <a:alphaModFix/>
          </a:blip>
          <a:stretch>
            <a:fillRect/>
          </a:stretch>
        </p:blipFill>
        <p:spPr>
          <a:xfrm>
            <a:off x="3900863" y="838200"/>
            <a:ext cx="4059336" cy="2699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8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10: MANAGING COOPERATIVE ACTIVITIES</a:t>
            </a:r>
            <a:endParaRPr/>
          </a:p>
        </p:txBody>
      </p:sp>
      <p:sp>
        <p:nvSpPr>
          <p:cNvPr id="595" name="Google Shape;595;p84"/>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4900">
                <a:solidFill>
                  <a:schemeClr val="dk1"/>
                </a:solidFill>
                <a:latin typeface="Calibri"/>
                <a:ea typeface="Calibri"/>
                <a:cs typeface="Calibri"/>
                <a:sym typeface="Calibri"/>
              </a:rPr>
              <a:t>Goodbye Song</a:t>
            </a:r>
            <a:endParaRPr b="1" sz="4900">
              <a:solidFill>
                <a:schemeClr val="dk1"/>
              </a:solidFill>
              <a:latin typeface="Calibri"/>
              <a:ea typeface="Calibri"/>
              <a:cs typeface="Calibri"/>
              <a:sym typeface="Calibri"/>
            </a:endParaRPr>
          </a:p>
          <a:p>
            <a:pPr indent="0" lvl="0" marL="0" rtl="0" algn="ctr">
              <a:spcBef>
                <a:spcPts val="0"/>
              </a:spcBef>
              <a:spcAft>
                <a:spcPts val="0"/>
              </a:spcAft>
              <a:buNone/>
            </a:pPr>
            <a:r>
              <a:t/>
            </a:r>
            <a:endParaRPr sz="4200">
              <a:solidFill>
                <a:schemeClr val="dk1"/>
              </a:solidFill>
              <a:latin typeface="Calibri"/>
              <a:ea typeface="Calibri"/>
              <a:cs typeface="Calibri"/>
              <a:sym typeface="Calibri"/>
            </a:endParaRPr>
          </a:p>
        </p:txBody>
      </p:sp>
      <p:pic>
        <p:nvPicPr>
          <p:cNvPr id="596" name="Google Shape;596;p84"/>
          <p:cNvPicPr preferRelativeResize="0"/>
          <p:nvPr/>
        </p:nvPicPr>
        <p:blipFill>
          <a:blip r:embed="rId3">
            <a:alphaModFix/>
          </a:blip>
          <a:stretch>
            <a:fillRect/>
          </a:stretch>
        </p:blipFill>
        <p:spPr>
          <a:xfrm>
            <a:off x="940850" y="1786825"/>
            <a:ext cx="3901918" cy="4329525"/>
          </a:xfrm>
          <a:prstGeom prst="rect">
            <a:avLst/>
          </a:prstGeom>
          <a:noFill/>
          <a:ln>
            <a:noFill/>
          </a:ln>
        </p:spPr>
      </p:pic>
      <p:sp>
        <p:nvSpPr>
          <p:cNvPr id="597" name="Google Shape;597;p84"/>
          <p:cNvSpPr txBox="1"/>
          <p:nvPr/>
        </p:nvSpPr>
        <p:spPr>
          <a:xfrm>
            <a:off x="5388175" y="2223675"/>
            <a:ext cx="4971300" cy="3201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3500">
                <a:latin typeface="Calibri"/>
                <a:ea typeface="Calibri"/>
                <a:cs typeface="Calibri"/>
                <a:sym typeface="Calibri"/>
              </a:rPr>
              <a:t>Goodbye! It’s time to go.</a:t>
            </a:r>
            <a:endParaRPr sz="3500">
              <a:latin typeface="Calibri"/>
              <a:ea typeface="Calibri"/>
              <a:cs typeface="Calibri"/>
              <a:sym typeface="Calibri"/>
            </a:endParaRPr>
          </a:p>
          <a:p>
            <a:pPr indent="0" lvl="0" marL="0" rtl="0" algn="ctr">
              <a:lnSpc>
                <a:spcPct val="115000"/>
              </a:lnSpc>
              <a:spcBef>
                <a:spcPts val="0"/>
              </a:spcBef>
              <a:spcAft>
                <a:spcPts val="0"/>
              </a:spcAft>
              <a:buNone/>
            </a:pPr>
            <a:r>
              <a:rPr lang="en-US" sz="3500">
                <a:latin typeface="Calibri"/>
                <a:ea typeface="Calibri"/>
                <a:cs typeface="Calibri"/>
                <a:sym typeface="Calibri"/>
              </a:rPr>
              <a:t>Time to go.</a:t>
            </a:r>
            <a:endParaRPr sz="3500">
              <a:latin typeface="Calibri"/>
              <a:ea typeface="Calibri"/>
              <a:cs typeface="Calibri"/>
              <a:sym typeface="Calibri"/>
            </a:endParaRPr>
          </a:p>
          <a:p>
            <a:pPr indent="0" lvl="0" marL="0" rtl="0" algn="ctr">
              <a:lnSpc>
                <a:spcPct val="115000"/>
              </a:lnSpc>
              <a:spcBef>
                <a:spcPts val="0"/>
              </a:spcBef>
              <a:spcAft>
                <a:spcPts val="0"/>
              </a:spcAft>
              <a:buNone/>
            </a:pPr>
            <a:r>
              <a:rPr lang="en-US" sz="3500">
                <a:latin typeface="Calibri"/>
                <a:ea typeface="Calibri"/>
                <a:cs typeface="Calibri"/>
                <a:sym typeface="Calibri"/>
              </a:rPr>
              <a:t>Time to go.</a:t>
            </a:r>
            <a:endParaRPr sz="3500">
              <a:latin typeface="Calibri"/>
              <a:ea typeface="Calibri"/>
              <a:cs typeface="Calibri"/>
              <a:sym typeface="Calibri"/>
            </a:endParaRPr>
          </a:p>
          <a:p>
            <a:pPr indent="0" lvl="0" marL="0" rtl="0" algn="ctr">
              <a:lnSpc>
                <a:spcPct val="115000"/>
              </a:lnSpc>
              <a:spcBef>
                <a:spcPts val="0"/>
              </a:spcBef>
              <a:spcAft>
                <a:spcPts val="0"/>
              </a:spcAft>
              <a:buNone/>
            </a:pPr>
            <a:r>
              <a:rPr lang="en-US" sz="3500">
                <a:latin typeface="Calibri"/>
                <a:ea typeface="Calibri"/>
                <a:cs typeface="Calibri"/>
                <a:sym typeface="Calibri"/>
              </a:rPr>
              <a:t>Goodbye! It’s time to go.</a:t>
            </a:r>
            <a:endParaRPr sz="3500">
              <a:latin typeface="Calibri"/>
              <a:ea typeface="Calibri"/>
              <a:cs typeface="Calibri"/>
              <a:sym typeface="Calibri"/>
            </a:endParaRPr>
          </a:p>
          <a:p>
            <a:pPr indent="0" lvl="0" marL="0" rtl="0" algn="ctr">
              <a:lnSpc>
                <a:spcPct val="115000"/>
              </a:lnSpc>
              <a:spcBef>
                <a:spcPts val="0"/>
              </a:spcBef>
              <a:spcAft>
                <a:spcPts val="0"/>
              </a:spcAft>
              <a:buNone/>
            </a:pPr>
            <a:r>
              <a:rPr lang="en-US" sz="3500">
                <a:latin typeface="Calibri"/>
                <a:ea typeface="Calibri"/>
                <a:cs typeface="Calibri"/>
                <a:sym typeface="Calibri"/>
              </a:rPr>
              <a:t>See you later!</a:t>
            </a:r>
            <a:endParaRPr sz="3100">
              <a:latin typeface="Calibri"/>
              <a:ea typeface="Calibri"/>
              <a:cs typeface="Calibri"/>
              <a:sym typeface="Calibri"/>
            </a:endParaRPr>
          </a:p>
        </p:txBody>
      </p:sp>
      <p:sp>
        <p:nvSpPr>
          <p:cNvPr id="598" name="Google Shape;598;p84"/>
          <p:cNvSpPr txBox="1"/>
          <p:nvPr/>
        </p:nvSpPr>
        <p:spPr>
          <a:xfrm>
            <a:off x="930925" y="6157875"/>
            <a:ext cx="8789100" cy="49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2000">
                <a:latin typeface="Calibri"/>
                <a:ea typeface="Calibri"/>
                <a:cs typeface="Calibri"/>
                <a:sym typeface="Calibri"/>
              </a:rPr>
              <a:t>From </a:t>
            </a:r>
            <a:r>
              <a:rPr i="1" lang="en-US" sz="2000">
                <a:latin typeface="Calibri"/>
                <a:ea typeface="Calibri"/>
                <a:cs typeface="Calibri"/>
                <a:sym typeface="Calibri"/>
              </a:rPr>
              <a:t>Welcome to Our World </a:t>
            </a:r>
            <a:r>
              <a:rPr lang="en-US" sz="2000">
                <a:latin typeface="Calibri"/>
                <a:ea typeface="Calibri"/>
                <a:cs typeface="Calibri"/>
                <a:sym typeface="Calibri"/>
              </a:rPr>
              <a:t>published by National Geographic Learning</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9"/>
          <p:cNvSpPr txBox="1"/>
          <p:nvPr>
            <p:ph type="ctrTitle"/>
          </p:nvPr>
        </p:nvSpPr>
        <p:spPr>
          <a:xfrm>
            <a:off x="273400" y="2176450"/>
            <a:ext cx="11227800" cy="533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b="1" lang="en-US" sz="7200"/>
              <a:t>Preparing for </a:t>
            </a:r>
            <a:r>
              <a:rPr b="1" lang="en-US" sz="7200">
                <a:solidFill>
                  <a:srgbClr val="212121"/>
                </a:solidFill>
              </a:rPr>
              <a:t>Cooperative </a:t>
            </a:r>
            <a:r>
              <a:rPr b="1" lang="en-US" sz="7200"/>
              <a:t>and </a:t>
            </a:r>
            <a:r>
              <a:rPr b="1" lang="en-US" sz="7200">
                <a:solidFill>
                  <a:srgbClr val="212121"/>
                </a:solidFill>
              </a:rPr>
              <a:t>Collaborative</a:t>
            </a:r>
            <a:r>
              <a:rPr b="1" lang="en-US" sz="7200"/>
              <a:t> Activities</a:t>
            </a:r>
            <a:endParaRPr b="1" sz="7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50"/>
          <p:cNvSpPr txBox="1"/>
          <p:nvPr>
            <p:ph idx="1" type="body"/>
          </p:nvPr>
        </p:nvSpPr>
        <p:spPr>
          <a:xfrm>
            <a:off x="406400" y="914400"/>
            <a:ext cx="5689500" cy="5029200"/>
          </a:xfrm>
          <a:prstGeom prst="rect">
            <a:avLst/>
          </a:prstGeom>
        </p:spPr>
        <p:txBody>
          <a:bodyPr anchorCtr="0" anchor="t" bIns="45700" lIns="91425" spcFirstLastPara="1" rIns="91425" wrap="square" tIns="45700">
            <a:noAutofit/>
          </a:bodyPr>
          <a:lstStyle/>
          <a:p>
            <a:pPr indent="0" lvl="0" marL="0" rtl="0" algn="ctr">
              <a:spcBef>
                <a:spcPts val="280"/>
              </a:spcBef>
              <a:spcAft>
                <a:spcPts val="0"/>
              </a:spcAft>
              <a:buNone/>
            </a:pPr>
            <a:r>
              <a:rPr b="1" lang="en-US" sz="6600"/>
              <a:t>Cooperation</a:t>
            </a:r>
            <a:endParaRPr b="1" sz="6600"/>
          </a:p>
          <a:p>
            <a:pPr indent="0" lvl="0" marL="0" rtl="0" algn="ctr">
              <a:spcBef>
                <a:spcPts val="280"/>
              </a:spcBef>
              <a:spcAft>
                <a:spcPts val="0"/>
              </a:spcAft>
              <a:buNone/>
            </a:pPr>
            <a:r>
              <a:rPr b="1" i="1" lang="en-US" sz="6600">
                <a:solidFill>
                  <a:schemeClr val="accent6"/>
                </a:solidFill>
              </a:rPr>
              <a:t>vs.</a:t>
            </a:r>
            <a:endParaRPr b="1" i="1" sz="6600">
              <a:solidFill>
                <a:schemeClr val="accent6"/>
              </a:solidFill>
            </a:endParaRPr>
          </a:p>
          <a:p>
            <a:pPr indent="0" lvl="0" marL="0" rtl="0" algn="ctr">
              <a:spcBef>
                <a:spcPts val="280"/>
              </a:spcBef>
              <a:spcAft>
                <a:spcPts val="0"/>
              </a:spcAft>
              <a:buNone/>
            </a:pPr>
            <a:r>
              <a:rPr b="1" lang="en-US" sz="6600"/>
              <a:t>Collaboration</a:t>
            </a:r>
            <a:endParaRPr b="1" sz="6600"/>
          </a:p>
        </p:txBody>
      </p:sp>
      <p:sp>
        <p:nvSpPr>
          <p:cNvPr id="260" name="Google Shape;260;p50"/>
          <p:cNvSpPr txBox="1"/>
          <p:nvPr>
            <p:ph idx="3"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lang="en-US" sz="2000"/>
              <a:t>TETE MODULE 10: MANAGING COOPERATIVE ACTIVITIES</a:t>
            </a:r>
            <a:endParaRPr/>
          </a:p>
        </p:txBody>
      </p:sp>
      <p:sp>
        <p:nvSpPr>
          <p:cNvPr id="261" name="Google Shape;261;p50"/>
          <p:cNvSpPr txBox="1"/>
          <p:nvPr/>
        </p:nvSpPr>
        <p:spPr>
          <a:xfrm>
            <a:off x="6330275" y="1032350"/>
            <a:ext cx="5112300" cy="474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Calibri"/>
                <a:ea typeface="Calibri"/>
                <a:cs typeface="Calibri"/>
                <a:sym typeface="Calibri"/>
              </a:rPr>
              <a:t>Cooperative Work/Learning</a:t>
            </a:r>
            <a:endParaRPr b="1" sz="3200">
              <a:latin typeface="Calibri"/>
              <a:ea typeface="Calibri"/>
              <a:cs typeface="Calibri"/>
              <a:sym typeface="Calibri"/>
            </a:endParaRPr>
          </a:p>
          <a:p>
            <a:pPr indent="0" lvl="0" marL="0" rtl="0" algn="ctr">
              <a:spcBef>
                <a:spcPts val="0"/>
              </a:spcBef>
              <a:spcAft>
                <a:spcPts val="0"/>
              </a:spcAft>
              <a:buNone/>
            </a:pPr>
            <a:r>
              <a:rPr lang="en-US" sz="2000">
                <a:latin typeface="Calibri"/>
                <a:ea typeface="Calibri"/>
                <a:cs typeface="Calibri"/>
                <a:sym typeface="Calibri"/>
              </a:rPr>
              <a:t>-working together to create an end product or accomplish a shared goal</a:t>
            </a:r>
            <a:endParaRPr sz="2000">
              <a:latin typeface="Calibri"/>
              <a:ea typeface="Calibri"/>
              <a:cs typeface="Calibri"/>
              <a:sym typeface="Calibri"/>
            </a:endParaRPr>
          </a:p>
          <a:p>
            <a:pPr indent="0" lvl="0" marL="0" rtl="0" algn="ctr">
              <a:spcBef>
                <a:spcPts val="0"/>
              </a:spcBef>
              <a:spcAft>
                <a:spcPts val="0"/>
              </a:spcAft>
              <a:buNone/>
            </a:pPr>
            <a:r>
              <a:rPr lang="en-US" sz="2000">
                <a:latin typeface="Calibri"/>
                <a:ea typeface="Calibri"/>
                <a:cs typeface="Calibri"/>
                <a:sym typeface="Calibri"/>
              </a:rPr>
              <a:t>-the </a:t>
            </a:r>
            <a:r>
              <a:rPr lang="en-US" sz="2000">
                <a:latin typeface="Calibri"/>
                <a:ea typeface="Calibri"/>
                <a:cs typeface="Calibri"/>
                <a:sym typeface="Calibri"/>
              </a:rPr>
              <a:t>task</a:t>
            </a:r>
            <a:r>
              <a:rPr lang="en-US" sz="2000">
                <a:latin typeface="Calibri"/>
                <a:ea typeface="Calibri"/>
                <a:cs typeface="Calibri"/>
                <a:sym typeface="Calibri"/>
              </a:rPr>
              <a:t> is divided among participants, everyone does their assigned parts of the task</a:t>
            </a:r>
            <a:endParaRPr sz="2000">
              <a:latin typeface="Calibri"/>
              <a:ea typeface="Calibri"/>
              <a:cs typeface="Calibri"/>
              <a:sym typeface="Calibri"/>
            </a:endParaRPr>
          </a:p>
          <a:p>
            <a:pPr indent="0" lvl="0" marL="0" rtl="0" algn="l">
              <a:spcBef>
                <a:spcPts val="0"/>
              </a:spcBef>
              <a:spcAft>
                <a:spcPts val="0"/>
              </a:spcAft>
              <a:buNone/>
            </a:pPr>
            <a:r>
              <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Collaborative Work/Learning</a:t>
            </a:r>
            <a:endParaRPr b="1" sz="3200">
              <a:latin typeface="Calibri"/>
              <a:ea typeface="Calibri"/>
              <a:cs typeface="Calibri"/>
              <a:sym typeface="Calibri"/>
            </a:endParaRPr>
          </a:p>
          <a:p>
            <a:pPr indent="0" lvl="0" marL="0" rtl="0" algn="ctr">
              <a:spcBef>
                <a:spcPts val="0"/>
              </a:spcBef>
              <a:spcAft>
                <a:spcPts val="0"/>
              </a:spcAft>
              <a:buNone/>
            </a:pPr>
            <a:r>
              <a:rPr lang="en-US" sz="2000">
                <a:latin typeface="Calibri"/>
                <a:ea typeface="Calibri"/>
                <a:cs typeface="Calibri"/>
                <a:sym typeface="Calibri"/>
              </a:rPr>
              <a:t>-sharing in the process of creation and learning</a:t>
            </a:r>
            <a:endParaRPr sz="2000">
              <a:latin typeface="Calibri"/>
              <a:ea typeface="Calibri"/>
              <a:cs typeface="Calibri"/>
              <a:sym typeface="Calibri"/>
            </a:endParaRPr>
          </a:p>
          <a:p>
            <a:pPr indent="0" lvl="0" marL="0" rtl="0" algn="ctr">
              <a:spcBef>
                <a:spcPts val="0"/>
              </a:spcBef>
              <a:spcAft>
                <a:spcPts val="0"/>
              </a:spcAft>
              <a:buNone/>
            </a:pPr>
            <a:r>
              <a:rPr lang="en-US" sz="2000">
                <a:latin typeface="Calibri"/>
                <a:ea typeface="Calibri"/>
                <a:cs typeface="Calibri"/>
                <a:sym typeface="Calibri"/>
              </a:rPr>
              <a:t>-everyone interacts to produce a final product</a:t>
            </a:r>
            <a:endParaRPr sz="2000">
              <a:latin typeface="Calibri"/>
              <a:ea typeface="Calibri"/>
              <a:cs typeface="Calibri"/>
              <a:sym typeface="Calibri"/>
            </a:endParaRPr>
          </a:p>
          <a:p>
            <a:pPr indent="0" lvl="0" marL="0" rtl="0" algn="ctr">
              <a:spcBef>
                <a:spcPts val="0"/>
              </a:spcBef>
              <a:spcAft>
                <a:spcPts val="0"/>
              </a:spcAft>
              <a:buNone/>
            </a:pPr>
            <a:r>
              <a:rPr lang="en-US" sz="2000">
                <a:latin typeface="Calibri"/>
                <a:ea typeface="Calibri"/>
                <a:cs typeface="Calibri"/>
                <a:sym typeface="Calibri"/>
              </a:rPr>
              <a:t>-equal contribution among participants</a:t>
            </a:r>
            <a:endParaRPr sz="2000">
              <a:latin typeface="Calibri"/>
              <a:ea typeface="Calibri"/>
              <a:cs typeface="Calibri"/>
              <a:sym typeface="Calibri"/>
            </a:endParaRPr>
          </a:p>
          <a:p>
            <a:pPr indent="0" lvl="0" marL="0" rtl="0" algn="ctr">
              <a:spcBef>
                <a:spcPts val="0"/>
              </a:spcBef>
              <a:spcAft>
                <a:spcPts val="0"/>
              </a:spcAft>
              <a:buNone/>
            </a:pPr>
            <a:r>
              <a:rPr lang="en-US" sz="2000">
                <a:latin typeface="Calibri"/>
                <a:ea typeface="Calibri"/>
                <a:cs typeface="Calibri"/>
                <a:sym typeface="Calibri"/>
              </a:rPr>
              <a:t>-final product is more than the sum of all parts, it synthesizes and accommodates everyone’s ideas and perspectives</a:t>
            </a:r>
            <a:endParaRPr sz="2000">
              <a:latin typeface="Calibri"/>
              <a:ea typeface="Calibri"/>
              <a:cs typeface="Calibri"/>
              <a:sym typeface="Calibri"/>
            </a:endParaRPr>
          </a:p>
        </p:txBody>
      </p:sp>
      <p:pic>
        <p:nvPicPr>
          <p:cNvPr id="262" name="Google Shape;262;p50"/>
          <p:cNvPicPr preferRelativeResize="0"/>
          <p:nvPr/>
        </p:nvPicPr>
        <p:blipFill>
          <a:blip r:embed="rId3">
            <a:alphaModFix/>
          </a:blip>
          <a:stretch>
            <a:fillRect/>
          </a:stretch>
        </p:blipFill>
        <p:spPr>
          <a:xfrm>
            <a:off x="1103850" y="4233669"/>
            <a:ext cx="4294595" cy="24156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51"/>
          <p:cNvSpPr txBox="1"/>
          <p:nvPr>
            <p:ph idx="1" type="body"/>
          </p:nvPr>
        </p:nvSpPr>
        <p:spPr>
          <a:xfrm>
            <a:off x="406400" y="1066800"/>
            <a:ext cx="10769700" cy="5029200"/>
          </a:xfrm>
          <a:prstGeom prst="rect">
            <a:avLst/>
          </a:prstGeom>
        </p:spPr>
        <p:txBody>
          <a:bodyPr anchorCtr="0" anchor="t" bIns="45700" lIns="91425" spcFirstLastPara="1" rIns="91425" wrap="square" tIns="45700">
            <a:noAutofit/>
          </a:bodyPr>
          <a:lstStyle/>
          <a:p>
            <a:pPr indent="0" lvl="0" marL="0" rtl="0" algn="ctr">
              <a:spcBef>
                <a:spcPts val="280"/>
              </a:spcBef>
              <a:spcAft>
                <a:spcPts val="0"/>
              </a:spcAft>
              <a:buNone/>
            </a:pPr>
            <a:r>
              <a:rPr b="1" lang="en-US" sz="5000"/>
              <a:t>Creating a Classroom Community</a:t>
            </a:r>
            <a:endParaRPr b="1" sz="5000"/>
          </a:p>
        </p:txBody>
      </p:sp>
      <p:sp>
        <p:nvSpPr>
          <p:cNvPr id="269" name="Google Shape;269;p51"/>
          <p:cNvSpPr txBox="1"/>
          <p:nvPr>
            <p:ph idx="3"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lang="en-US" sz="2000"/>
              <a:t>TETE MODULE 10: MANAGING COOPERATIVE ACTIVITIES</a:t>
            </a:r>
            <a:endParaRPr/>
          </a:p>
        </p:txBody>
      </p:sp>
      <p:pic>
        <p:nvPicPr>
          <p:cNvPr id="270" name="Google Shape;270;p51"/>
          <p:cNvPicPr preferRelativeResize="0"/>
          <p:nvPr/>
        </p:nvPicPr>
        <p:blipFill>
          <a:blip r:embed="rId3">
            <a:alphaModFix/>
          </a:blip>
          <a:stretch>
            <a:fillRect/>
          </a:stretch>
        </p:blipFill>
        <p:spPr>
          <a:xfrm>
            <a:off x="552925" y="2798700"/>
            <a:ext cx="2978650" cy="2978650"/>
          </a:xfrm>
          <a:prstGeom prst="rect">
            <a:avLst/>
          </a:prstGeom>
          <a:noFill/>
          <a:ln>
            <a:noFill/>
          </a:ln>
        </p:spPr>
      </p:pic>
      <p:pic>
        <p:nvPicPr>
          <p:cNvPr id="271" name="Google Shape;271;p51"/>
          <p:cNvPicPr preferRelativeResize="0"/>
          <p:nvPr/>
        </p:nvPicPr>
        <p:blipFill>
          <a:blip r:embed="rId4">
            <a:alphaModFix/>
          </a:blip>
          <a:stretch>
            <a:fillRect/>
          </a:stretch>
        </p:blipFill>
        <p:spPr>
          <a:xfrm>
            <a:off x="4228675" y="2057600"/>
            <a:ext cx="2332700" cy="4099500"/>
          </a:xfrm>
          <a:prstGeom prst="rect">
            <a:avLst/>
          </a:prstGeom>
          <a:noFill/>
          <a:ln>
            <a:noFill/>
          </a:ln>
        </p:spPr>
      </p:pic>
      <p:pic>
        <p:nvPicPr>
          <p:cNvPr id="272" name="Google Shape;272;p51"/>
          <p:cNvPicPr preferRelativeResize="0"/>
          <p:nvPr/>
        </p:nvPicPr>
        <p:blipFill>
          <a:blip r:embed="rId5">
            <a:alphaModFix/>
          </a:blip>
          <a:stretch>
            <a:fillRect/>
          </a:stretch>
        </p:blipFill>
        <p:spPr>
          <a:xfrm>
            <a:off x="6925900" y="2559500"/>
            <a:ext cx="4641275" cy="3095699"/>
          </a:xfrm>
          <a:prstGeom prst="rect">
            <a:avLst/>
          </a:prstGeom>
          <a:noFill/>
          <a:ln>
            <a:noFill/>
          </a:ln>
        </p:spPr>
      </p:pic>
      <p:sp>
        <p:nvSpPr>
          <p:cNvPr id="273" name="Google Shape;273;p51"/>
          <p:cNvSpPr txBox="1"/>
          <p:nvPr/>
        </p:nvSpPr>
        <p:spPr>
          <a:xfrm>
            <a:off x="7971988" y="1959200"/>
            <a:ext cx="25491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latin typeface="Calibri"/>
                <a:ea typeface="Calibri"/>
                <a:cs typeface="Calibri"/>
                <a:sym typeface="Calibri"/>
              </a:rPr>
              <a:t>Stack the Tower</a:t>
            </a:r>
            <a:endParaRPr b="1" sz="2700">
              <a:latin typeface="Calibri"/>
              <a:ea typeface="Calibri"/>
              <a:cs typeface="Calibri"/>
              <a:sym typeface="Calibri"/>
            </a:endParaRPr>
          </a:p>
        </p:txBody>
      </p:sp>
      <p:sp>
        <p:nvSpPr>
          <p:cNvPr id="274" name="Google Shape;274;p51"/>
          <p:cNvSpPr txBox="1"/>
          <p:nvPr/>
        </p:nvSpPr>
        <p:spPr>
          <a:xfrm>
            <a:off x="3367878" y="6096000"/>
            <a:ext cx="31935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latin typeface="Calibri"/>
                <a:ea typeface="Calibri"/>
                <a:cs typeface="Calibri"/>
                <a:sym typeface="Calibri"/>
              </a:rPr>
              <a:t>Hold/ Pass the Baton</a:t>
            </a:r>
            <a:endParaRPr b="1" sz="2700">
              <a:latin typeface="Calibri"/>
              <a:ea typeface="Calibri"/>
              <a:cs typeface="Calibri"/>
              <a:sym typeface="Calibri"/>
            </a:endParaRPr>
          </a:p>
        </p:txBody>
      </p:sp>
      <p:sp>
        <p:nvSpPr>
          <p:cNvPr id="275" name="Google Shape;275;p51"/>
          <p:cNvSpPr txBox="1"/>
          <p:nvPr/>
        </p:nvSpPr>
        <p:spPr>
          <a:xfrm>
            <a:off x="684501" y="2198400"/>
            <a:ext cx="27777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latin typeface="Calibri"/>
                <a:ea typeface="Calibri"/>
                <a:cs typeface="Calibri"/>
                <a:sym typeface="Calibri"/>
              </a:rPr>
              <a:t>Ball of Knowledge</a:t>
            </a:r>
            <a:endParaRPr b="1" sz="27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2"/>
          <p:cNvSpPr txBox="1"/>
          <p:nvPr>
            <p:ph idx="2" type="body"/>
          </p:nvPr>
        </p:nvSpPr>
        <p:spPr>
          <a:xfrm>
            <a:off x="5994500" y="1080000"/>
            <a:ext cx="5181600" cy="5320800"/>
          </a:xfrm>
          <a:prstGeom prst="rect">
            <a:avLst/>
          </a:prstGeom>
        </p:spPr>
        <p:txBody>
          <a:bodyPr anchorCtr="0" anchor="t" bIns="45700" lIns="91425" spcFirstLastPara="1" rIns="91425" wrap="square" tIns="45700">
            <a:noAutofit/>
          </a:bodyPr>
          <a:lstStyle/>
          <a:p>
            <a:pPr indent="0" lvl="0" marL="0" rtl="0" algn="ctr">
              <a:spcBef>
                <a:spcPts val="280"/>
              </a:spcBef>
              <a:spcAft>
                <a:spcPts val="0"/>
              </a:spcAft>
              <a:buNone/>
            </a:pPr>
            <a:r>
              <a:rPr b="1" lang="en-US" sz="3500"/>
              <a:t>What is the purpose of project work and cooperative activities?</a:t>
            </a:r>
            <a:endParaRPr sz="3500"/>
          </a:p>
          <a:p>
            <a:pPr indent="0" lvl="0" marL="457200" rtl="0" algn="l">
              <a:spcBef>
                <a:spcPts val="280"/>
              </a:spcBef>
              <a:spcAft>
                <a:spcPts val="0"/>
              </a:spcAft>
              <a:buNone/>
            </a:pPr>
            <a:r>
              <a:t/>
            </a:r>
            <a:endParaRPr sz="1300"/>
          </a:p>
          <a:p>
            <a:pPr indent="0" lvl="0" marL="0" rtl="0" algn="ctr">
              <a:spcBef>
                <a:spcPts val="280"/>
              </a:spcBef>
              <a:spcAft>
                <a:spcPts val="0"/>
              </a:spcAft>
              <a:buNone/>
            </a:pPr>
            <a:r>
              <a:rPr b="1" lang="en-US" sz="4500">
                <a:solidFill>
                  <a:srgbClr val="FF00FF"/>
                </a:solidFill>
              </a:rPr>
              <a:t>engagement</a:t>
            </a:r>
            <a:endParaRPr b="1" sz="4500">
              <a:solidFill>
                <a:srgbClr val="FF00FF"/>
              </a:solidFill>
            </a:endParaRPr>
          </a:p>
          <a:p>
            <a:pPr indent="0" lvl="0" marL="0" rtl="0" algn="ctr">
              <a:spcBef>
                <a:spcPts val="280"/>
              </a:spcBef>
              <a:spcAft>
                <a:spcPts val="0"/>
              </a:spcAft>
              <a:buNone/>
            </a:pPr>
            <a:r>
              <a:t/>
            </a:r>
            <a:endParaRPr b="1" sz="3400">
              <a:solidFill>
                <a:srgbClr val="FF00FF"/>
              </a:solidFill>
            </a:endParaRPr>
          </a:p>
          <a:p>
            <a:pPr indent="0" lvl="0" marL="0" rtl="0" algn="ctr">
              <a:spcBef>
                <a:spcPts val="280"/>
              </a:spcBef>
              <a:spcAft>
                <a:spcPts val="0"/>
              </a:spcAft>
              <a:buNone/>
            </a:pPr>
            <a:r>
              <a:rPr i="1" lang="en-US" sz="2700">
                <a:solidFill>
                  <a:srgbClr val="000000"/>
                </a:solidFill>
              </a:rPr>
              <a:t>all students can participate in that activity by doing, communicating, and interacting with the application of content through real-world tasks</a:t>
            </a:r>
            <a:endParaRPr i="1" sz="2700">
              <a:solidFill>
                <a:srgbClr val="000000"/>
              </a:solidFill>
            </a:endParaRPr>
          </a:p>
        </p:txBody>
      </p:sp>
      <p:sp>
        <p:nvSpPr>
          <p:cNvPr id="282" name="Google Shape;282;p52"/>
          <p:cNvSpPr txBox="1"/>
          <p:nvPr>
            <p:ph idx="3"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sp>
        <p:nvSpPr>
          <p:cNvPr id="283" name="Google Shape;283;p52"/>
          <p:cNvSpPr txBox="1"/>
          <p:nvPr>
            <p:ph idx="2" type="body"/>
          </p:nvPr>
        </p:nvSpPr>
        <p:spPr>
          <a:xfrm>
            <a:off x="406400" y="914400"/>
            <a:ext cx="5181600" cy="5652000"/>
          </a:xfrm>
          <a:prstGeom prst="rect">
            <a:avLst/>
          </a:prstGeom>
        </p:spPr>
        <p:txBody>
          <a:bodyPr anchorCtr="0" anchor="t" bIns="45700" lIns="91425" spcFirstLastPara="1" rIns="91425" wrap="square" tIns="45700">
            <a:noAutofit/>
          </a:bodyPr>
          <a:lstStyle/>
          <a:p>
            <a:pPr indent="0" lvl="0" marL="0" rtl="0" algn="ctr">
              <a:spcBef>
                <a:spcPts val="280"/>
              </a:spcBef>
              <a:spcAft>
                <a:spcPts val="0"/>
              </a:spcAft>
              <a:buNone/>
            </a:pPr>
            <a:r>
              <a:rPr b="1" lang="en-US" sz="3500"/>
              <a:t>Considerations for Choosing Cooperative </a:t>
            </a:r>
            <a:r>
              <a:rPr b="1" lang="en-US" sz="3500"/>
              <a:t>Activities</a:t>
            </a:r>
            <a:endParaRPr b="1" sz="3500"/>
          </a:p>
          <a:p>
            <a:pPr indent="0" lvl="0" marL="0" rtl="0" algn="ctr">
              <a:spcBef>
                <a:spcPts val="280"/>
              </a:spcBef>
              <a:spcAft>
                <a:spcPts val="0"/>
              </a:spcAft>
              <a:buNone/>
            </a:pPr>
            <a:r>
              <a:t/>
            </a:r>
            <a:endParaRPr b="1" sz="1800"/>
          </a:p>
          <a:p>
            <a:pPr indent="-501650" lvl="0" marL="457200" rtl="0" algn="l">
              <a:spcBef>
                <a:spcPts val="280"/>
              </a:spcBef>
              <a:spcAft>
                <a:spcPts val="0"/>
              </a:spcAft>
              <a:buClr>
                <a:srgbClr val="212121"/>
              </a:buClr>
              <a:buSzPts val="4300"/>
              <a:buChar char="●"/>
            </a:pPr>
            <a:r>
              <a:rPr b="1" lang="en-US" sz="4300" u="sng">
                <a:solidFill>
                  <a:srgbClr val="212121"/>
                </a:solidFill>
              </a:rPr>
              <a:t>P</a:t>
            </a:r>
            <a:r>
              <a:rPr b="1" lang="en-US" sz="4300">
                <a:solidFill>
                  <a:srgbClr val="212121"/>
                </a:solidFill>
              </a:rPr>
              <a:t>urpose</a:t>
            </a:r>
            <a:endParaRPr b="1" sz="4300">
              <a:solidFill>
                <a:srgbClr val="212121"/>
              </a:solidFill>
            </a:endParaRPr>
          </a:p>
          <a:p>
            <a:pPr indent="-501650" lvl="0" marL="457200" rtl="0" algn="l">
              <a:spcBef>
                <a:spcPts val="0"/>
              </a:spcBef>
              <a:spcAft>
                <a:spcPts val="0"/>
              </a:spcAft>
              <a:buClr>
                <a:srgbClr val="212121"/>
              </a:buClr>
              <a:buSzPts val="4300"/>
              <a:buChar char="●"/>
            </a:pPr>
            <a:r>
              <a:rPr b="1" lang="en-US" sz="4300" u="sng">
                <a:solidFill>
                  <a:srgbClr val="212121"/>
                </a:solidFill>
              </a:rPr>
              <a:t>O</a:t>
            </a:r>
            <a:r>
              <a:rPr b="1" lang="en-US" sz="4300">
                <a:solidFill>
                  <a:srgbClr val="212121"/>
                </a:solidFill>
              </a:rPr>
              <a:t>utcomes</a:t>
            </a:r>
            <a:endParaRPr b="1" sz="4300">
              <a:solidFill>
                <a:srgbClr val="212121"/>
              </a:solidFill>
            </a:endParaRPr>
          </a:p>
          <a:p>
            <a:pPr indent="-501650" lvl="0" marL="457200" rtl="0" algn="l">
              <a:spcBef>
                <a:spcPts val="0"/>
              </a:spcBef>
              <a:spcAft>
                <a:spcPts val="0"/>
              </a:spcAft>
              <a:buClr>
                <a:srgbClr val="212121"/>
              </a:buClr>
              <a:buSzPts val="4300"/>
              <a:buChar char="●"/>
            </a:pPr>
            <a:r>
              <a:rPr b="1" lang="en-US" sz="4300" u="sng">
                <a:solidFill>
                  <a:srgbClr val="212121"/>
                </a:solidFill>
              </a:rPr>
              <a:t>L</a:t>
            </a:r>
            <a:r>
              <a:rPr b="1" lang="en-US" sz="4300">
                <a:solidFill>
                  <a:srgbClr val="212121"/>
                </a:solidFill>
              </a:rPr>
              <a:t>anguage</a:t>
            </a:r>
            <a:endParaRPr b="1" sz="4300">
              <a:solidFill>
                <a:srgbClr val="212121"/>
              </a:solidFill>
            </a:endParaRPr>
          </a:p>
          <a:p>
            <a:pPr indent="-501650" lvl="0" marL="457200" rtl="0" algn="l">
              <a:spcBef>
                <a:spcPts val="0"/>
              </a:spcBef>
              <a:spcAft>
                <a:spcPts val="0"/>
              </a:spcAft>
              <a:buClr>
                <a:srgbClr val="212121"/>
              </a:buClr>
              <a:buSzPts val="4300"/>
              <a:buChar char="●"/>
            </a:pPr>
            <a:r>
              <a:rPr b="1" lang="en-US" sz="4300" u="sng">
                <a:solidFill>
                  <a:srgbClr val="212121"/>
                </a:solidFill>
              </a:rPr>
              <a:t>L</a:t>
            </a:r>
            <a:r>
              <a:rPr b="1" lang="en-US" sz="4300">
                <a:solidFill>
                  <a:srgbClr val="212121"/>
                </a:solidFill>
              </a:rPr>
              <a:t>earning</a:t>
            </a:r>
            <a:endParaRPr b="1" sz="4300">
              <a:solidFill>
                <a:srgbClr val="212121"/>
              </a:solidFill>
            </a:endParaRPr>
          </a:p>
          <a:p>
            <a:pPr indent="0" lvl="0" marL="457200" rtl="0" algn="l">
              <a:spcBef>
                <a:spcPts val="280"/>
              </a:spcBef>
              <a:spcAft>
                <a:spcPts val="0"/>
              </a:spcAft>
              <a:buNone/>
            </a:pPr>
            <a:r>
              <a:t/>
            </a:r>
            <a:endParaRPr b="1" sz="2900">
              <a:solidFill>
                <a:srgbClr val="21212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3"/>
          <p:cNvSpPr txBox="1"/>
          <p:nvPr>
            <p:ph idx="2" type="body"/>
          </p:nvPr>
        </p:nvSpPr>
        <p:spPr>
          <a:xfrm>
            <a:off x="5994500" y="1707913"/>
            <a:ext cx="5181600" cy="4588500"/>
          </a:xfrm>
          <a:prstGeom prst="rect">
            <a:avLst/>
          </a:prstGeom>
        </p:spPr>
        <p:txBody>
          <a:bodyPr anchorCtr="0" anchor="t" bIns="45700" lIns="91425" spcFirstLastPara="1" rIns="91425" wrap="square" tIns="45700">
            <a:noAutofit/>
          </a:bodyPr>
          <a:lstStyle/>
          <a:p>
            <a:pPr indent="0" lvl="0" marL="0" rtl="0" algn="l">
              <a:spcBef>
                <a:spcPts val="280"/>
              </a:spcBef>
              <a:spcAft>
                <a:spcPts val="0"/>
              </a:spcAft>
              <a:buNone/>
            </a:pPr>
            <a:r>
              <a:t/>
            </a:r>
            <a:endParaRPr b="1" i="1" sz="2700"/>
          </a:p>
          <a:p>
            <a:pPr indent="-450850" lvl="0" marL="457200" rtl="0" algn="l">
              <a:spcBef>
                <a:spcPts val="280"/>
              </a:spcBef>
              <a:spcAft>
                <a:spcPts val="0"/>
              </a:spcAft>
              <a:buSzPts val="3500"/>
              <a:buChar char="●"/>
            </a:pPr>
            <a:r>
              <a:rPr b="1" lang="en-US" sz="3500"/>
              <a:t>interpersonal</a:t>
            </a:r>
            <a:endParaRPr b="1" sz="3500"/>
          </a:p>
          <a:p>
            <a:pPr indent="-387350" lvl="1" marL="914400" rtl="0" algn="l">
              <a:spcBef>
                <a:spcPts val="0"/>
              </a:spcBef>
              <a:spcAft>
                <a:spcPts val="0"/>
              </a:spcAft>
              <a:buSzPts val="2500"/>
              <a:buChar char="○"/>
            </a:pPr>
            <a:r>
              <a:rPr b="1" lang="en-US" sz="2500"/>
              <a:t>two-way communication (speaking/listening)</a:t>
            </a:r>
            <a:endParaRPr b="1" sz="2500"/>
          </a:p>
          <a:p>
            <a:pPr indent="-450850" lvl="0" marL="457200" rtl="0" algn="l">
              <a:spcBef>
                <a:spcPts val="0"/>
              </a:spcBef>
              <a:spcAft>
                <a:spcPts val="0"/>
              </a:spcAft>
              <a:buSzPts val="3500"/>
              <a:buChar char="●"/>
            </a:pPr>
            <a:r>
              <a:rPr b="1" lang="en-US" sz="3500"/>
              <a:t>interpretive</a:t>
            </a:r>
            <a:endParaRPr b="1" sz="3500"/>
          </a:p>
          <a:p>
            <a:pPr indent="-387350" lvl="1" marL="914400" rtl="0" algn="l">
              <a:spcBef>
                <a:spcPts val="0"/>
              </a:spcBef>
              <a:spcAft>
                <a:spcPts val="0"/>
              </a:spcAft>
              <a:buSzPts val="2500"/>
              <a:buChar char="○"/>
            </a:pPr>
            <a:r>
              <a:rPr b="1" lang="en-US" sz="2500"/>
              <a:t>one-way communication (listening/reading)</a:t>
            </a:r>
            <a:endParaRPr b="1" sz="2500"/>
          </a:p>
          <a:p>
            <a:pPr indent="-450850" lvl="0" marL="457200" rtl="0" algn="l">
              <a:spcBef>
                <a:spcPts val="0"/>
              </a:spcBef>
              <a:spcAft>
                <a:spcPts val="0"/>
              </a:spcAft>
              <a:buSzPts val="3500"/>
              <a:buChar char="●"/>
            </a:pPr>
            <a:r>
              <a:rPr b="1" lang="en-US" sz="3500"/>
              <a:t>presentational</a:t>
            </a:r>
            <a:endParaRPr b="1" sz="3500"/>
          </a:p>
          <a:p>
            <a:pPr indent="-387350" lvl="1" marL="914400" rtl="0" algn="l">
              <a:spcBef>
                <a:spcPts val="0"/>
              </a:spcBef>
              <a:spcAft>
                <a:spcPts val="0"/>
              </a:spcAft>
              <a:buSzPts val="2500"/>
              <a:buChar char="○"/>
            </a:pPr>
            <a:r>
              <a:rPr b="1" lang="en-US" sz="2500"/>
              <a:t>one-way communication (speaking/writing)</a:t>
            </a:r>
            <a:endParaRPr b="1" sz="2500"/>
          </a:p>
          <a:p>
            <a:pPr indent="0" lvl="0" marL="457200" rtl="0" algn="l">
              <a:spcBef>
                <a:spcPts val="280"/>
              </a:spcBef>
              <a:spcAft>
                <a:spcPts val="0"/>
              </a:spcAft>
              <a:buNone/>
            </a:pPr>
            <a:r>
              <a:t/>
            </a:r>
            <a:endParaRPr b="1" sz="3500"/>
          </a:p>
        </p:txBody>
      </p:sp>
      <p:sp>
        <p:nvSpPr>
          <p:cNvPr id="290" name="Google Shape;290;p53"/>
          <p:cNvSpPr txBox="1"/>
          <p:nvPr>
            <p:ph idx="3"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10: MANAGING COOPERATIVE ACTIVITIES</a:t>
            </a:r>
            <a:endParaRPr/>
          </a:p>
        </p:txBody>
      </p:sp>
      <p:pic>
        <p:nvPicPr>
          <p:cNvPr id="291" name="Google Shape;291;p53"/>
          <p:cNvPicPr preferRelativeResize="0"/>
          <p:nvPr/>
        </p:nvPicPr>
        <p:blipFill>
          <a:blip r:embed="rId3">
            <a:alphaModFix/>
          </a:blip>
          <a:stretch>
            <a:fillRect/>
          </a:stretch>
        </p:blipFill>
        <p:spPr>
          <a:xfrm>
            <a:off x="618650" y="2419275"/>
            <a:ext cx="4741224" cy="3165774"/>
          </a:xfrm>
          <a:prstGeom prst="rect">
            <a:avLst/>
          </a:prstGeom>
          <a:noFill/>
          <a:ln>
            <a:noFill/>
          </a:ln>
        </p:spPr>
      </p:pic>
      <p:sp>
        <p:nvSpPr>
          <p:cNvPr id="292" name="Google Shape;292;p53"/>
          <p:cNvSpPr txBox="1"/>
          <p:nvPr/>
        </p:nvSpPr>
        <p:spPr>
          <a:xfrm>
            <a:off x="698450" y="864063"/>
            <a:ext cx="10185600" cy="1251900"/>
          </a:xfrm>
          <a:prstGeom prst="rect">
            <a:avLst/>
          </a:prstGeom>
          <a:noFill/>
          <a:ln>
            <a:noFill/>
          </a:ln>
        </p:spPr>
        <p:txBody>
          <a:bodyPr anchorCtr="0" anchor="t" bIns="91425" lIns="91425" spcFirstLastPara="1" rIns="91425" wrap="square" tIns="91425">
            <a:spAutoFit/>
          </a:bodyPr>
          <a:lstStyle/>
          <a:p>
            <a:pPr indent="0" lvl="0" marL="0" rtl="0" algn="ctr">
              <a:spcBef>
                <a:spcPts val="280"/>
              </a:spcBef>
              <a:spcAft>
                <a:spcPts val="0"/>
              </a:spcAft>
              <a:buNone/>
            </a:pPr>
            <a:r>
              <a:rPr b="1" lang="en-US" sz="4000">
                <a:solidFill>
                  <a:schemeClr val="dk1"/>
                </a:solidFill>
                <a:latin typeface="Calibri"/>
                <a:ea typeface="Calibri"/>
                <a:cs typeface="Calibri"/>
                <a:sym typeface="Calibri"/>
              </a:rPr>
              <a:t>Modes of Communication</a:t>
            </a:r>
            <a:endParaRPr b="1" sz="4000">
              <a:solidFill>
                <a:schemeClr val="dk1"/>
              </a:solidFill>
              <a:latin typeface="Calibri"/>
              <a:ea typeface="Calibri"/>
              <a:cs typeface="Calibri"/>
              <a:sym typeface="Calibri"/>
            </a:endParaRPr>
          </a:p>
          <a:p>
            <a:pPr indent="0" lvl="0" marL="0" rtl="0" algn="ctr">
              <a:spcBef>
                <a:spcPts val="280"/>
              </a:spcBef>
              <a:spcAft>
                <a:spcPts val="0"/>
              </a:spcAft>
              <a:buNone/>
            </a:pPr>
            <a:r>
              <a:rPr b="1" i="1" lang="en-US" sz="2700">
                <a:solidFill>
                  <a:schemeClr val="dk1"/>
                </a:solidFill>
                <a:latin typeface="Calibri"/>
                <a:ea typeface="Calibri"/>
                <a:cs typeface="Calibri"/>
                <a:sym typeface="Calibri"/>
              </a:rPr>
              <a:t>for conveying and understanding the message</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54"/>
          <p:cNvSpPr txBox="1"/>
          <p:nvPr>
            <p:ph type="ctrTitle"/>
          </p:nvPr>
        </p:nvSpPr>
        <p:spPr>
          <a:xfrm>
            <a:off x="332525" y="1097500"/>
            <a:ext cx="11227800" cy="21690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b="1" lang="en-US" sz="7200"/>
              <a:t>Managing Cooperative Activities</a:t>
            </a:r>
            <a:endParaRPr b="1" sz="7200"/>
          </a:p>
        </p:txBody>
      </p:sp>
      <p:pic>
        <p:nvPicPr>
          <p:cNvPr id="299" name="Google Shape;299;p54"/>
          <p:cNvPicPr preferRelativeResize="0"/>
          <p:nvPr/>
        </p:nvPicPr>
        <p:blipFill>
          <a:blip r:embed="rId3">
            <a:alphaModFix/>
          </a:blip>
          <a:stretch>
            <a:fillRect/>
          </a:stretch>
        </p:blipFill>
        <p:spPr>
          <a:xfrm>
            <a:off x="3847450" y="3537150"/>
            <a:ext cx="4192975" cy="2364850"/>
          </a:xfrm>
          <a:prstGeom prst="rect">
            <a:avLst/>
          </a:prstGeom>
          <a:noFill/>
          <a:ln>
            <a:noFill/>
          </a:ln>
        </p:spPr>
      </p:pic>
      <p:sp>
        <p:nvSpPr>
          <p:cNvPr id="300" name="Google Shape;300;p54"/>
          <p:cNvSpPr txBox="1"/>
          <p:nvPr/>
        </p:nvSpPr>
        <p:spPr>
          <a:xfrm>
            <a:off x="2837800" y="5909775"/>
            <a:ext cx="6311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u="sng">
                <a:solidFill>
                  <a:schemeClr val="hlink"/>
                </a:solidFill>
                <a:latin typeface="Calibri"/>
                <a:ea typeface="Calibri"/>
                <a:cs typeface="Calibri"/>
                <a:sym typeface="Calibri"/>
                <a:hlinkClick r:id="rId4"/>
              </a:rPr>
              <a:t>www.reddit.com/r/gifs/comments/3k8kh9/just_some_goofy_penguins_to_brighten_up_your/</a:t>
            </a:r>
            <a:endParaRPr sz="12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sonBrand.pxtx">
  <a:themeElements>
    <a:clrScheme name="Custom 5">
      <a:dk1>
        <a:srgbClr val="1E6138"/>
      </a:dk1>
      <a:lt1>
        <a:srgbClr val="FFFFFF"/>
      </a:lt1>
      <a:dk2>
        <a:srgbClr val="00909E"/>
      </a:dk2>
      <a:lt2>
        <a:srgbClr val="D1D3D5"/>
      </a:lt2>
      <a:accent1>
        <a:srgbClr val="B31D37"/>
      </a:accent1>
      <a:accent2>
        <a:srgbClr val="E2A82B"/>
      </a:accent2>
      <a:accent3>
        <a:srgbClr val="7E5300"/>
      </a:accent3>
      <a:accent4>
        <a:srgbClr val="87908F"/>
      </a:accent4>
      <a:accent5>
        <a:srgbClr val="81A32B"/>
      </a:accent5>
      <a:accent6>
        <a:srgbClr val="F7931E"/>
      </a:accent6>
      <a:hlink>
        <a:srgbClr val="007DC5"/>
      </a:hlink>
      <a:folHlink>
        <a:srgbClr val="8057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