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y="6858000" cx="12192000"/>
  <p:notesSz cx="6858000" cy="9144000"/>
  <p:embeddedFontLst>
    <p:embeddedFont>
      <p:font typeface="Raleway"/>
      <p:regular r:id="rId45"/>
      <p:bold r:id="rId46"/>
      <p:italic r:id="rId47"/>
      <p:boldItalic r:id="rId48"/>
    </p:embeddedFont>
    <p:embeddedFont>
      <p:font typeface="Permanent Marker"/>
      <p:regular r:id="rId49"/>
    </p:embeddedFont>
    <p:embeddedFont>
      <p:font typeface="Open Sans"/>
      <p:regular r:id="rId50"/>
      <p:bold r:id="rId51"/>
      <p:italic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font" Target="fonts/Raleway-bold.fntdata"/><Relationship Id="rId45" Type="http://schemas.openxmlformats.org/officeDocument/2006/relationships/font" Target="fonts/Raleway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Raleway-boldItalic.fntdata"/><Relationship Id="rId47" Type="http://schemas.openxmlformats.org/officeDocument/2006/relationships/font" Target="fonts/Raleway-italic.fntdata"/><Relationship Id="rId49" Type="http://schemas.openxmlformats.org/officeDocument/2006/relationships/font" Target="fonts/PermanentMarker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OpenSans-bold.fntdata"/><Relationship Id="rId50" Type="http://schemas.openxmlformats.org/officeDocument/2006/relationships/font" Target="fonts/OpenSans-regular.fntdata"/><Relationship Id="rId53" Type="http://schemas.openxmlformats.org/officeDocument/2006/relationships/font" Target="fonts/OpenSans-boldItalic.fntdata"/><Relationship Id="rId52" Type="http://schemas.openxmlformats.org/officeDocument/2006/relationships/font" Target="fonts/OpenSans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11" name="Google Shape;11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d60b0ae60a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gd60b0ae60a_0_1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d60b0ae60a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d60b0ae60a_0_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d5c25242ed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d5c25242ed_0_2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d60b0ae60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gd60b0ae60a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d4117f9c0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d4117f9c02_0_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d5c25242ed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d5c25242ed_0_2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d60b0ae60a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gd60b0ae60a_0_1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60b0ae60a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d60b0ae60a_0_1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d5c25242ed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d5c25242ed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d4117f9c02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gd4117f9c02_0_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d60b0ae60a_0_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d60b0ae60a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gd60b0ae60a_0_9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d60b0ae60a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gd60b0ae60a_0_1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d5c25242ed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d5c25242ed_0_2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d5c25242ed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gd5c25242ed_0_2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d60b0ae60a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d60b0ae60a_0_1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d4117f9c02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gd4117f9c02_0_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d60b0ae60a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gd60b0ae60a_0_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d5c25242ed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d5c25242ed_0_2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d60b0ae60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d60b0ae60a_0_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d5c25242ed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d5c25242ed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d60b0ae60a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d60b0ae60a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d38b6de2bb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d38b6de2b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gd38b6de2bb_1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d5c25242ed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d5c25242ed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d35bb0d5fc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gd35bb0d5fc_0_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d5c25242ed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gd5c25242ed_0_1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d5c25242ed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gd5c25242ed_0_2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d5c25242ed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gd5c25242ed_0_1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d5c25242ed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gd5c25242ed_0_1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d60b0ae60a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gd60b0ae60a_0_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cd1af9078b_1_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cd1af9078b_1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cd1af9078b_1_7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d5c25242ed_0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d5c25242ed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d5c25242ed_0_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d5c25242e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d5c25242ed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d60b0ae60a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d60b0ae60a_0_1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d00c924a5a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d00c924a5a_2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d60b0ae60a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d60b0ae60a_0_1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" showMasterSp="0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40424502.jpg" id="15" name="Google Shape;15;p2"/>
          <p:cNvPicPr preferRelativeResize="0"/>
          <p:nvPr/>
        </p:nvPicPr>
        <p:blipFill rotWithShape="1">
          <a:blip r:embed="rId2">
            <a:alphaModFix/>
          </a:blip>
          <a:srcRect b="22227" l="0" r="0" t="20442"/>
          <a:stretch/>
        </p:blipFill>
        <p:spPr>
          <a:xfrm>
            <a:off x="0" y="-40773"/>
            <a:ext cx="12268200" cy="468897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/>
          <p:nvPr/>
        </p:nvSpPr>
        <p:spPr>
          <a:xfrm>
            <a:off x="0" y="4038600"/>
            <a:ext cx="12192000" cy="609600"/>
          </a:xfrm>
          <a:prstGeom prst="rect">
            <a:avLst/>
          </a:prstGeom>
          <a:solidFill>
            <a:schemeClr val="dk2">
              <a:alpha val="65882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7" name="Google Shape;17;p2"/>
          <p:cNvSpPr txBox="1"/>
          <p:nvPr>
            <p:ph type="ctrTitle"/>
          </p:nvPr>
        </p:nvSpPr>
        <p:spPr>
          <a:xfrm>
            <a:off x="304800" y="4114800"/>
            <a:ext cx="9652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" type="subTitle"/>
          </p:nvPr>
        </p:nvSpPr>
        <p:spPr>
          <a:xfrm>
            <a:off x="304800" y="4706112"/>
            <a:ext cx="9245600" cy="22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300"/>
              </a:spcBef>
              <a:spcAft>
                <a:spcPts val="0"/>
              </a:spcAft>
              <a:buClr>
                <a:srgbClr val="626968"/>
              </a:buClr>
              <a:buSzPts val="1500"/>
              <a:buFont typeface="Calibri"/>
              <a:buNone/>
              <a:defRPr b="1" sz="1500">
                <a:solidFill>
                  <a:srgbClr val="626968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pic>
        <p:nvPicPr>
          <p:cNvPr descr="GMUgreengold.eps" id="19" name="Google Shape;1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53600" y="5334000"/>
            <a:ext cx="2080895" cy="1363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 Chart">
  <p:cSld name="1_Custom Layout Char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/>
          <p:nvPr>
            <p:ph idx="2" type="chart"/>
          </p:nvPr>
        </p:nvSpPr>
        <p:spPr>
          <a:xfrm>
            <a:off x="914400" y="533400"/>
            <a:ext cx="101600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28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22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22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Divider 1" showMasterSp="0">
  <p:cSld name="1_Section Divider 1">
    <p:bg>
      <p:bgPr>
        <a:solidFill>
          <a:srgbClr val="1E6238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/>
          <p:nvPr>
            <p:ph type="ctrTitle"/>
          </p:nvPr>
        </p:nvSpPr>
        <p:spPr>
          <a:xfrm>
            <a:off x="304800" y="533400"/>
            <a:ext cx="9652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6" name="Google Shape;86;p12"/>
          <p:cNvPicPr preferRelativeResize="0"/>
          <p:nvPr/>
        </p:nvPicPr>
        <p:blipFill rotWithShape="1">
          <a:blip r:embed="rId2">
            <a:alphaModFix amt="35000"/>
          </a:blip>
          <a:srcRect b="3072" l="3627" r="0" t="22669"/>
          <a:stretch/>
        </p:blipFill>
        <p:spPr>
          <a:xfrm>
            <a:off x="-457200" y="-76200"/>
            <a:ext cx="9448800" cy="723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ection Divider 1" showMasterSp="0">
  <p:cSld name="2_Section Divider 1">
    <p:bg>
      <p:bgPr>
        <a:solidFill>
          <a:schemeClr val="accent2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>
            <p:ph type="ctrTitle"/>
          </p:nvPr>
        </p:nvSpPr>
        <p:spPr>
          <a:xfrm>
            <a:off x="304800" y="533400"/>
            <a:ext cx="9652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9" name="Google Shape;89;p13"/>
          <p:cNvPicPr preferRelativeResize="0"/>
          <p:nvPr/>
        </p:nvPicPr>
        <p:blipFill rotWithShape="1">
          <a:blip r:embed="rId2">
            <a:alphaModFix amt="35000"/>
          </a:blip>
          <a:srcRect b="3072" l="3627" r="0" t="22669"/>
          <a:stretch/>
        </p:blipFill>
        <p:spPr>
          <a:xfrm>
            <a:off x="-457200" y="-76200"/>
            <a:ext cx="9448800" cy="723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1" showMasterSp="0">
  <p:cSld name="Section Divider 1">
    <p:bg>
      <p:bgPr>
        <a:solidFill>
          <a:schemeClr val="accent6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type="ctrTitle"/>
          </p:nvPr>
        </p:nvSpPr>
        <p:spPr>
          <a:xfrm>
            <a:off x="304800" y="533400"/>
            <a:ext cx="9652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2" name="Google Shape;92;p14"/>
          <p:cNvPicPr preferRelativeResize="0"/>
          <p:nvPr/>
        </p:nvPicPr>
        <p:blipFill rotWithShape="1">
          <a:blip r:embed="rId2">
            <a:alphaModFix amt="35000"/>
          </a:blip>
          <a:srcRect b="3072" l="3627" r="0" t="22669"/>
          <a:stretch/>
        </p:blipFill>
        <p:spPr>
          <a:xfrm>
            <a:off x="-457200" y="-76200"/>
            <a:ext cx="9448800" cy="723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ection Divider 1" showMasterSp="0">
  <p:cSld name="3_Section Divider 1">
    <p:bg>
      <p:bgPr>
        <a:solidFill>
          <a:srgbClr val="87908F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 txBox="1"/>
          <p:nvPr>
            <p:ph type="ctrTitle"/>
          </p:nvPr>
        </p:nvSpPr>
        <p:spPr>
          <a:xfrm>
            <a:off x="304800" y="533400"/>
            <a:ext cx="9652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5" name="Google Shape;95;p15"/>
          <p:cNvPicPr preferRelativeResize="0"/>
          <p:nvPr/>
        </p:nvPicPr>
        <p:blipFill rotWithShape="1">
          <a:blip r:embed="rId2">
            <a:alphaModFix amt="35000"/>
          </a:blip>
          <a:srcRect b="3072" l="3627" r="0" t="22669"/>
          <a:stretch/>
        </p:blipFill>
        <p:spPr>
          <a:xfrm>
            <a:off x="-457200" y="-76200"/>
            <a:ext cx="9448800" cy="723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2" showMasterSp="0">
  <p:cSld name="Section Divider 2">
    <p:bg>
      <p:bgPr>
        <a:solidFill>
          <a:schemeClr val="accent5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37576" y="-365469"/>
            <a:ext cx="6944824" cy="729966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6"/>
          <p:cNvSpPr txBox="1"/>
          <p:nvPr>
            <p:ph type="ctrTitle"/>
          </p:nvPr>
        </p:nvSpPr>
        <p:spPr>
          <a:xfrm>
            <a:off x="304800" y="533400"/>
            <a:ext cx="9652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3" showMasterSp="0">
  <p:cSld name="Section Divider 3">
    <p:bg>
      <p:bgPr>
        <a:solidFill>
          <a:schemeClr val="accent2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7"/>
          <p:cNvPicPr preferRelativeResize="0"/>
          <p:nvPr/>
        </p:nvPicPr>
        <p:blipFill rotWithShape="1">
          <a:blip r:embed="rId2">
            <a:alphaModFix/>
          </a:blip>
          <a:srcRect b="0" l="24797" r="-1" t="0"/>
          <a:stretch/>
        </p:blipFill>
        <p:spPr>
          <a:xfrm>
            <a:off x="0" y="1"/>
            <a:ext cx="6470647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/>
          <p:cNvSpPr txBox="1"/>
          <p:nvPr>
            <p:ph type="ctrTitle"/>
          </p:nvPr>
        </p:nvSpPr>
        <p:spPr>
          <a:xfrm>
            <a:off x="5562600" y="533400"/>
            <a:ext cx="6096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4" showMasterSp="0">
  <p:cSld name="Section Divider 4">
    <p:bg>
      <p:bgPr>
        <a:solidFill>
          <a:schemeClr val="dk2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8"/>
          <p:cNvPicPr preferRelativeResize="0"/>
          <p:nvPr/>
        </p:nvPicPr>
        <p:blipFill rotWithShape="1">
          <a:blip r:embed="rId2">
            <a:alphaModFix/>
          </a:blip>
          <a:srcRect b="-2074" l="1" r="19400" t="4667"/>
          <a:stretch/>
        </p:blipFill>
        <p:spPr>
          <a:xfrm>
            <a:off x="6705600" y="-152400"/>
            <a:ext cx="5638799" cy="716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>
            <p:ph type="ctrTitle"/>
          </p:nvPr>
        </p:nvSpPr>
        <p:spPr>
          <a:xfrm>
            <a:off x="304800" y="533400"/>
            <a:ext cx="9652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/>
        </p:txBody>
      </p:sp>
      <p:sp>
        <p:nvSpPr>
          <p:cNvPr id="107" name="Google Shape;107;p19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rtl="0"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>
              <a:spcBef>
                <a:spcPts val="22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>
              <a:spcBef>
                <a:spcPts val="220"/>
              </a:spcBef>
              <a:spcAft>
                <a:spcPts val="0"/>
              </a:spcAft>
              <a:buSzPts val="1400"/>
              <a:buNone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108" name="Google Shape;108;p1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ing w/single col text">
  <p:cSld name="Heading w/single col tex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/>
          <p:nvPr>
            <p:ph idx="1" type="body"/>
          </p:nvPr>
        </p:nvSpPr>
        <p:spPr>
          <a:xfrm>
            <a:off x="406400" y="381000"/>
            <a:ext cx="107696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600" cap="none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2" type="body"/>
          </p:nvPr>
        </p:nvSpPr>
        <p:spPr>
          <a:xfrm>
            <a:off x="406400" y="1066800"/>
            <a:ext cx="10769600" cy="50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ing w/2col">
  <p:cSld name="Heading w/2col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idx="1" type="body"/>
          </p:nvPr>
        </p:nvSpPr>
        <p:spPr>
          <a:xfrm>
            <a:off x="406400" y="1066800"/>
            <a:ext cx="5181600" cy="50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2pPr>
            <a:lvl3pPr indent="-228600" lvl="2" marL="1371600" algn="l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3pPr>
            <a:lvl4pPr indent="-228600" lvl="3" marL="1828800" algn="l">
              <a:spcBef>
                <a:spcPts val="22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4pPr>
            <a:lvl5pPr indent="-228600" lvl="4" marL="2286000" algn="l">
              <a:spcBef>
                <a:spcPts val="22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2" type="body"/>
          </p:nvPr>
        </p:nvSpPr>
        <p:spPr>
          <a:xfrm>
            <a:off x="5994400" y="1066800"/>
            <a:ext cx="5181600" cy="50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2pPr>
            <a:lvl3pPr indent="-228600" lvl="2" marL="1371600" algn="l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3pPr>
            <a:lvl4pPr indent="-228600" lvl="3" marL="1828800" algn="l">
              <a:spcBef>
                <a:spcPts val="22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4pPr>
            <a:lvl5pPr indent="-228600" lvl="4" marL="2286000" algn="l">
              <a:spcBef>
                <a:spcPts val="22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3" type="body"/>
          </p:nvPr>
        </p:nvSpPr>
        <p:spPr>
          <a:xfrm>
            <a:off x="406400" y="381000"/>
            <a:ext cx="107696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600" cap="none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showMasterSp="0">
  <p:cSld name="Title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oll_GrnDuo copy.jpg" id="28" name="Google Shape;28;p5"/>
          <p:cNvPicPr preferRelativeResize="0"/>
          <p:nvPr/>
        </p:nvPicPr>
        <p:blipFill rotWithShape="1">
          <a:blip r:embed="rId2">
            <a:alphaModFix/>
          </a:blip>
          <a:srcRect b="39327" l="0" r="0" t="9974"/>
          <a:stretch/>
        </p:blipFill>
        <p:spPr>
          <a:xfrm>
            <a:off x="0" y="0"/>
            <a:ext cx="12224512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/>
          <p:nvPr/>
        </p:nvSpPr>
        <p:spPr>
          <a:xfrm>
            <a:off x="0" y="4038600"/>
            <a:ext cx="12192000" cy="609600"/>
          </a:xfrm>
          <a:prstGeom prst="rect">
            <a:avLst/>
          </a:prstGeom>
          <a:solidFill>
            <a:schemeClr val="accent2">
              <a:alpha val="65882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30" name="Google Shape;30;p5"/>
          <p:cNvSpPr txBox="1"/>
          <p:nvPr>
            <p:ph type="ctrTitle"/>
          </p:nvPr>
        </p:nvSpPr>
        <p:spPr>
          <a:xfrm>
            <a:off x="304800" y="4114800"/>
            <a:ext cx="9652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5"/>
          <p:cNvSpPr txBox="1"/>
          <p:nvPr>
            <p:ph idx="1" type="subTitle"/>
          </p:nvPr>
        </p:nvSpPr>
        <p:spPr>
          <a:xfrm>
            <a:off x="304800" y="4706112"/>
            <a:ext cx="9245600" cy="22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300"/>
              </a:spcBef>
              <a:spcAft>
                <a:spcPts val="0"/>
              </a:spcAft>
              <a:buClr>
                <a:srgbClr val="626968"/>
              </a:buClr>
              <a:buSzPts val="1500"/>
              <a:buFont typeface="Calibri"/>
              <a:buNone/>
              <a:defRPr b="1" sz="1500">
                <a:solidFill>
                  <a:srgbClr val="626968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pic>
        <p:nvPicPr>
          <p:cNvPr descr="GMUgreengold.eps" id="32" name="Google Shape;3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53600" y="5334000"/>
            <a:ext cx="2080895" cy="1363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" showMasterSp="0">
  <p:cSld name="4_Title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30826017.jpg" id="34" name="Google Shape;34;p6"/>
          <p:cNvPicPr preferRelativeResize="0"/>
          <p:nvPr/>
        </p:nvPicPr>
        <p:blipFill rotWithShape="1">
          <a:blip r:embed="rId2">
            <a:alphaModFix/>
          </a:blip>
          <a:srcRect b="33271" l="0" r="0" t="9398"/>
          <a:stretch/>
        </p:blipFill>
        <p:spPr>
          <a:xfrm>
            <a:off x="0" y="-11650"/>
            <a:ext cx="12192000" cy="465985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"/>
          <p:cNvSpPr/>
          <p:nvPr/>
        </p:nvSpPr>
        <p:spPr>
          <a:xfrm>
            <a:off x="0" y="4038600"/>
            <a:ext cx="12192000" cy="609600"/>
          </a:xfrm>
          <a:prstGeom prst="rect">
            <a:avLst/>
          </a:prstGeom>
          <a:solidFill>
            <a:schemeClr val="accent6">
              <a:alpha val="65882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36" name="Google Shape;36;p6"/>
          <p:cNvSpPr txBox="1"/>
          <p:nvPr>
            <p:ph type="ctrTitle"/>
          </p:nvPr>
        </p:nvSpPr>
        <p:spPr>
          <a:xfrm>
            <a:off x="304800" y="4114800"/>
            <a:ext cx="9652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6"/>
          <p:cNvSpPr txBox="1"/>
          <p:nvPr>
            <p:ph idx="1" type="subTitle"/>
          </p:nvPr>
        </p:nvSpPr>
        <p:spPr>
          <a:xfrm>
            <a:off x="304800" y="4706112"/>
            <a:ext cx="9245600" cy="22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300"/>
              </a:spcBef>
              <a:spcAft>
                <a:spcPts val="0"/>
              </a:spcAft>
              <a:buClr>
                <a:srgbClr val="626968"/>
              </a:buClr>
              <a:buSzPts val="1500"/>
              <a:buFont typeface="Calibri"/>
              <a:buNone/>
              <a:defRPr b="1" sz="1500">
                <a:solidFill>
                  <a:srgbClr val="626968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pic>
        <p:nvPicPr>
          <p:cNvPr descr="GMUgreengold.eps" id="38" name="Google Shape;3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53600" y="5334000"/>
            <a:ext cx="2080895" cy="1363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" showMasterSp="0">
  <p:cSld name="1_Title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31108588.jpg" id="40" name="Google Shape;40;p7"/>
          <p:cNvPicPr preferRelativeResize="0"/>
          <p:nvPr/>
        </p:nvPicPr>
        <p:blipFill rotWithShape="1">
          <a:blip r:embed="rId2">
            <a:alphaModFix/>
          </a:blip>
          <a:srcRect b="25182" l="34" r="-33" t="17368"/>
          <a:stretch/>
        </p:blipFill>
        <p:spPr>
          <a:xfrm>
            <a:off x="0" y="-76200"/>
            <a:ext cx="12360888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7"/>
          <p:cNvSpPr/>
          <p:nvPr/>
        </p:nvSpPr>
        <p:spPr>
          <a:xfrm>
            <a:off x="0" y="4038600"/>
            <a:ext cx="12192000" cy="609600"/>
          </a:xfrm>
          <a:prstGeom prst="rect">
            <a:avLst/>
          </a:prstGeom>
          <a:solidFill>
            <a:schemeClr val="accent2">
              <a:alpha val="65882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42" name="Google Shape;42;p7"/>
          <p:cNvSpPr txBox="1"/>
          <p:nvPr>
            <p:ph type="ctrTitle"/>
          </p:nvPr>
        </p:nvSpPr>
        <p:spPr>
          <a:xfrm>
            <a:off x="304800" y="4114800"/>
            <a:ext cx="9652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7"/>
          <p:cNvSpPr txBox="1"/>
          <p:nvPr>
            <p:ph idx="1" type="subTitle"/>
          </p:nvPr>
        </p:nvSpPr>
        <p:spPr>
          <a:xfrm>
            <a:off x="304800" y="4706112"/>
            <a:ext cx="9245600" cy="22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300"/>
              </a:spcBef>
              <a:spcAft>
                <a:spcPts val="0"/>
              </a:spcAft>
              <a:buClr>
                <a:srgbClr val="626968"/>
              </a:buClr>
              <a:buSzPts val="1500"/>
              <a:buFont typeface="Calibri"/>
              <a:buNone/>
              <a:defRPr b="1" sz="1500">
                <a:solidFill>
                  <a:srgbClr val="626968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pic>
        <p:nvPicPr>
          <p:cNvPr descr="GMUgreengold.eps" id="44" name="Google Shape;4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53600" y="5334000"/>
            <a:ext cx="2080895" cy="1363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" showMasterSp="0">
  <p:cSld name="3_Title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30115733.JPG" id="46" name="Google Shape;46;p8"/>
          <p:cNvPicPr preferRelativeResize="0"/>
          <p:nvPr/>
        </p:nvPicPr>
        <p:blipFill rotWithShape="1">
          <a:blip r:embed="rId2">
            <a:alphaModFix/>
          </a:blip>
          <a:srcRect b="3365" l="1816" r="1116" t="39303"/>
          <a:stretch/>
        </p:blipFill>
        <p:spPr>
          <a:xfrm>
            <a:off x="1" y="-152400"/>
            <a:ext cx="12192000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8"/>
          <p:cNvSpPr/>
          <p:nvPr/>
        </p:nvSpPr>
        <p:spPr>
          <a:xfrm>
            <a:off x="0" y="4038600"/>
            <a:ext cx="12192000" cy="609600"/>
          </a:xfrm>
          <a:prstGeom prst="rect">
            <a:avLst/>
          </a:prstGeom>
          <a:solidFill>
            <a:schemeClr val="dk2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descr="GMUgreengold.eps" id="48" name="Google Shape;4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53600" y="5334000"/>
            <a:ext cx="2080895" cy="136334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8"/>
          <p:cNvSpPr txBox="1"/>
          <p:nvPr>
            <p:ph type="ctrTitle"/>
          </p:nvPr>
        </p:nvSpPr>
        <p:spPr>
          <a:xfrm>
            <a:off x="304800" y="4114800"/>
            <a:ext cx="9652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Google Shape;50;p8"/>
          <p:cNvSpPr txBox="1"/>
          <p:nvPr>
            <p:ph idx="1" type="subTitle"/>
          </p:nvPr>
        </p:nvSpPr>
        <p:spPr>
          <a:xfrm>
            <a:off x="304800" y="4706112"/>
            <a:ext cx="9245600" cy="22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300"/>
              </a:spcBef>
              <a:spcAft>
                <a:spcPts val="0"/>
              </a:spcAft>
              <a:buClr>
                <a:srgbClr val="626968"/>
              </a:buClr>
              <a:buSzPts val="1500"/>
              <a:buFont typeface="Calibri"/>
              <a:buNone/>
              <a:defRPr b="1" sz="1500">
                <a:solidFill>
                  <a:srgbClr val="626968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/>
          <p:nvPr>
            <p:ph idx="1" type="body"/>
          </p:nvPr>
        </p:nvSpPr>
        <p:spPr>
          <a:xfrm>
            <a:off x="414528" y="381000"/>
            <a:ext cx="9847072" cy="228600"/>
          </a:xfrm>
          <a:prstGeom prst="rect">
            <a:avLst/>
          </a:prstGeom>
          <a:solidFill>
            <a:srgbClr val="F9EDD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406400" y="838200"/>
            <a:ext cx="9855200" cy="228600"/>
          </a:xfrm>
          <a:prstGeom prst="rect">
            <a:avLst/>
          </a:prstGeom>
          <a:solidFill>
            <a:srgbClr val="F9EDD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9"/>
          <p:cNvSpPr txBox="1"/>
          <p:nvPr>
            <p:ph idx="3" type="body"/>
          </p:nvPr>
        </p:nvSpPr>
        <p:spPr>
          <a:xfrm>
            <a:off x="414528" y="1295400"/>
            <a:ext cx="9847072" cy="228600"/>
          </a:xfrm>
          <a:prstGeom prst="rect">
            <a:avLst/>
          </a:prstGeom>
          <a:solidFill>
            <a:srgbClr val="F9EDD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4" type="body"/>
          </p:nvPr>
        </p:nvSpPr>
        <p:spPr>
          <a:xfrm>
            <a:off x="414528" y="1752600"/>
            <a:ext cx="9847072" cy="228600"/>
          </a:xfrm>
          <a:prstGeom prst="rect">
            <a:avLst/>
          </a:prstGeom>
          <a:solidFill>
            <a:srgbClr val="F9EDD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5" type="body"/>
          </p:nvPr>
        </p:nvSpPr>
        <p:spPr>
          <a:xfrm>
            <a:off x="414528" y="2209800"/>
            <a:ext cx="9847072" cy="228600"/>
          </a:xfrm>
          <a:prstGeom prst="rect">
            <a:avLst/>
          </a:prstGeom>
          <a:solidFill>
            <a:srgbClr val="F9EDD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6" type="body"/>
          </p:nvPr>
        </p:nvSpPr>
        <p:spPr>
          <a:xfrm>
            <a:off x="414528" y="2667000"/>
            <a:ext cx="9847072" cy="228600"/>
          </a:xfrm>
          <a:prstGeom prst="rect">
            <a:avLst/>
          </a:prstGeom>
          <a:solidFill>
            <a:srgbClr val="F9EDD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7" type="body"/>
          </p:nvPr>
        </p:nvSpPr>
        <p:spPr>
          <a:xfrm>
            <a:off x="414528" y="3124200"/>
            <a:ext cx="9847072" cy="228600"/>
          </a:xfrm>
          <a:prstGeom prst="rect">
            <a:avLst/>
          </a:prstGeom>
          <a:solidFill>
            <a:srgbClr val="F9EDD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8" type="body"/>
          </p:nvPr>
        </p:nvSpPr>
        <p:spPr>
          <a:xfrm>
            <a:off x="414528" y="3581400"/>
            <a:ext cx="9847072" cy="228600"/>
          </a:xfrm>
          <a:prstGeom prst="rect">
            <a:avLst/>
          </a:prstGeom>
          <a:solidFill>
            <a:srgbClr val="F9EDD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9" type="body"/>
          </p:nvPr>
        </p:nvSpPr>
        <p:spPr>
          <a:xfrm>
            <a:off x="414528" y="4038600"/>
            <a:ext cx="9847072" cy="228600"/>
          </a:xfrm>
          <a:prstGeom prst="rect">
            <a:avLst/>
          </a:prstGeom>
          <a:solidFill>
            <a:srgbClr val="F9EDD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3" type="body"/>
          </p:nvPr>
        </p:nvSpPr>
        <p:spPr>
          <a:xfrm>
            <a:off x="414528" y="4495800"/>
            <a:ext cx="9847072" cy="228600"/>
          </a:xfrm>
          <a:prstGeom prst="rect">
            <a:avLst/>
          </a:prstGeom>
          <a:solidFill>
            <a:srgbClr val="F9EDD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4" type="body"/>
          </p:nvPr>
        </p:nvSpPr>
        <p:spPr>
          <a:xfrm>
            <a:off x="414528" y="4953000"/>
            <a:ext cx="9847072" cy="228600"/>
          </a:xfrm>
          <a:prstGeom prst="rect">
            <a:avLst/>
          </a:prstGeom>
          <a:solidFill>
            <a:srgbClr val="F9EDD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5" type="body"/>
          </p:nvPr>
        </p:nvSpPr>
        <p:spPr>
          <a:xfrm>
            <a:off x="414528" y="5410200"/>
            <a:ext cx="9847072" cy="228600"/>
          </a:xfrm>
          <a:prstGeom prst="rect">
            <a:avLst/>
          </a:prstGeom>
          <a:solidFill>
            <a:srgbClr val="F9EDD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6" type="body"/>
          </p:nvPr>
        </p:nvSpPr>
        <p:spPr>
          <a:xfrm>
            <a:off x="10261600" y="381000"/>
            <a:ext cx="914400" cy="228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21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alibri"/>
              <a:buNone/>
              <a:defRPr sz="105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7" type="body"/>
          </p:nvPr>
        </p:nvSpPr>
        <p:spPr>
          <a:xfrm>
            <a:off x="10261600" y="838200"/>
            <a:ext cx="914400" cy="228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18" type="body"/>
          </p:nvPr>
        </p:nvSpPr>
        <p:spPr>
          <a:xfrm>
            <a:off x="10261600" y="1295400"/>
            <a:ext cx="914400" cy="228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9"/>
          <p:cNvSpPr txBox="1"/>
          <p:nvPr>
            <p:ph idx="19" type="body"/>
          </p:nvPr>
        </p:nvSpPr>
        <p:spPr>
          <a:xfrm>
            <a:off x="10261600" y="1752600"/>
            <a:ext cx="914400" cy="228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9"/>
          <p:cNvSpPr txBox="1"/>
          <p:nvPr>
            <p:ph idx="20" type="body"/>
          </p:nvPr>
        </p:nvSpPr>
        <p:spPr>
          <a:xfrm>
            <a:off x="10261600" y="2209800"/>
            <a:ext cx="914400" cy="228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21" type="body"/>
          </p:nvPr>
        </p:nvSpPr>
        <p:spPr>
          <a:xfrm>
            <a:off x="10261600" y="2667000"/>
            <a:ext cx="914400" cy="228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9"/>
          <p:cNvSpPr txBox="1"/>
          <p:nvPr>
            <p:ph idx="22" type="body"/>
          </p:nvPr>
        </p:nvSpPr>
        <p:spPr>
          <a:xfrm>
            <a:off x="10261600" y="3124200"/>
            <a:ext cx="914400" cy="228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9"/>
          <p:cNvSpPr txBox="1"/>
          <p:nvPr>
            <p:ph idx="23" type="body"/>
          </p:nvPr>
        </p:nvSpPr>
        <p:spPr>
          <a:xfrm>
            <a:off x="10261600" y="3581400"/>
            <a:ext cx="914400" cy="228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9"/>
          <p:cNvSpPr txBox="1"/>
          <p:nvPr>
            <p:ph idx="24" type="body"/>
          </p:nvPr>
        </p:nvSpPr>
        <p:spPr>
          <a:xfrm>
            <a:off x="10261600" y="4038600"/>
            <a:ext cx="914400" cy="228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9"/>
          <p:cNvSpPr txBox="1"/>
          <p:nvPr>
            <p:ph idx="25" type="body"/>
          </p:nvPr>
        </p:nvSpPr>
        <p:spPr>
          <a:xfrm>
            <a:off x="10261600" y="4495800"/>
            <a:ext cx="914400" cy="228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9"/>
          <p:cNvSpPr txBox="1"/>
          <p:nvPr>
            <p:ph idx="26" type="body"/>
          </p:nvPr>
        </p:nvSpPr>
        <p:spPr>
          <a:xfrm>
            <a:off x="10261600" y="4953000"/>
            <a:ext cx="914400" cy="228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9"/>
          <p:cNvSpPr txBox="1"/>
          <p:nvPr>
            <p:ph idx="27" type="body"/>
          </p:nvPr>
        </p:nvSpPr>
        <p:spPr>
          <a:xfrm>
            <a:off x="10261600" y="5410200"/>
            <a:ext cx="914400" cy="228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9"/>
          <p:cNvSpPr txBox="1"/>
          <p:nvPr>
            <p:ph idx="28" type="body"/>
          </p:nvPr>
        </p:nvSpPr>
        <p:spPr>
          <a:xfrm>
            <a:off x="414528" y="5867400"/>
            <a:ext cx="9847072" cy="228600"/>
          </a:xfrm>
          <a:prstGeom prst="rect">
            <a:avLst/>
          </a:prstGeom>
          <a:solidFill>
            <a:srgbClr val="F9EDD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9"/>
          <p:cNvSpPr txBox="1"/>
          <p:nvPr>
            <p:ph idx="29" type="body"/>
          </p:nvPr>
        </p:nvSpPr>
        <p:spPr>
          <a:xfrm>
            <a:off x="10261600" y="5867400"/>
            <a:ext cx="914400" cy="228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spcBef>
                <a:spcPts val="22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"/>
          <p:cNvSpPr txBox="1"/>
          <p:nvPr>
            <p:ph idx="1" type="body"/>
          </p:nvPr>
        </p:nvSpPr>
        <p:spPr>
          <a:xfrm>
            <a:off x="406400" y="4343400"/>
            <a:ext cx="107696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28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10"/>
          <p:cNvSpPr/>
          <p:nvPr>
            <p:ph idx="2" type="pic"/>
          </p:nvPr>
        </p:nvSpPr>
        <p:spPr>
          <a:xfrm>
            <a:off x="406400" y="914400"/>
            <a:ext cx="10769600" cy="31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28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22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22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10"/>
          <p:cNvSpPr txBox="1"/>
          <p:nvPr>
            <p:ph idx="3" type="body"/>
          </p:nvPr>
        </p:nvSpPr>
        <p:spPr>
          <a:xfrm>
            <a:off x="406400" y="381000"/>
            <a:ext cx="107696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600" cap="none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11785600" y="0"/>
            <a:ext cx="4064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508000" y="381000"/>
            <a:ext cx="10668000" cy="58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8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8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2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2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/>
          <p:nvPr/>
        </p:nvSpPr>
        <p:spPr>
          <a:xfrm>
            <a:off x="0" y="0"/>
            <a:ext cx="101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1"/>
          <p:cNvSpPr txBox="1"/>
          <p:nvPr/>
        </p:nvSpPr>
        <p:spPr>
          <a:xfrm>
            <a:off x="6197600" y="6477000"/>
            <a:ext cx="49784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GEORGE MASON UNIVERSITY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bit.ly/3ir1OSa" TargetMode="External"/><Relationship Id="rId4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Relationship Id="rId4" Type="http://schemas.openxmlformats.org/officeDocument/2006/relationships/hyperlink" Target="https://youtu.be/XauhiNLr6L0?t=268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Relationship Id="rId4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7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9.jpg"/><Relationship Id="rId4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>
            <p:ph type="ctrTitle"/>
          </p:nvPr>
        </p:nvSpPr>
        <p:spPr>
          <a:xfrm>
            <a:off x="304800" y="3962400"/>
            <a:ext cx="9652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TEACHING ENGLISH THROUGH ENGLISH</a:t>
            </a:r>
            <a:endParaRPr/>
          </a:p>
        </p:txBody>
      </p:sp>
      <p:sp>
        <p:nvSpPr>
          <p:cNvPr id="114" name="Google Shape;114;p20"/>
          <p:cNvSpPr txBox="1"/>
          <p:nvPr>
            <p:ph idx="1" type="subTitle"/>
          </p:nvPr>
        </p:nvSpPr>
        <p:spPr>
          <a:xfrm>
            <a:off x="304800" y="4635562"/>
            <a:ext cx="9245700" cy="53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26968"/>
              </a:buClr>
              <a:buSzPts val="2400"/>
              <a:buFont typeface="Calibri"/>
              <a:buNone/>
            </a:pPr>
            <a:r>
              <a:rPr lang="en-US" sz="2400"/>
              <a:t>MODULE 1 – Building Routines in English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26968"/>
              </a:buClr>
              <a:buSzPts val="2400"/>
              <a:buFont typeface="Calibri"/>
              <a:buNone/>
            </a:pPr>
            <a:r>
              <a:rPr lang="en-US" sz="2400"/>
              <a:t>Friday, April 30, 2021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26968"/>
              </a:buClr>
              <a:buSzPts val="2400"/>
              <a:buFont typeface="Calibri"/>
              <a:buNone/>
            </a:pPr>
            <a:r>
              <a:rPr lang="en-US" sz="1800"/>
              <a:t>Joan Kang Shin, Ph.D.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26968"/>
              </a:buClr>
              <a:buSzPts val="2400"/>
              <a:buFont typeface="Calibri"/>
              <a:buNone/>
            </a:pPr>
            <a:r>
              <a:rPr lang="en-US" sz="1800"/>
              <a:t>Woomee Kim, M.A.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26968"/>
              </a:buClr>
              <a:buSzPts val="2400"/>
              <a:buFont typeface="Calibri"/>
              <a:buNone/>
            </a:pPr>
            <a:r>
              <a:t/>
            </a:r>
            <a:endParaRPr sz="2000"/>
          </a:p>
          <a:p>
            <a:pPr indent="-4572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Shin, J. K., &amp; Kim, W. (April, 2021). </a:t>
            </a:r>
            <a:r>
              <a:rPr b="0" i="1" lang="en-US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Routines in English</a:t>
            </a:r>
            <a:r>
              <a:rPr b="0" lang="en-US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Workshop webinar presented for the Teaching English through English online professional development program (Cohort I): Module 1. U.S. Embassy in Tashkent funded English Speaking Nation Program in Uzbekistan (online). </a:t>
            </a:r>
            <a:r>
              <a:rPr b="0" lang="en-US" sz="1100" u="sng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https://bit.ly/3ir1OSa</a:t>
            </a:r>
            <a:endParaRPr b="0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626968"/>
              </a:buClr>
              <a:buSzPts val="2400"/>
              <a:buFont typeface="Calibri"/>
              <a:buNone/>
            </a:pPr>
            <a:r>
              <a:t/>
            </a:r>
            <a:endParaRPr sz="2400"/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00750"/>
            <a:ext cx="12292751" cy="417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1 - BUILDING ROUTINES IN ENGLISH</a:t>
            </a:r>
            <a:endParaRPr/>
          </a:p>
        </p:txBody>
      </p:sp>
      <p:sp>
        <p:nvSpPr>
          <p:cNvPr id="193" name="Google Shape;193;p29"/>
          <p:cNvSpPr txBox="1"/>
          <p:nvPr/>
        </p:nvSpPr>
        <p:spPr>
          <a:xfrm>
            <a:off x="406400" y="852075"/>
            <a:ext cx="107697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Start-Up Language Routines</a:t>
            </a:r>
            <a:endParaRPr b="1"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65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Char char="●"/>
            </a:pPr>
            <a:r>
              <a:rPr lang="en-US" sz="5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Greetings: follow-up questions, students greet each other</a:t>
            </a:r>
            <a:endParaRPr sz="5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65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Char char="●"/>
            </a:pPr>
            <a:r>
              <a:rPr lang="en-US" sz="5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Roll call: attendance</a:t>
            </a:r>
            <a:endParaRPr sz="5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65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Char char="●"/>
            </a:pPr>
            <a:r>
              <a:rPr lang="en-US" sz="5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 routines: weather chart, visual aids, daily learning objectives </a:t>
            </a:r>
            <a:endParaRPr sz="5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0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1 - BUILDING ROUTINES IN ENGLISH</a:t>
            </a:r>
            <a:endParaRPr/>
          </a:p>
        </p:txBody>
      </p:sp>
      <p:pic>
        <p:nvPicPr>
          <p:cNvPr id="199" name="Google Shape;19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7250" y="1089212"/>
            <a:ext cx="8338682" cy="4679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0"/>
          <p:cNvSpPr txBox="1"/>
          <p:nvPr/>
        </p:nvSpPr>
        <p:spPr>
          <a:xfrm>
            <a:off x="1826550" y="5950325"/>
            <a:ext cx="8289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https://youtu.be/XauhiNLr6L0?t=268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1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1 - BUILDING ROUTINES IN ENGLISH</a:t>
            </a:r>
            <a:endParaRPr/>
          </a:p>
        </p:txBody>
      </p:sp>
      <p:sp>
        <p:nvSpPr>
          <p:cNvPr id="206" name="Google Shape;206;p31"/>
          <p:cNvSpPr txBox="1"/>
          <p:nvPr/>
        </p:nvSpPr>
        <p:spPr>
          <a:xfrm>
            <a:off x="406400" y="699675"/>
            <a:ext cx="107697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Start-Up Language Routine from Shahnoza</a:t>
            </a:r>
            <a:endParaRPr b="1" sz="4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7931E"/>
                </a:solidFill>
                <a:latin typeface="Calibri"/>
                <a:ea typeface="Calibri"/>
                <a:cs typeface="Calibri"/>
                <a:sym typeface="Calibri"/>
              </a:rPr>
              <a:t>Morning Meeting Questions</a:t>
            </a:r>
            <a:endParaRPr b="1" sz="4000">
              <a:solidFill>
                <a:srgbClr val="F793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400" y="2280100"/>
            <a:ext cx="3446325" cy="421652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1"/>
          <p:cNvSpPr txBox="1"/>
          <p:nvPr/>
        </p:nvSpPr>
        <p:spPr>
          <a:xfrm>
            <a:off x="4044250" y="2155800"/>
            <a:ext cx="7478100" cy="47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latin typeface="Calibri"/>
                <a:ea typeface="Calibri"/>
                <a:cs typeface="Calibri"/>
                <a:sym typeface="Calibri"/>
              </a:rPr>
              <a:t>Questions:</a:t>
            </a:r>
            <a:endParaRPr b="1"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Calibri"/>
              <a:buAutoNum type="arabicPeriod"/>
            </a:pPr>
            <a:r>
              <a:rPr lang="en-US" sz="2300">
                <a:latin typeface="Calibri"/>
                <a:ea typeface="Calibri"/>
                <a:cs typeface="Calibri"/>
                <a:sym typeface="Calibri"/>
              </a:rPr>
              <a:t>Give one adjective to describe your morning.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Calibri"/>
              <a:buAutoNum type="arabicPeriod"/>
            </a:pPr>
            <a:r>
              <a:rPr lang="en-US" sz="2300">
                <a:latin typeface="Calibri"/>
                <a:ea typeface="Calibri"/>
                <a:cs typeface="Calibri"/>
                <a:sym typeface="Calibri"/>
              </a:rPr>
              <a:t>What are you looking forward to this week?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Calibri"/>
              <a:buAutoNum type="arabicPeriod"/>
            </a:pPr>
            <a:r>
              <a:rPr lang="en-US" sz="2300">
                <a:latin typeface="Calibri"/>
                <a:ea typeface="Calibri"/>
                <a:cs typeface="Calibri"/>
                <a:sym typeface="Calibri"/>
              </a:rPr>
              <a:t>What is one thing you are excited for this weekend?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Calibri"/>
              <a:buAutoNum type="arabicPeriod"/>
            </a:pPr>
            <a:r>
              <a:rPr lang="en-US" sz="2300">
                <a:latin typeface="Calibri"/>
                <a:ea typeface="Calibri"/>
                <a:cs typeface="Calibri"/>
                <a:sym typeface="Calibri"/>
              </a:rPr>
              <a:t>What is your favorite place in our community?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Calibri"/>
              <a:buAutoNum type="arabicPeriod"/>
            </a:pPr>
            <a:r>
              <a:rPr lang="en-US" sz="2300">
                <a:latin typeface="Calibri"/>
                <a:ea typeface="Calibri"/>
                <a:cs typeface="Calibri"/>
                <a:sym typeface="Calibri"/>
              </a:rPr>
              <a:t>What is one way you can show someone you care?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Calibri"/>
              <a:buAutoNum type="arabicPeriod"/>
            </a:pPr>
            <a:r>
              <a:rPr lang="en-US" sz="2300">
                <a:latin typeface="Calibri"/>
                <a:ea typeface="Calibri"/>
                <a:cs typeface="Calibri"/>
                <a:sym typeface="Calibri"/>
              </a:rPr>
              <a:t>Who is your hero?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Calibri"/>
              <a:buAutoNum type="arabicPeriod"/>
            </a:pPr>
            <a:r>
              <a:rPr lang="en-US" sz="2300">
                <a:latin typeface="Calibri"/>
                <a:ea typeface="Calibri"/>
                <a:cs typeface="Calibri"/>
                <a:sym typeface="Calibri"/>
              </a:rPr>
              <a:t>What does it mean to be a good friend?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Calibri"/>
              <a:buAutoNum type="arabicPeriod"/>
            </a:pPr>
            <a:r>
              <a:rPr lang="en-US" sz="2300">
                <a:latin typeface="Calibri"/>
                <a:ea typeface="Calibri"/>
                <a:cs typeface="Calibri"/>
                <a:sym typeface="Calibri"/>
              </a:rPr>
              <a:t>What is one thing you want to learn this year?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Calibri"/>
              <a:buAutoNum type="arabicPeriod"/>
            </a:pPr>
            <a:r>
              <a:rPr lang="en-US" sz="2300">
                <a:latin typeface="Calibri"/>
                <a:ea typeface="Calibri"/>
                <a:cs typeface="Calibri"/>
                <a:sym typeface="Calibri"/>
              </a:rPr>
              <a:t>If you could have any superpower, what would you choose?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2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1 - BUILDING ROUTINES IN ENGLISH</a:t>
            </a:r>
            <a:endParaRPr/>
          </a:p>
        </p:txBody>
      </p:sp>
      <p:sp>
        <p:nvSpPr>
          <p:cNvPr id="214" name="Google Shape;214;p32"/>
          <p:cNvSpPr txBox="1"/>
          <p:nvPr/>
        </p:nvSpPr>
        <p:spPr>
          <a:xfrm>
            <a:off x="406400" y="852075"/>
            <a:ext cx="107697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Start-Up Language Routine from Gulmira</a:t>
            </a:r>
            <a:endParaRPr b="1" sz="4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p32"/>
          <p:cNvPicPr preferRelativeResize="0"/>
          <p:nvPr/>
        </p:nvPicPr>
        <p:blipFill rotWithShape="1">
          <a:blip r:embed="rId3">
            <a:alphaModFix/>
          </a:blip>
          <a:srcRect b="34902" l="3231" r="1430" t="34637"/>
          <a:stretch/>
        </p:blipFill>
        <p:spPr>
          <a:xfrm>
            <a:off x="2288075" y="1867525"/>
            <a:ext cx="6645625" cy="448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3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1 - BUILDING ROUTINES IN ENGLISH</a:t>
            </a:r>
            <a:endParaRPr/>
          </a:p>
        </p:txBody>
      </p:sp>
      <p:sp>
        <p:nvSpPr>
          <p:cNvPr id="221" name="Google Shape;221;p33"/>
          <p:cNvSpPr txBox="1"/>
          <p:nvPr/>
        </p:nvSpPr>
        <p:spPr>
          <a:xfrm>
            <a:off x="406400" y="852075"/>
            <a:ext cx="107697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Now </a:t>
            </a:r>
            <a:r>
              <a:rPr b="1" lang="en-U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Routines</a:t>
            </a:r>
            <a:endParaRPr b="1"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65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Char char="●"/>
            </a:pPr>
            <a:r>
              <a:rPr lang="en-US" sz="5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this routine at the start of every class</a:t>
            </a:r>
            <a:endParaRPr sz="5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65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Char char="●"/>
            </a:pPr>
            <a:r>
              <a:rPr lang="en-US" sz="5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a “Do Now” on the board at the beginning of a lesson</a:t>
            </a:r>
            <a:endParaRPr sz="5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65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Char char="●"/>
            </a:pPr>
            <a:r>
              <a:rPr lang="en-US" sz="5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a student read it out loud</a:t>
            </a:r>
            <a:endParaRPr sz="5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65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Char char="●"/>
            </a:pPr>
            <a:r>
              <a:rPr lang="en-US" sz="5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Check for understanding</a:t>
            </a:r>
            <a:endParaRPr sz="5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4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1 - BUILDING ROUTINES IN ENGLISH</a:t>
            </a:r>
            <a:endParaRPr/>
          </a:p>
        </p:txBody>
      </p:sp>
      <p:sp>
        <p:nvSpPr>
          <p:cNvPr id="227" name="Google Shape;227;p34"/>
          <p:cNvSpPr txBox="1"/>
          <p:nvPr/>
        </p:nvSpPr>
        <p:spPr>
          <a:xfrm>
            <a:off x="406400" y="852075"/>
            <a:ext cx="107697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Now Routine: “Power Quotes”</a:t>
            </a:r>
            <a:endParaRPr b="1" sz="5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do you think this quote means? </a:t>
            </a:r>
            <a:endParaRPr b="1"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Think, write, and discuss with your partner.</a:t>
            </a:r>
            <a:endParaRPr b="1"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i="1" lang="en-US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order to become a real writer, </a:t>
            </a:r>
            <a:endParaRPr i="1"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must comprehensively study life, </a:t>
            </a:r>
            <a:endParaRPr i="1"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this he must be familiar with every branch of life.</a:t>
            </a:r>
            <a:r>
              <a:rPr lang="en-US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Abdullah Qadiri</a:t>
            </a: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34"/>
          <p:cNvSpPr txBox="1"/>
          <p:nvPr/>
        </p:nvSpPr>
        <p:spPr>
          <a:xfrm>
            <a:off x="1030300" y="2223675"/>
            <a:ext cx="618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“i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8050" y="1872700"/>
            <a:ext cx="3700524" cy="238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5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1 - BUILDING ROUTINES IN ENGLISH</a:t>
            </a:r>
            <a:endParaRPr/>
          </a:p>
        </p:txBody>
      </p:sp>
      <p:sp>
        <p:nvSpPr>
          <p:cNvPr id="235" name="Google Shape;235;p35"/>
          <p:cNvSpPr txBox="1"/>
          <p:nvPr/>
        </p:nvSpPr>
        <p:spPr>
          <a:xfrm>
            <a:off x="406400" y="892200"/>
            <a:ext cx="4055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F8931F"/>
                </a:solidFill>
                <a:latin typeface="Calibri"/>
                <a:ea typeface="Calibri"/>
                <a:cs typeface="Calibri"/>
                <a:sym typeface="Calibri"/>
              </a:rPr>
              <a:t>Plan your lessons with routines!</a:t>
            </a:r>
            <a:endParaRPr b="1" sz="3300">
              <a:solidFill>
                <a:srgbClr val="F893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35"/>
          <p:cNvSpPr txBox="1"/>
          <p:nvPr/>
        </p:nvSpPr>
        <p:spPr>
          <a:xfrm>
            <a:off x="406400" y="2299200"/>
            <a:ext cx="30000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latin typeface="Open Sans"/>
                <a:ea typeface="Open Sans"/>
                <a:cs typeface="Open Sans"/>
                <a:sym typeface="Open Sans"/>
              </a:rPr>
              <a:t>Routine Chart</a:t>
            </a:r>
            <a:endParaRPr b="1" sz="4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Open Sans"/>
                <a:ea typeface="Open Sans"/>
                <a:cs typeface="Open Sans"/>
                <a:sym typeface="Open Sans"/>
              </a:rPr>
              <a:t>by Joan Kang Shin</a:t>
            </a:r>
            <a:endParaRPr sz="2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7" name="Google Shape;23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0700" y="1012563"/>
            <a:ext cx="7425400" cy="4985273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5"/>
          <p:cNvSpPr/>
          <p:nvPr/>
        </p:nvSpPr>
        <p:spPr>
          <a:xfrm>
            <a:off x="3750750" y="4898950"/>
            <a:ext cx="7425300" cy="1107600"/>
          </a:xfrm>
          <a:prstGeom prst="rect">
            <a:avLst/>
          </a:prstGeom>
          <a:noFill/>
          <a:ln cap="flat" cmpd="sng" w="114300">
            <a:solidFill>
              <a:srgbClr val="F793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6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1 - BUILDING ROUTINES IN ENGLISH</a:t>
            </a:r>
            <a:endParaRPr/>
          </a:p>
        </p:txBody>
      </p:sp>
      <p:sp>
        <p:nvSpPr>
          <p:cNvPr id="244" name="Google Shape;244;p36"/>
          <p:cNvSpPr txBox="1"/>
          <p:nvPr/>
        </p:nvSpPr>
        <p:spPr>
          <a:xfrm>
            <a:off x="406400" y="852075"/>
            <a:ext cx="107697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 Routines</a:t>
            </a:r>
            <a:endParaRPr b="1"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65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Char char="●"/>
            </a:pPr>
            <a:r>
              <a:rPr lang="en-US" sz="5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this routine at the end of every class</a:t>
            </a:r>
            <a:endParaRPr sz="5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65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Char char="●"/>
            </a:pPr>
            <a:r>
              <a:rPr lang="en-US" sz="5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purpose is to reflect on the class</a:t>
            </a:r>
            <a:endParaRPr sz="5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65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Char char="●"/>
            </a:pPr>
            <a:r>
              <a:rPr lang="en-US" sz="5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can be done individually, in pairs, or in groups</a:t>
            </a:r>
            <a:endParaRPr sz="5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7"/>
          <p:cNvSpPr txBox="1"/>
          <p:nvPr>
            <p:ph type="title"/>
          </p:nvPr>
        </p:nvSpPr>
        <p:spPr>
          <a:xfrm>
            <a:off x="406400" y="908092"/>
            <a:ext cx="11360700" cy="7635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Exit Ticket - Wrap Up Routine</a:t>
            </a:r>
            <a:endParaRPr b="1"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37"/>
          <p:cNvSpPr txBox="1"/>
          <p:nvPr>
            <p:ph idx="1" type="body"/>
          </p:nvPr>
        </p:nvSpPr>
        <p:spPr>
          <a:xfrm>
            <a:off x="406400" y="1893900"/>
            <a:ext cx="4487100" cy="329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82600" lvl="0" marL="6096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Easy assessment routine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82600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Teachers use it at the end of each class before students “exit” the class.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82600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can show what they learned before they leave class.</a:t>
            </a:r>
            <a:endParaRPr sz="2800"/>
          </a:p>
        </p:txBody>
      </p:sp>
      <p:pic>
        <p:nvPicPr>
          <p:cNvPr id="251" name="Google Shape;25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5988" y="609625"/>
            <a:ext cx="1886326" cy="1886326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7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</a:rPr>
              <a:t>TETE MODULE 1 - BUILDING ROUTINES IN ENGLISH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253" name="Google Shape;25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4100" y="2215250"/>
            <a:ext cx="5462000" cy="417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1 - BUILDING ROUTINES IN ENGLISH</a:t>
            </a:r>
            <a:endParaRPr/>
          </a:p>
        </p:txBody>
      </p:sp>
      <p:sp>
        <p:nvSpPr>
          <p:cNvPr id="259" name="Google Shape;259;p38"/>
          <p:cNvSpPr txBox="1"/>
          <p:nvPr/>
        </p:nvSpPr>
        <p:spPr>
          <a:xfrm>
            <a:off x="406400" y="852075"/>
            <a:ext cx="107697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 Up </a:t>
            </a:r>
            <a:r>
              <a:rPr b="1" lang="en-U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Mingle</a:t>
            </a:r>
            <a:endParaRPr b="1"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Char char="●"/>
            </a:pPr>
            <a:r>
              <a:rPr lang="en-US" sz="4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daily mingle is a short activity where learners walk around the classroom and talk to each other.</a:t>
            </a:r>
            <a:endParaRPr sz="4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Char char="●"/>
            </a:pPr>
            <a:r>
              <a:rPr lang="en-US" sz="4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can be a good wrap-up routine.</a:t>
            </a:r>
            <a:endParaRPr sz="4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Char char="●"/>
            </a:pPr>
            <a:r>
              <a:rPr lang="en-US" sz="4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practice speaking with one another and share their reflections.</a:t>
            </a:r>
            <a:endParaRPr sz="4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/>
          <p:nvPr/>
        </p:nvSpPr>
        <p:spPr>
          <a:xfrm>
            <a:off x="406400" y="2299200"/>
            <a:ext cx="3000000" cy="23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latin typeface="Calibri"/>
                <a:ea typeface="Calibri"/>
                <a:cs typeface="Calibri"/>
                <a:sym typeface="Calibri"/>
              </a:rPr>
              <a:t>The Feel Wheel</a:t>
            </a:r>
            <a:endParaRPr b="1" sz="4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https://imgur.com/gallery/tCWChf6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1"/>
          <p:cNvSpPr txBox="1"/>
          <p:nvPr/>
        </p:nvSpPr>
        <p:spPr>
          <a:xfrm>
            <a:off x="406400" y="892200"/>
            <a:ext cx="4055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F8931F"/>
                </a:solidFill>
                <a:latin typeface="Calibri"/>
                <a:ea typeface="Calibri"/>
                <a:cs typeface="Calibri"/>
                <a:sym typeface="Calibri"/>
              </a:rPr>
              <a:t>Start each class with “How are you?”</a:t>
            </a:r>
            <a:endParaRPr b="1" sz="3300">
              <a:solidFill>
                <a:srgbClr val="F893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1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1 - BUILDING ROUTINES IN ENGLISH</a:t>
            </a:r>
            <a:endParaRPr/>
          </a:p>
        </p:txBody>
      </p:sp>
      <p:sp>
        <p:nvSpPr>
          <p:cNvPr id="124" name="Google Shape;124;p21"/>
          <p:cNvSpPr txBox="1"/>
          <p:nvPr/>
        </p:nvSpPr>
        <p:spPr>
          <a:xfrm rot="254">
            <a:off x="406400" y="4966825"/>
            <a:ext cx="4055400" cy="15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100">
                <a:solidFill>
                  <a:srgbClr val="F7931E"/>
                </a:solidFill>
                <a:latin typeface="Calibri"/>
                <a:ea typeface="Calibri"/>
                <a:cs typeface="Calibri"/>
                <a:sym typeface="Calibri"/>
              </a:rPr>
              <a:t>One Word Share</a:t>
            </a:r>
            <a:endParaRPr b="1" i="1" sz="4100">
              <a:solidFill>
                <a:srgbClr val="F793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4200" y="762000"/>
            <a:ext cx="5755600" cy="575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9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1 - BUILDING ROUTINES IN ENGLISH</a:t>
            </a:r>
            <a:endParaRPr/>
          </a:p>
        </p:txBody>
      </p:sp>
      <p:sp>
        <p:nvSpPr>
          <p:cNvPr id="265" name="Google Shape;265;p39"/>
          <p:cNvSpPr txBox="1"/>
          <p:nvPr/>
        </p:nvSpPr>
        <p:spPr>
          <a:xfrm>
            <a:off x="406400" y="852075"/>
            <a:ext cx="107697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-342900" lvl="0" marL="3429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 Sample Questions</a:t>
            </a:r>
            <a:endParaRPr b="1"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" name="Google Shape;266;p39"/>
          <p:cNvPicPr preferRelativeResize="0"/>
          <p:nvPr/>
        </p:nvPicPr>
        <p:blipFill rotWithShape="1">
          <a:blip r:embed="rId3">
            <a:alphaModFix/>
          </a:blip>
          <a:srcRect b="19211" l="0" r="0" t="3663"/>
          <a:stretch/>
        </p:blipFill>
        <p:spPr>
          <a:xfrm>
            <a:off x="1158475" y="1955675"/>
            <a:ext cx="8503277" cy="491509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9"/>
          <p:cNvSpPr txBox="1"/>
          <p:nvPr/>
        </p:nvSpPr>
        <p:spPr>
          <a:xfrm>
            <a:off x="1852925" y="2289200"/>
            <a:ext cx="7223700" cy="3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Permanent Marker"/>
                <a:ea typeface="Permanent Marker"/>
                <a:cs typeface="Permanent Marker"/>
                <a:sym typeface="Permanent Marker"/>
              </a:rPr>
              <a:t>DISCUSS WITH A PARTNER!</a:t>
            </a:r>
            <a:endParaRPr sz="280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Permanent Marker"/>
                <a:ea typeface="Permanent Marker"/>
                <a:cs typeface="Permanent Marker"/>
                <a:sym typeface="Permanent Marker"/>
              </a:rPr>
              <a:t>What is one thing that you learned today?</a:t>
            </a:r>
            <a:endParaRPr sz="230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Permanent Marker"/>
                <a:ea typeface="Permanent Marker"/>
                <a:cs typeface="Permanent Marker"/>
                <a:sym typeface="Permanent Marker"/>
              </a:rPr>
              <a:t>What is one question that you still wonder?</a:t>
            </a:r>
            <a:endParaRPr sz="230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Permanent Marker"/>
                <a:ea typeface="Permanent Marker"/>
                <a:cs typeface="Permanent Marker"/>
                <a:sym typeface="Permanent Marker"/>
              </a:rPr>
              <a:t>What is one way someone helped you to learn?</a:t>
            </a:r>
            <a:endParaRPr sz="230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0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1 - BUILDING ROUTINES IN ENGLISH</a:t>
            </a:r>
            <a:endParaRPr/>
          </a:p>
        </p:txBody>
      </p:sp>
      <p:sp>
        <p:nvSpPr>
          <p:cNvPr id="273" name="Google Shape;273;p40"/>
          <p:cNvSpPr txBox="1"/>
          <p:nvPr/>
        </p:nvSpPr>
        <p:spPr>
          <a:xfrm>
            <a:off x="406400" y="852075"/>
            <a:ext cx="107697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Mingle</a:t>
            </a:r>
            <a:r>
              <a:rPr b="1" lang="en-US" sz="5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Challenges:</a:t>
            </a:r>
            <a:br>
              <a:rPr b="1" lang="en-US" sz="5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88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Char char="●"/>
            </a:pPr>
            <a:r>
              <a:rPr lang="en-US"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enough time</a:t>
            </a:r>
            <a:endParaRPr sz="4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88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Char char="●"/>
            </a:pPr>
            <a:r>
              <a:rPr lang="en-US"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enough space</a:t>
            </a:r>
            <a:endParaRPr sz="4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88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Char char="●"/>
            </a:pPr>
            <a:r>
              <a:rPr lang="en-US"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are too noisy</a:t>
            </a:r>
            <a:endParaRPr sz="4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600">
                <a:latin typeface="Calibri"/>
                <a:ea typeface="Calibri"/>
                <a:cs typeface="Calibri"/>
                <a:sym typeface="Calibri"/>
              </a:rPr>
              <a:t>How can we overcome these challenges?</a:t>
            </a:r>
            <a:endParaRPr b="1" i="1" sz="4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000">
              <a:solidFill>
                <a:srgbClr val="F7931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400">
                <a:solidFill>
                  <a:srgbClr val="F7931E"/>
                </a:solidFill>
                <a:latin typeface="Calibri"/>
                <a:ea typeface="Calibri"/>
                <a:cs typeface="Calibri"/>
                <a:sym typeface="Calibri"/>
              </a:rPr>
              <a:t>YOUR TURN!</a:t>
            </a:r>
            <a:endParaRPr b="1" i="1" sz="4400">
              <a:solidFill>
                <a:srgbClr val="F7931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900">
                <a:solidFill>
                  <a:srgbClr val="F7931E"/>
                </a:solidFill>
                <a:latin typeface="Calibri"/>
                <a:ea typeface="Calibri"/>
                <a:cs typeface="Calibri"/>
                <a:sym typeface="Calibri"/>
              </a:rPr>
              <a:t>Please type your ideas into the chat box or raise your hand to speak!</a:t>
            </a:r>
            <a:endParaRPr b="1" i="1" sz="2900">
              <a:solidFill>
                <a:srgbClr val="F793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1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1 - BUILDING ROUTINES IN ENGLISH</a:t>
            </a:r>
            <a:endParaRPr/>
          </a:p>
        </p:txBody>
      </p:sp>
      <p:sp>
        <p:nvSpPr>
          <p:cNvPr id="279" name="Google Shape;279;p41"/>
          <p:cNvSpPr txBox="1"/>
          <p:nvPr/>
        </p:nvSpPr>
        <p:spPr>
          <a:xfrm>
            <a:off x="406400" y="852075"/>
            <a:ext cx="107697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 Feedback Routine from </a:t>
            </a:r>
            <a:r>
              <a:rPr b="1" lang="en-US" sz="4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Evelina</a:t>
            </a:r>
            <a:endParaRPr b="1" sz="4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Google Shape;28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7625" y="1949750"/>
            <a:ext cx="8544276" cy="432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2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1 - BUILDING ROUTINES IN ENGLISH</a:t>
            </a:r>
            <a:endParaRPr/>
          </a:p>
        </p:txBody>
      </p:sp>
      <p:sp>
        <p:nvSpPr>
          <p:cNvPr id="286" name="Google Shape;286;p42"/>
          <p:cNvSpPr txBox="1"/>
          <p:nvPr/>
        </p:nvSpPr>
        <p:spPr>
          <a:xfrm>
            <a:off x="406400" y="852075"/>
            <a:ext cx="107697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-342900" lvl="0" marL="3429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Farewell Routine</a:t>
            </a:r>
            <a:endParaRPr b="1" sz="4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1525" y="1851725"/>
            <a:ext cx="6299446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3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1 - BUILDING ROUTINES IN ENGLISH</a:t>
            </a:r>
            <a:endParaRPr/>
          </a:p>
        </p:txBody>
      </p:sp>
      <p:sp>
        <p:nvSpPr>
          <p:cNvPr id="293" name="Google Shape;293;p43"/>
          <p:cNvSpPr txBox="1"/>
          <p:nvPr/>
        </p:nvSpPr>
        <p:spPr>
          <a:xfrm>
            <a:off x="406400" y="852075"/>
            <a:ext cx="107697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Routines for Everyday Language</a:t>
            </a:r>
            <a:endParaRPr b="1"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65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Char char="●"/>
            </a:pPr>
            <a:r>
              <a:rPr lang="en-US" sz="5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a daily calendar activity (e.g. important events)</a:t>
            </a:r>
            <a:endParaRPr sz="5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65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Char char="●"/>
            </a:pPr>
            <a:r>
              <a:rPr lang="en-US" sz="5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Involve students in classroom routines (e.g. jobs board)</a:t>
            </a:r>
            <a:endParaRPr sz="5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65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Char char="●"/>
            </a:pPr>
            <a:r>
              <a:rPr lang="en-US" sz="5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a daily mingle</a:t>
            </a:r>
            <a:endParaRPr sz="5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4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1 - BUILDING ROUTINES IN ENGLISH</a:t>
            </a:r>
            <a:endParaRPr/>
          </a:p>
        </p:txBody>
      </p:sp>
      <p:sp>
        <p:nvSpPr>
          <p:cNvPr id="299" name="Google Shape;299;p44"/>
          <p:cNvSpPr txBox="1"/>
          <p:nvPr/>
        </p:nvSpPr>
        <p:spPr>
          <a:xfrm>
            <a:off x="406400" y="699675"/>
            <a:ext cx="107697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Routines for Everyday Language from Oybek</a:t>
            </a:r>
            <a:endParaRPr b="1" sz="4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solidFill>
                  <a:srgbClr val="F7931E"/>
                </a:solidFill>
                <a:latin typeface="Calibri"/>
                <a:ea typeface="Calibri"/>
                <a:cs typeface="Calibri"/>
                <a:sym typeface="Calibri"/>
              </a:rPr>
              <a:t>The Duty’s Report</a:t>
            </a:r>
            <a:endParaRPr b="1" sz="3800">
              <a:solidFill>
                <a:srgbClr val="F793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5250" y="3970925"/>
            <a:ext cx="4738185" cy="26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4"/>
          <p:cNvSpPr txBox="1"/>
          <p:nvPr/>
        </p:nvSpPr>
        <p:spPr>
          <a:xfrm>
            <a:off x="6504200" y="2008950"/>
            <a:ext cx="51462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he Duty should answer the questions, which are asked by a teacher or a student, and stick magnets on the chart. The questions are following: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What date is it today?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What weekday is it today?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What season is it now?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How is the weather today?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In the chart there is also a section “Happy birthday!” where you can put photos of write names of the students, whose birthdays are on that day.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400" y="2085150"/>
            <a:ext cx="3911600" cy="257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5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1 - BUILDING ROUTINES IN ENGLISH</a:t>
            </a:r>
            <a:endParaRPr/>
          </a:p>
        </p:txBody>
      </p:sp>
      <p:pic>
        <p:nvPicPr>
          <p:cNvPr id="308" name="Google Shape;30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400" y="2274575"/>
            <a:ext cx="4609475" cy="3340899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5"/>
          <p:cNvSpPr txBox="1"/>
          <p:nvPr/>
        </p:nvSpPr>
        <p:spPr>
          <a:xfrm>
            <a:off x="406400" y="699675"/>
            <a:ext cx="107697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Routines for Everyday Language</a:t>
            </a:r>
            <a:r>
              <a:rPr b="1" lang="en-US" sz="4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Lora</a:t>
            </a:r>
            <a:endParaRPr b="1" sz="4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7931E"/>
                </a:solidFill>
                <a:latin typeface="Calibri"/>
                <a:ea typeface="Calibri"/>
                <a:cs typeface="Calibri"/>
                <a:sym typeface="Calibri"/>
              </a:rPr>
              <a:t>My Dream Job Activity</a:t>
            </a:r>
            <a:endParaRPr b="1" sz="4000">
              <a:solidFill>
                <a:srgbClr val="F793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8375" y="2274575"/>
            <a:ext cx="6250136" cy="458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6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1 - BUILDING ROUTINES IN ENGLISH</a:t>
            </a:r>
            <a:endParaRPr/>
          </a:p>
        </p:txBody>
      </p:sp>
      <p:sp>
        <p:nvSpPr>
          <p:cNvPr id="316" name="Google Shape;316;p46"/>
          <p:cNvSpPr txBox="1"/>
          <p:nvPr/>
        </p:nvSpPr>
        <p:spPr>
          <a:xfrm>
            <a:off x="406400" y="892200"/>
            <a:ext cx="4055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F8931F"/>
                </a:solidFill>
                <a:latin typeface="Calibri"/>
                <a:ea typeface="Calibri"/>
                <a:cs typeface="Calibri"/>
                <a:sym typeface="Calibri"/>
              </a:rPr>
              <a:t>Plan your lessons with routines!</a:t>
            </a:r>
            <a:endParaRPr b="1" sz="3300">
              <a:solidFill>
                <a:srgbClr val="F893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46"/>
          <p:cNvSpPr txBox="1"/>
          <p:nvPr/>
        </p:nvSpPr>
        <p:spPr>
          <a:xfrm>
            <a:off x="406400" y="2299200"/>
            <a:ext cx="30000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latin typeface="Open Sans"/>
                <a:ea typeface="Open Sans"/>
                <a:cs typeface="Open Sans"/>
                <a:sym typeface="Open Sans"/>
              </a:rPr>
              <a:t>Routine Chart</a:t>
            </a:r>
            <a:endParaRPr b="1" sz="4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Open Sans"/>
                <a:ea typeface="Open Sans"/>
                <a:cs typeface="Open Sans"/>
                <a:sym typeface="Open Sans"/>
              </a:rPr>
              <a:t>by Joan Kang Shin</a:t>
            </a:r>
            <a:endParaRPr sz="2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8" name="Google Shape;31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0700" y="1021275"/>
            <a:ext cx="7425400" cy="4985273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6"/>
          <p:cNvSpPr/>
          <p:nvPr/>
        </p:nvSpPr>
        <p:spPr>
          <a:xfrm>
            <a:off x="9264525" y="2092800"/>
            <a:ext cx="1882200" cy="2817900"/>
          </a:xfrm>
          <a:prstGeom prst="rect">
            <a:avLst/>
          </a:prstGeom>
          <a:noFill/>
          <a:ln cap="flat" cmpd="sng" w="114300">
            <a:solidFill>
              <a:srgbClr val="F793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7"/>
          <p:cNvSpPr txBox="1"/>
          <p:nvPr>
            <p:ph idx="1" type="body"/>
          </p:nvPr>
        </p:nvSpPr>
        <p:spPr>
          <a:xfrm>
            <a:off x="415600" y="1738725"/>
            <a:ext cx="11360700" cy="490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 sz="3200"/>
              <a:t>Signals:</a:t>
            </a:r>
            <a:endParaRPr b="1" sz="3200"/>
          </a:p>
          <a:p>
            <a:pPr indent="-457200" lvl="0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800"/>
              <a:t>Bells</a:t>
            </a:r>
            <a:endParaRPr sz="2800"/>
          </a:p>
          <a:p>
            <a:pPr indent="-457200" lvl="0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800"/>
              <a:t>Whistles</a:t>
            </a:r>
            <a:endParaRPr sz="2800"/>
          </a:p>
          <a:p>
            <a:pPr indent="-457200" lvl="0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800"/>
              <a:t>Lights out</a:t>
            </a:r>
            <a:endParaRPr sz="2800"/>
          </a:p>
          <a:p>
            <a:pPr indent="-457200" lvl="0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800"/>
              <a:t>Clapping</a:t>
            </a:r>
            <a:endParaRPr b="1" sz="2800"/>
          </a:p>
        </p:txBody>
      </p:sp>
      <p:pic>
        <p:nvPicPr>
          <p:cNvPr id="325" name="Google Shape;32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9700" y="1893900"/>
            <a:ext cx="5996401" cy="4013992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7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</a:rPr>
              <a:t>TETE MODULE 1 - BUILDING ROUTINES IN ENGLISH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327" name="Google Shape;327;p47"/>
          <p:cNvSpPr txBox="1"/>
          <p:nvPr>
            <p:ph type="title"/>
          </p:nvPr>
        </p:nvSpPr>
        <p:spPr>
          <a:xfrm>
            <a:off x="406400" y="908092"/>
            <a:ext cx="11360700" cy="7635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Attention Getters</a:t>
            </a:r>
            <a:endParaRPr b="1"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8"/>
          <p:cNvSpPr txBox="1"/>
          <p:nvPr>
            <p:ph idx="1" type="body"/>
          </p:nvPr>
        </p:nvSpPr>
        <p:spPr>
          <a:xfrm>
            <a:off x="415600" y="1738725"/>
            <a:ext cx="11360700" cy="490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7931E"/>
                </a:solidFill>
              </a:rPr>
              <a:t>Try to add more English!</a:t>
            </a:r>
            <a:r>
              <a:rPr b="1" i="1" lang="en-US" sz="3400">
                <a:solidFill>
                  <a:srgbClr val="F7931E"/>
                </a:solidFill>
              </a:rPr>
              <a:t>		</a:t>
            </a:r>
            <a:r>
              <a:rPr b="1" lang="en-US" sz="3200">
                <a:solidFill>
                  <a:schemeClr val="dk1"/>
                </a:solidFill>
              </a:rPr>
              <a:t>Call and Response:</a:t>
            </a:r>
            <a:endParaRPr b="1" sz="3200">
              <a:solidFill>
                <a:schemeClr val="dk1"/>
              </a:solidFill>
            </a:endParaRPr>
          </a:p>
          <a:p>
            <a:pPr indent="457200" lvl="0" marL="50292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Teacher:  </a:t>
            </a:r>
            <a:r>
              <a:rPr b="1" lang="en-US" sz="2400">
                <a:solidFill>
                  <a:schemeClr val="dk1"/>
                </a:solidFill>
              </a:rPr>
              <a:t>1-2-3 eyes on me!</a:t>
            </a:r>
            <a:endParaRPr b="1" sz="2400">
              <a:solidFill>
                <a:schemeClr val="dk1"/>
              </a:solidFill>
            </a:endParaRPr>
          </a:p>
          <a:p>
            <a:pPr indent="457200" lvl="0" marL="502920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Students:  </a:t>
            </a:r>
            <a:r>
              <a:rPr b="1" lang="en-US" sz="2400">
                <a:solidFill>
                  <a:schemeClr val="dk1"/>
                </a:solidFill>
              </a:rPr>
              <a:t>1-2 eyes on you!</a:t>
            </a:r>
            <a:endParaRPr b="1" sz="2400"/>
          </a:p>
        </p:txBody>
      </p:sp>
      <p:sp>
        <p:nvSpPr>
          <p:cNvPr id="333" name="Google Shape;333;p48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</a:rPr>
              <a:t>TETE MODULE 1 - BUILDING ROUTINES IN ENGLISH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334" name="Google Shape;334;p48"/>
          <p:cNvSpPr txBox="1"/>
          <p:nvPr>
            <p:ph type="title"/>
          </p:nvPr>
        </p:nvSpPr>
        <p:spPr>
          <a:xfrm>
            <a:off x="406400" y="908092"/>
            <a:ext cx="11360700" cy="7635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Attention Getters</a:t>
            </a:r>
            <a:endParaRPr b="1"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48"/>
          <p:cNvSpPr txBox="1"/>
          <p:nvPr/>
        </p:nvSpPr>
        <p:spPr>
          <a:xfrm>
            <a:off x="5860000" y="3884875"/>
            <a:ext cx="58551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I say… You say…</a:t>
            </a:r>
            <a:endParaRPr b="1" sz="3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Teacher: 	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I say 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Hello,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say 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Good-bye!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91440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Hello!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Students:	Good-bye!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Teacher:	Hello!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Students:	Good-bye!</a:t>
            </a:r>
            <a:endParaRPr sz="1200"/>
          </a:p>
        </p:txBody>
      </p:sp>
      <p:pic>
        <p:nvPicPr>
          <p:cNvPr id="336" name="Google Shape;336;p48"/>
          <p:cNvPicPr preferRelativeResize="0"/>
          <p:nvPr/>
        </p:nvPicPr>
        <p:blipFill rotWithShape="1">
          <a:blip r:embed="rId3">
            <a:alphaModFix/>
          </a:blip>
          <a:srcRect b="0" l="0" r="28499" t="6288"/>
          <a:stretch/>
        </p:blipFill>
        <p:spPr>
          <a:xfrm>
            <a:off x="95725" y="4111875"/>
            <a:ext cx="2055075" cy="269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2625" y="2966350"/>
            <a:ext cx="3819750" cy="17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881475" y="4756689"/>
            <a:ext cx="3021300" cy="1791611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8"/>
          <p:cNvSpPr txBox="1"/>
          <p:nvPr/>
        </p:nvSpPr>
        <p:spPr>
          <a:xfrm>
            <a:off x="1170325" y="3232325"/>
            <a:ext cx="30213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Permanent Marker"/>
                <a:ea typeface="Permanent Marker"/>
                <a:cs typeface="Permanent Marker"/>
                <a:sym typeface="Permanent Marker"/>
              </a:rPr>
              <a:t>Ready to rock?</a:t>
            </a:r>
            <a:endParaRPr sz="290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40" name="Google Shape;340;p48"/>
          <p:cNvSpPr txBox="1"/>
          <p:nvPr/>
        </p:nvSpPr>
        <p:spPr>
          <a:xfrm>
            <a:off x="2113750" y="5106325"/>
            <a:ext cx="3021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Permanent Marker"/>
                <a:ea typeface="Permanent Marker"/>
                <a:cs typeface="Permanent Marker"/>
                <a:sym typeface="Permanent Marker"/>
              </a:rPr>
              <a:t>Ready to roLL!</a:t>
            </a:r>
            <a:endParaRPr sz="280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/>
          <p:nvPr/>
        </p:nvSpPr>
        <p:spPr>
          <a:xfrm>
            <a:off x="406400" y="2299200"/>
            <a:ext cx="3000000" cy="23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latin typeface="Calibri"/>
                <a:ea typeface="Calibri"/>
                <a:cs typeface="Calibri"/>
                <a:sym typeface="Calibri"/>
              </a:rPr>
              <a:t>The Feel Wheel</a:t>
            </a:r>
            <a:endParaRPr b="1" sz="4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https://imgur.com/gallery/tCWChf6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2"/>
          <p:cNvSpPr txBox="1"/>
          <p:nvPr/>
        </p:nvSpPr>
        <p:spPr>
          <a:xfrm>
            <a:off x="406400" y="892200"/>
            <a:ext cx="4055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F8931F"/>
                </a:solidFill>
                <a:latin typeface="Calibri"/>
                <a:ea typeface="Calibri"/>
                <a:cs typeface="Calibri"/>
                <a:sym typeface="Calibri"/>
              </a:rPr>
              <a:t>Start each class with “How are you?”</a:t>
            </a:r>
            <a:endParaRPr b="1" sz="3300">
              <a:solidFill>
                <a:srgbClr val="F893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2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1 - BUILDING ROUTINES IN ENGLISH</a:t>
            </a:r>
            <a:endParaRPr/>
          </a:p>
        </p:txBody>
      </p:sp>
      <p:sp>
        <p:nvSpPr>
          <p:cNvPr id="134" name="Google Shape;134;p22"/>
          <p:cNvSpPr txBox="1"/>
          <p:nvPr/>
        </p:nvSpPr>
        <p:spPr>
          <a:xfrm rot="348">
            <a:off x="406400" y="4900650"/>
            <a:ext cx="2961900" cy="15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600">
                <a:latin typeface="Calibri"/>
                <a:ea typeface="Calibri"/>
                <a:cs typeface="Calibri"/>
                <a:sym typeface="Calibri"/>
              </a:rPr>
              <a:t>One Word Share</a:t>
            </a:r>
            <a:endParaRPr i="1" sz="2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600">
                <a:latin typeface="Calibri"/>
                <a:ea typeface="Calibri"/>
                <a:cs typeface="Calibri"/>
                <a:sym typeface="Calibri"/>
              </a:rPr>
              <a:t>One Sentence Share</a:t>
            </a:r>
            <a:endParaRPr i="1" sz="2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600">
                <a:latin typeface="Calibri"/>
                <a:ea typeface="Calibri"/>
                <a:cs typeface="Calibri"/>
                <a:sym typeface="Calibri"/>
              </a:rPr>
              <a:t>One Object Share</a:t>
            </a:r>
            <a:endParaRPr i="1" sz="2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600">
                <a:latin typeface="Calibri"/>
                <a:ea typeface="Calibri"/>
                <a:cs typeface="Calibri"/>
                <a:sym typeface="Calibri"/>
              </a:rPr>
              <a:t>One Picture Share</a:t>
            </a:r>
            <a:endParaRPr i="1" sz="2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4200" y="762000"/>
            <a:ext cx="5755600" cy="575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9"/>
          <p:cNvSpPr txBox="1"/>
          <p:nvPr>
            <p:ph idx="1" type="body"/>
          </p:nvPr>
        </p:nvSpPr>
        <p:spPr>
          <a:xfrm>
            <a:off x="415600" y="1780075"/>
            <a:ext cx="8580900" cy="475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82600" lvl="0" marL="6096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b="1" lang="en-US" sz="2800">
                <a:solidFill>
                  <a:schemeClr val="dk1"/>
                </a:solidFill>
              </a:rPr>
              <a:t>Shake Shakes: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Shake one hand (or foot) for 3 seconds then the other. Repeat 5x.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82600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b="1" lang="en-US" sz="2800">
                <a:solidFill>
                  <a:schemeClr val="dk1"/>
                </a:solidFill>
              </a:rPr>
              <a:t>Arm and Leg Stretch: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Stretch arms and legs standing up or sitting down.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82600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b="1" lang="en-US" sz="2800"/>
              <a:t>Breathing Break: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Close your eyes and breathe in, breathe out (5x)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82600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b="1" lang="en-US" sz="2800">
                <a:solidFill>
                  <a:schemeClr val="dk1"/>
                </a:solidFill>
              </a:rPr>
              <a:t>Nosey Ear</a:t>
            </a:r>
            <a:r>
              <a:rPr b="1" lang="en-US" sz="2800"/>
              <a:t>: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Get your left hand to touch your right ear lobe and then get your right hand to touch the tip of your nose. Then swap positions. Repeat 5x.</a:t>
            </a:r>
            <a:endParaRPr sz="2800"/>
          </a:p>
          <a:p>
            <a:pPr indent="-482600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b="1" lang="en-US" sz="2800"/>
              <a:t>One Minute Dance Party:</a:t>
            </a:r>
            <a:r>
              <a:rPr lang="en-US" sz="2800"/>
              <a:t> Play a song for one minute and let students dance (while seated if no space)</a:t>
            </a:r>
            <a:endParaRPr sz="2800"/>
          </a:p>
        </p:txBody>
      </p:sp>
      <p:pic>
        <p:nvPicPr>
          <p:cNvPr id="346" name="Google Shape;34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9900" y="4633566"/>
            <a:ext cx="2224435" cy="2224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9"/>
          <p:cNvPicPr preferRelativeResize="0"/>
          <p:nvPr/>
        </p:nvPicPr>
        <p:blipFill rotWithShape="1">
          <a:blip r:embed="rId4">
            <a:alphaModFix/>
          </a:blip>
          <a:srcRect b="15212" l="9902" r="9125" t="17714"/>
          <a:stretch/>
        </p:blipFill>
        <p:spPr>
          <a:xfrm>
            <a:off x="8811125" y="3178025"/>
            <a:ext cx="1801099" cy="149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96152" y="1071073"/>
            <a:ext cx="2395500" cy="2096075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49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</a:rPr>
              <a:t>TETE MODULE 1 - BUILDING ROUTINES IN ENGLISH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350" name="Google Shape;350;p49"/>
          <p:cNvSpPr txBox="1"/>
          <p:nvPr>
            <p:ph type="title"/>
          </p:nvPr>
        </p:nvSpPr>
        <p:spPr>
          <a:xfrm>
            <a:off x="406400" y="908092"/>
            <a:ext cx="11360700" cy="7635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Brain Breaks</a:t>
            </a:r>
            <a:endParaRPr b="1"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1650" y="838200"/>
            <a:ext cx="8905875" cy="5667375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50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</a:rPr>
              <a:t>TETE MODULE 1 - BUILDING ROUTINES IN ENGLISH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1650" y="838200"/>
            <a:ext cx="8905875" cy="566737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51"/>
          <p:cNvSpPr/>
          <p:nvPr/>
        </p:nvSpPr>
        <p:spPr>
          <a:xfrm>
            <a:off x="1573625" y="2254350"/>
            <a:ext cx="223500" cy="223500"/>
          </a:xfrm>
          <a:prstGeom prst="ellipse">
            <a:avLst/>
          </a:prstGeom>
          <a:solidFill>
            <a:srgbClr val="F7931E"/>
          </a:solidFill>
          <a:ln cap="flat" cmpd="sng" w="9525">
            <a:solidFill>
              <a:srgbClr val="F793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51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</a:rPr>
              <a:t>TETE MODULE 1 - BUILDING ROUTINES IN ENGLISH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1650" y="838200"/>
            <a:ext cx="8905875" cy="566737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2"/>
          <p:cNvSpPr/>
          <p:nvPr/>
        </p:nvSpPr>
        <p:spPr>
          <a:xfrm>
            <a:off x="1573625" y="2254350"/>
            <a:ext cx="223500" cy="223500"/>
          </a:xfrm>
          <a:prstGeom prst="ellipse">
            <a:avLst/>
          </a:prstGeom>
          <a:solidFill>
            <a:srgbClr val="F7931E"/>
          </a:solidFill>
          <a:ln cap="flat" cmpd="sng" w="9525">
            <a:solidFill>
              <a:srgbClr val="F793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52"/>
          <p:cNvSpPr/>
          <p:nvPr/>
        </p:nvSpPr>
        <p:spPr>
          <a:xfrm>
            <a:off x="1573625" y="5218300"/>
            <a:ext cx="223500" cy="223500"/>
          </a:xfrm>
          <a:prstGeom prst="rect">
            <a:avLst/>
          </a:prstGeom>
          <a:solidFill>
            <a:srgbClr val="F8931F"/>
          </a:solidFill>
          <a:ln cap="flat" cmpd="sng" w="9525">
            <a:solidFill>
              <a:srgbClr val="F8931F"/>
            </a:solidFill>
            <a:prstDash val="solid"/>
            <a:round/>
            <a:headEnd len="sm" w="sm" type="none"/>
            <a:tailEnd len="sm" w="sm" type="none"/>
          </a:ln>
          <a:effectLst>
            <a:outerShdw blurRad="214313" rotWithShape="0" algn="bl" dir="5400000" dist="19050">
              <a:srgbClr val="F8931F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52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</a:rPr>
              <a:t>TETE MODULE 1 - BUILDING ROUTINES IN ENGLISH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3"/>
          <p:cNvSpPr txBox="1"/>
          <p:nvPr/>
        </p:nvSpPr>
        <p:spPr>
          <a:xfrm>
            <a:off x="406400" y="1295400"/>
            <a:ext cx="107697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 cap="small">
                <a:solidFill>
                  <a:srgbClr val="1E6138"/>
                </a:solidFill>
                <a:latin typeface="Calibri"/>
                <a:ea typeface="Calibri"/>
                <a:cs typeface="Calibri"/>
                <a:sym typeface="Calibri"/>
              </a:rPr>
              <a:t>My Routines</a:t>
            </a:r>
            <a:endParaRPr/>
          </a:p>
        </p:txBody>
      </p:sp>
      <p:sp>
        <p:nvSpPr>
          <p:cNvPr id="377" name="Google Shape;377;p53"/>
          <p:cNvSpPr/>
          <p:nvPr/>
        </p:nvSpPr>
        <p:spPr>
          <a:xfrm>
            <a:off x="406400" y="2471600"/>
            <a:ext cx="10769700" cy="24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900">
                <a:solidFill>
                  <a:srgbClr val="F8931F"/>
                </a:solidFill>
                <a:latin typeface="Calibri"/>
                <a:ea typeface="Calibri"/>
                <a:cs typeface="Calibri"/>
                <a:sym typeface="Calibri"/>
              </a:rPr>
              <a:t>Ask: Did you find any from your online searches? What key words did you use?</a:t>
            </a:r>
            <a:endParaRPr b="1" i="1" sz="4900">
              <a:solidFill>
                <a:srgbClr val="F893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900">
                <a:solidFill>
                  <a:srgbClr val="F8931F"/>
                </a:solidFill>
                <a:latin typeface="Calibri"/>
                <a:ea typeface="Calibri"/>
                <a:cs typeface="Calibri"/>
                <a:sym typeface="Calibri"/>
              </a:rPr>
              <a:t>Get examples from group chats?</a:t>
            </a:r>
            <a:endParaRPr b="1" i="1" sz="3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53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</a:rPr>
              <a:t>TETE MODULE 1 - BUILDING ROUTINES IN ENGLISH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4"/>
          <p:cNvSpPr txBox="1"/>
          <p:nvPr/>
        </p:nvSpPr>
        <p:spPr>
          <a:xfrm>
            <a:off x="558800" y="1066800"/>
            <a:ext cx="50307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 cap="small">
                <a:solidFill>
                  <a:srgbClr val="F7931E"/>
                </a:solidFill>
                <a:latin typeface="Calibri"/>
                <a:ea typeface="Calibri"/>
                <a:cs typeface="Calibri"/>
                <a:sym typeface="Calibri"/>
              </a:rPr>
              <a:t>QUESTIONS</a:t>
            </a:r>
            <a:endParaRPr>
              <a:solidFill>
                <a:srgbClr val="F7931E"/>
              </a:solidFill>
            </a:endParaRPr>
          </a:p>
        </p:txBody>
      </p:sp>
      <p:sp>
        <p:nvSpPr>
          <p:cNvPr id="384" name="Google Shape;384;p54"/>
          <p:cNvSpPr/>
          <p:nvPr/>
        </p:nvSpPr>
        <p:spPr>
          <a:xfrm>
            <a:off x="558800" y="2150650"/>
            <a:ext cx="5030700" cy="43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latin typeface="Calibri"/>
                <a:ea typeface="Calibri"/>
                <a:cs typeface="Calibri"/>
                <a:sym typeface="Calibri"/>
              </a:rPr>
              <a:t>Do you have any questions about the </a:t>
            </a:r>
            <a:r>
              <a:rPr b="1" lang="en-US" sz="3800">
                <a:latin typeface="Calibri"/>
                <a:ea typeface="Calibri"/>
                <a:cs typeface="Calibri"/>
                <a:sym typeface="Calibri"/>
              </a:rPr>
              <a:t>TETE Google Site</a:t>
            </a:r>
            <a:r>
              <a:rPr lang="en-US" sz="3800">
                <a:latin typeface="Calibri"/>
                <a:ea typeface="Calibri"/>
                <a:cs typeface="Calibri"/>
                <a:sym typeface="Calibri"/>
              </a:rPr>
              <a:t>?</a:t>
            </a:r>
            <a:endParaRPr sz="3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latin typeface="Calibri"/>
                <a:ea typeface="Calibri"/>
                <a:cs typeface="Calibri"/>
                <a:sym typeface="Calibri"/>
              </a:rPr>
              <a:t>Do you have any questions about the </a:t>
            </a:r>
            <a:r>
              <a:rPr b="1" lang="en-US" sz="3800">
                <a:latin typeface="Calibri"/>
                <a:ea typeface="Calibri"/>
                <a:cs typeface="Calibri"/>
                <a:sym typeface="Calibri"/>
              </a:rPr>
              <a:t>TETE Telegram groups</a:t>
            </a:r>
            <a:r>
              <a:rPr lang="en-US" sz="3800">
                <a:latin typeface="Calibri"/>
                <a:ea typeface="Calibri"/>
                <a:cs typeface="Calibri"/>
                <a:sym typeface="Calibri"/>
              </a:rPr>
              <a:t>?</a:t>
            </a:r>
            <a:endParaRPr sz="3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54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</a:rPr>
              <a:t>TETE MODULE 1 - BUILDING ROUTINES IN ENGLISH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386" name="Google Shape;38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6600" y="1977450"/>
            <a:ext cx="4014800" cy="3886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5"/>
          <p:cNvSpPr txBox="1"/>
          <p:nvPr/>
        </p:nvSpPr>
        <p:spPr>
          <a:xfrm>
            <a:off x="406400" y="1295400"/>
            <a:ext cx="107697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 cap="small">
                <a:solidFill>
                  <a:srgbClr val="1E6138"/>
                </a:solidFill>
                <a:latin typeface="Calibri"/>
                <a:ea typeface="Calibri"/>
                <a:cs typeface="Calibri"/>
                <a:sym typeface="Calibri"/>
              </a:rPr>
              <a:t>EXIT TICKET</a:t>
            </a:r>
            <a:endParaRPr/>
          </a:p>
        </p:txBody>
      </p:sp>
      <p:sp>
        <p:nvSpPr>
          <p:cNvPr id="392" name="Google Shape;392;p55"/>
          <p:cNvSpPr/>
          <p:nvPr/>
        </p:nvSpPr>
        <p:spPr>
          <a:xfrm>
            <a:off x="406400" y="2471600"/>
            <a:ext cx="10769700" cy="24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800">
                <a:solidFill>
                  <a:srgbClr val="F8931F"/>
                </a:solidFill>
                <a:latin typeface="Calibri"/>
                <a:ea typeface="Calibri"/>
                <a:cs typeface="Calibri"/>
                <a:sym typeface="Calibri"/>
              </a:rPr>
              <a:t>Now we will do our Module 1 Exit Ticket!</a:t>
            </a:r>
            <a:endParaRPr b="1" i="1" sz="3800">
              <a:solidFill>
                <a:srgbClr val="F893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800">
              <a:solidFill>
                <a:srgbClr val="F893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800">
                <a:solidFill>
                  <a:srgbClr val="F8931F"/>
                </a:solidFill>
                <a:latin typeface="Calibri"/>
                <a:ea typeface="Calibri"/>
                <a:cs typeface="Calibri"/>
                <a:sym typeface="Calibri"/>
              </a:rPr>
              <a:t>Click on the link in the chat box.</a:t>
            </a:r>
            <a:endParaRPr b="1" i="1" sz="3800">
              <a:solidFill>
                <a:srgbClr val="F893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55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</a:rPr>
              <a:t>TETE MODULE 1 - BUILDING ROUTINES IN ENGLISH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6"/>
          <p:cNvSpPr txBox="1"/>
          <p:nvPr/>
        </p:nvSpPr>
        <p:spPr>
          <a:xfrm>
            <a:off x="452700" y="864200"/>
            <a:ext cx="10769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600"/>
              </a:spcAft>
              <a:buNone/>
            </a:pPr>
            <a:r>
              <a:rPr b="1"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due on Sunday, May 2nd?</a:t>
            </a:r>
            <a:endParaRPr/>
          </a:p>
        </p:txBody>
      </p:sp>
      <p:sp>
        <p:nvSpPr>
          <p:cNvPr id="400" name="Google Shape;400;p56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1 - BUILDING ROUTINES IN ENGLISH</a:t>
            </a:r>
            <a:endParaRPr/>
          </a:p>
        </p:txBody>
      </p:sp>
      <p:pic>
        <p:nvPicPr>
          <p:cNvPr id="401" name="Google Shape;40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3963" y="1596850"/>
            <a:ext cx="8187185" cy="5042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7"/>
          <p:cNvSpPr txBox="1"/>
          <p:nvPr/>
        </p:nvSpPr>
        <p:spPr>
          <a:xfrm>
            <a:off x="452700" y="864200"/>
            <a:ext cx="10769700" cy="45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8931F"/>
                </a:solidFill>
                <a:latin typeface="Calibri"/>
                <a:ea typeface="Calibri"/>
                <a:cs typeface="Calibri"/>
                <a:sym typeface="Calibri"/>
              </a:rPr>
              <a:t>ANNOUNCEMENTS</a:t>
            </a:r>
            <a:endParaRPr b="1" sz="4400">
              <a:solidFill>
                <a:srgbClr val="F893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Module 2: Giving Clear Instructions</a:t>
            </a:r>
            <a:endParaRPr b="1"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be announced on Monday, May 3rd!</a:t>
            </a:r>
            <a:endParaRPr b="1"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F8931F"/>
                </a:solidFill>
                <a:latin typeface="Calibri"/>
                <a:ea typeface="Calibri"/>
                <a:cs typeface="Calibri"/>
                <a:sym typeface="Calibri"/>
              </a:rPr>
              <a:t>NEXT WEBINAR</a:t>
            </a:r>
            <a:endParaRPr b="1"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Friday, May 7th</a:t>
            </a:r>
            <a:endParaRPr b="1"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b="1"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6:00-7:00 PM Uzbekistan Time</a:t>
            </a:r>
            <a:endParaRPr b="1"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57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1 - </a:t>
            </a:r>
            <a:r>
              <a:rPr lang="en-US" sz="2000"/>
              <a:t>BUILDING ROUTINES IN ENGLISH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8"/>
          <p:cNvSpPr txBox="1"/>
          <p:nvPr/>
        </p:nvSpPr>
        <p:spPr>
          <a:xfrm>
            <a:off x="1789050" y="3014875"/>
            <a:ext cx="7967700" cy="25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666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600">
                <a:solidFill>
                  <a:srgbClr val="1E6138"/>
                </a:solidFill>
                <a:latin typeface="Raleway"/>
                <a:ea typeface="Raleway"/>
                <a:cs typeface="Raleway"/>
                <a:sym typeface="Raleway"/>
              </a:rPr>
              <a:t>"Tell me and I forget. </a:t>
            </a:r>
            <a:endParaRPr b="1" i="1" sz="2600">
              <a:solidFill>
                <a:srgbClr val="1E6138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666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600">
                <a:solidFill>
                  <a:srgbClr val="1E6138"/>
                </a:solidFill>
                <a:latin typeface="Raleway"/>
                <a:ea typeface="Raleway"/>
                <a:cs typeface="Raleway"/>
                <a:sym typeface="Raleway"/>
              </a:rPr>
              <a:t>Teach me and I remember. </a:t>
            </a:r>
            <a:endParaRPr b="1" i="1" sz="2600">
              <a:solidFill>
                <a:srgbClr val="1E6138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666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600">
                <a:solidFill>
                  <a:srgbClr val="1E6138"/>
                </a:solidFill>
                <a:latin typeface="Raleway"/>
                <a:ea typeface="Raleway"/>
                <a:cs typeface="Raleway"/>
                <a:sym typeface="Raleway"/>
              </a:rPr>
              <a:t>Involve me and I learn."</a:t>
            </a:r>
            <a:r>
              <a:rPr b="1" i="1" lang="en-US" sz="2300">
                <a:solidFill>
                  <a:srgbClr val="1E6138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b="1" i="1" sz="2300">
              <a:solidFill>
                <a:srgbClr val="1E6138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666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1E6138"/>
                </a:solidFill>
                <a:latin typeface="Raleway"/>
                <a:ea typeface="Raleway"/>
                <a:cs typeface="Raleway"/>
                <a:sym typeface="Raleway"/>
              </a:rPr>
              <a:t>- Benjamin Franklin</a:t>
            </a:r>
            <a:endParaRPr b="1" sz="2300">
              <a:solidFill>
                <a:srgbClr val="1E6138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14" name="Google Shape;41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5338" y="1171363"/>
            <a:ext cx="4655126" cy="1554149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58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</a:rPr>
              <a:t>TETE MODULE 1 - BUILDING ROUTINES IN ENGLISH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1 - BUILDING ROUTINES IN ENGLISH</a:t>
            </a:r>
            <a:endParaRPr/>
          </a:p>
        </p:txBody>
      </p:sp>
      <p:grpSp>
        <p:nvGrpSpPr>
          <p:cNvPr id="141" name="Google Shape;141;p23"/>
          <p:cNvGrpSpPr/>
          <p:nvPr/>
        </p:nvGrpSpPr>
        <p:grpSpPr>
          <a:xfrm>
            <a:off x="424360" y="1002308"/>
            <a:ext cx="10733700" cy="5418600"/>
            <a:chOff x="0" y="0"/>
            <a:chExt cx="10733700" cy="5418600"/>
          </a:xfrm>
        </p:grpSpPr>
        <p:cxnSp>
          <p:nvCxnSpPr>
            <p:cNvPr id="142" name="Google Shape;142;p23"/>
            <p:cNvCxnSpPr/>
            <p:nvPr/>
          </p:nvCxnSpPr>
          <p:spPr>
            <a:xfrm>
              <a:off x="0" y="0"/>
              <a:ext cx="10733700" cy="0"/>
            </a:xfrm>
            <a:prstGeom prst="straightConnector1">
              <a:avLst/>
            </a:prstGeom>
            <a:solidFill>
              <a:schemeClr val="lt1"/>
            </a:solidFill>
            <a:ln cap="flat" cmpd="sng" w="42500">
              <a:solidFill>
                <a:srgbClr val="DF841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43" name="Google Shape;143;p23"/>
            <p:cNvSpPr/>
            <p:nvPr/>
          </p:nvSpPr>
          <p:spPr>
            <a:xfrm>
              <a:off x="0" y="0"/>
              <a:ext cx="2701800" cy="541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23"/>
            <p:cNvSpPr txBox="1"/>
            <p:nvPr/>
          </p:nvSpPr>
          <p:spPr>
            <a:xfrm>
              <a:off x="0" y="0"/>
              <a:ext cx="2701800" cy="541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9525" lIns="129525" spcFirstLastPara="1" rIns="129525" wrap="square" tIns="1295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Calibri"/>
                <a:buNone/>
              </a:pPr>
              <a:r>
                <a:t/>
              </a:r>
              <a:endParaRPr b="1" i="1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Calibri"/>
                <a:buNone/>
              </a:pPr>
              <a:r>
                <a:t/>
              </a:r>
              <a:endParaRPr b="1" i="1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Calibri"/>
                <a:buNone/>
              </a:pPr>
              <a:r>
                <a:t/>
              </a:r>
              <a:endParaRPr b="1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Calibri"/>
                <a:buNone/>
              </a:pPr>
              <a:r>
                <a:rPr b="1" lang="en-US" sz="3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Module 1</a:t>
              </a:r>
              <a:endParaRPr b="1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Calibri"/>
                <a:buNone/>
              </a:pPr>
              <a:r>
                <a:rPr b="1" lang="en-US" sz="3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Webinar Agenda:</a:t>
              </a:r>
              <a:endParaRPr b="1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Calibri"/>
                <a:buNone/>
              </a:pPr>
              <a:r>
                <a:t/>
              </a:r>
              <a:endParaRPr b="1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Calibri"/>
                <a:buNone/>
              </a:pPr>
              <a:r>
                <a:t/>
              </a:r>
              <a:endParaRPr b="1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2852234" y="143668"/>
              <a:ext cx="7874700" cy="103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46" name="Google Shape;146;p23"/>
            <p:cNvCxnSpPr/>
            <p:nvPr/>
          </p:nvCxnSpPr>
          <p:spPr>
            <a:xfrm>
              <a:off x="2701753" y="2166625"/>
              <a:ext cx="8025000" cy="0"/>
            </a:xfrm>
            <a:prstGeom prst="straightConnector1">
              <a:avLst/>
            </a:prstGeom>
            <a:solidFill>
              <a:srgbClr val="F7931B"/>
            </a:solidFill>
            <a:ln cap="flat" cmpd="sng" w="42500">
              <a:solidFill>
                <a:srgbClr val="F7931B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7" name="Google Shape;147;p23"/>
            <p:cNvCxnSpPr/>
            <p:nvPr/>
          </p:nvCxnSpPr>
          <p:spPr>
            <a:xfrm>
              <a:off x="2701753" y="3563987"/>
              <a:ext cx="8025000" cy="0"/>
            </a:xfrm>
            <a:prstGeom prst="straightConnector1">
              <a:avLst/>
            </a:prstGeom>
            <a:solidFill>
              <a:srgbClr val="F7931B"/>
            </a:solidFill>
            <a:ln cap="flat" cmpd="sng" w="42500">
              <a:solidFill>
                <a:srgbClr val="F7931B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8" name="Google Shape;148;p23"/>
            <p:cNvCxnSpPr/>
            <p:nvPr/>
          </p:nvCxnSpPr>
          <p:spPr>
            <a:xfrm>
              <a:off x="2701740" y="5067415"/>
              <a:ext cx="8025000" cy="0"/>
            </a:xfrm>
            <a:prstGeom prst="straightConnector1">
              <a:avLst/>
            </a:prstGeom>
            <a:solidFill>
              <a:srgbClr val="F7931B"/>
            </a:solidFill>
            <a:ln cap="flat" cmpd="sng" w="42500">
              <a:solidFill>
                <a:srgbClr val="F7931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49" name="Google Shape;149;p23"/>
            <p:cNvSpPr txBox="1"/>
            <p:nvPr/>
          </p:nvSpPr>
          <p:spPr>
            <a:xfrm>
              <a:off x="2852234" y="409793"/>
              <a:ext cx="7874700" cy="103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5250" lIns="95250" spcFirstLastPara="1" rIns="95250" wrap="square" tIns="9525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Discuss Module 1 content and share some communicative daily routines</a:t>
              </a:r>
              <a:endParaRPr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Q&amp;A about Mason TETE Google Site</a:t>
              </a:r>
              <a:endParaRPr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Q&amp;A about effective use of Telegram Groups as a Community of Practice</a:t>
              </a:r>
              <a:endParaRPr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t/>
              </a:r>
              <a:endParaRPr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/>
          <p:nvPr/>
        </p:nvSpPr>
        <p:spPr>
          <a:xfrm>
            <a:off x="435000" y="784675"/>
            <a:ext cx="11322000" cy="11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Purpose of Module </a:t>
            </a: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To prepare you </a:t>
            </a: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use good daily routines to build a communicative </a:t>
            </a: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language</a:t>
            </a: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classroom environment</a:t>
            </a:r>
            <a:endParaRPr/>
          </a:p>
          <a:p>
            <a:pPr indent="0" lvl="0" marL="0" marR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marR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55" name="Google Shape;155;p24"/>
          <p:cNvSpPr txBox="1"/>
          <p:nvPr>
            <p:ph idx="2" type="body"/>
          </p:nvPr>
        </p:nvSpPr>
        <p:spPr>
          <a:xfrm>
            <a:off x="614550" y="3585450"/>
            <a:ext cx="10962900" cy="41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0000"/>
                </a:solidFill>
              </a:rPr>
              <a:t>By the end of the module, you will be able to:</a:t>
            </a:r>
            <a:endParaRPr b="1" sz="2800">
              <a:solidFill>
                <a:srgbClr val="000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-US" sz="2800">
                <a:solidFill>
                  <a:srgbClr val="000000"/>
                </a:solidFill>
              </a:rPr>
              <a:t>describe the purpose and process of good instructional routines using English to maintain a well-managed and communicative learning environment. </a:t>
            </a:r>
            <a:endParaRPr sz="2800">
              <a:solidFill>
                <a:srgbClr val="000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-US" sz="2800">
                <a:solidFill>
                  <a:srgbClr val="000000"/>
                </a:solidFill>
              </a:rPr>
              <a:t>apply some of the new classroom routine expressions in the classroom</a:t>
            </a:r>
            <a:endParaRPr sz="2800">
              <a:solidFill>
                <a:srgbClr val="000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-US" sz="2800">
                <a:solidFill>
                  <a:srgbClr val="000000"/>
                </a:solidFill>
              </a:rPr>
              <a:t>share some of the effective instructional routines you want to use in your current classroom to increase the use of English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156" name="Google Shape;156;p24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</a:rPr>
              <a:t>TETE MODULE 1 - </a:t>
            </a:r>
            <a:r>
              <a:rPr b="1" lang="en-US" sz="2000">
                <a:solidFill>
                  <a:schemeClr val="lt1"/>
                </a:solidFill>
              </a:rPr>
              <a:t>BUILDING ROUTINES IN ENGLISH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157" name="Google Shape;15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125" y="1983088"/>
            <a:ext cx="4655126" cy="1554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/>
          <p:nvPr/>
        </p:nvSpPr>
        <p:spPr>
          <a:xfrm>
            <a:off x="406400" y="852075"/>
            <a:ext cx="107697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-342900" lvl="0" marL="3429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are routines important?</a:t>
            </a:r>
            <a:endParaRPr b="1"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5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1 - BUILDING ROUTINES IN ENGLISH</a:t>
            </a:r>
            <a:endParaRPr/>
          </a:p>
        </p:txBody>
      </p:sp>
      <p:sp>
        <p:nvSpPr>
          <p:cNvPr id="164" name="Google Shape;164;p25"/>
          <p:cNvSpPr txBox="1"/>
          <p:nvPr/>
        </p:nvSpPr>
        <p:spPr>
          <a:xfrm>
            <a:off x="406400" y="2303300"/>
            <a:ext cx="10769700" cy="22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400">
                <a:solidFill>
                  <a:srgbClr val="F7931E"/>
                </a:solidFill>
                <a:latin typeface="Calibri"/>
                <a:ea typeface="Calibri"/>
                <a:cs typeface="Calibri"/>
                <a:sym typeface="Calibri"/>
              </a:rPr>
              <a:t>YOUR TURN!</a:t>
            </a:r>
            <a:endParaRPr b="1" i="1" sz="4400">
              <a:solidFill>
                <a:srgbClr val="F7931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000">
              <a:solidFill>
                <a:srgbClr val="F7931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rgbClr val="F7931E"/>
                </a:solidFill>
                <a:latin typeface="Calibri"/>
                <a:ea typeface="Calibri"/>
                <a:cs typeface="Calibri"/>
                <a:sym typeface="Calibri"/>
              </a:rPr>
              <a:t>Please type your answers into the chat box or raise your hand to say an answer!</a:t>
            </a:r>
            <a:endParaRPr b="1" i="1" sz="3600">
              <a:solidFill>
                <a:srgbClr val="F793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1 - BUILDING ROUTINES IN ENGLISH</a:t>
            </a:r>
            <a:endParaRPr/>
          </a:p>
        </p:txBody>
      </p:sp>
      <p:sp>
        <p:nvSpPr>
          <p:cNvPr id="170" name="Google Shape;170;p26"/>
          <p:cNvSpPr txBox="1"/>
          <p:nvPr/>
        </p:nvSpPr>
        <p:spPr>
          <a:xfrm>
            <a:off x="406400" y="852075"/>
            <a:ext cx="107697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-342900" lvl="0" marL="3429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are routines important?</a:t>
            </a:r>
            <a:endParaRPr b="1"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76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Calibri"/>
              <a:buChar char="●"/>
            </a:pPr>
            <a:r>
              <a:rPr lang="en-US" sz="3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Promote classroom management</a:t>
            </a:r>
            <a:endParaRPr sz="3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76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Calibri"/>
              <a:buChar char="●"/>
            </a:pPr>
            <a:r>
              <a:rPr lang="en-US" sz="3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Establish shared expectations with your students</a:t>
            </a:r>
            <a:endParaRPr sz="3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76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Calibri"/>
              <a:buChar char="●"/>
            </a:pPr>
            <a:r>
              <a:rPr lang="en-US" sz="3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Reduce stress for language learning</a:t>
            </a:r>
            <a:endParaRPr sz="3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76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Calibri"/>
              <a:buChar char="●"/>
            </a:pPr>
            <a:r>
              <a:rPr lang="en-US" sz="3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 students’ independence and confidence</a:t>
            </a:r>
            <a:endParaRPr sz="3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76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Calibri"/>
              <a:buChar char="●"/>
            </a:pPr>
            <a:r>
              <a:rPr lang="en-US" sz="3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smooth transitions from one stage of the lesson to the next</a:t>
            </a:r>
            <a:endParaRPr sz="3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76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Calibri"/>
              <a:buChar char="●"/>
            </a:pPr>
            <a:r>
              <a:rPr lang="en-US" sz="3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Give more opportunities to use English communicatively!</a:t>
            </a:r>
            <a:endParaRPr sz="3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1 - BUILDING ROUTINES IN ENGLISH</a:t>
            </a:r>
            <a:endParaRPr/>
          </a:p>
        </p:txBody>
      </p:sp>
      <p:sp>
        <p:nvSpPr>
          <p:cNvPr id="176" name="Google Shape;176;p27"/>
          <p:cNvSpPr txBox="1"/>
          <p:nvPr/>
        </p:nvSpPr>
        <p:spPr>
          <a:xfrm>
            <a:off x="406400" y="892200"/>
            <a:ext cx="4055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F8931F"/>
                </a:solidFill>
                <a:latin typeface="Calibri"/>
                <a:ea typeface="Calibri"/>
                <a:cs typeface="Calibri"/>
                <a:sym typeface="Calibri"/>
              </a:rPr>
              <a:t>Plan your lessons with routines</a:t>
            </a:r>
            <a:r>
              <a:rPr b="1" lang="en-US" sz="3300">
                <a:solidFill>
                  <a:srgbClr val="F8931F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b="1" sz="3300">
              <a:solidFill>
                <a:srgbClr val="F893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7"/>
          <p:cNvSpPr txBox="1"/>
          <p:nvPr/>
        </p:nvSpPr>
        <p:spPr>
          <a:xfrm>
            <a:off x="406400" y="2299200"/>
            <a:ext cx="30000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latin typeface="Open Sans"/>
                <a:ea typeface="Open Sans"/>
                <a:cs typeface="Open Sans"/>
                <a:sym typeface="Open Sans"/>
              </a:rPr>
              <a:t>Routine Chart</a:t>
            </a:r>
            <a:endParaRPr b="1" sz="4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Open Sans"/>
                <a:ea typeface="Open Sans"/>
                <a:cs typeface="Open Sans"/>
                <a:sym typeface="Open Sans"/>
              </a:rPr>
              <a:t>by Joan Kang Shin</a:t>
            </a:r>
            <a:endParaRPr sz="2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8" name="Google Shape;17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50700" y="996050"/>
            <a:ext cx="7425400" cy="4985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"/>
          <p:cNvSpPr txBox="1"/>
          <p:nvPr>
            <p:ph idx="1" type="body"/>
          </p:nvPr>
        </p:nvSpPr>
        <p:spPr>
          <a:xfrm>
            <a:off x="406400" y="381000"/>
            <a:ext cx="10769700" cy="30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TETE MODULE 1 - BUILDING ROUTINES IN ENGLISH</a:t>
            </a:r>
            <a:endParaRPr/>
          </a:p>
        </p:txBody>
      </p:sp>
      <p:sp>
        <p:nvSpPr>
          <p:cNvPr id="184" name="Google Shape;184;p28"/>
          <p:cNvSpPr txBox="1"/>
          <p:nvPr/>
        </p:nvSpPr>
        <p:spPr>
          <a:xfrm>
            <a:off x="406400" y="892200"/>
            <a:ext cx="4055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F8931F"/>
                </a:solidFill>
                <a:latin typeface="Calibri"/>
                <a:ea typeface="Calibri"/>
                <a:cs typeface="Calibri"/>
                <a:sym typeface="Calibri"/>
              </a:rPr>
              <a:t>Plan your lessons with routines!</a:t>
            </a:r>
            <a:endParaRPr b="1" sz="3300">
              <a:solidFill>
                <a:srgbClr val="F893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8"/>
          <p:cNvSpPr txBox="1"/>
          <p:nvPr/>
        </p:nvSpPr>
        <p:spPr>
          <a:xfrm>
            <a:off x="406400" y="2299200"/>
            <a:ext cx="30000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latin typeface="Open Sans"/>
                <a:ea typeface="Open Sans"/>
                <a:cs typeface="Open Sans"/>
                <a:sym typeface="Open Sans"/>
              </a:rPr>
              <a:t>Routine Chart</a:t>
            </a:r>
            <a:endParaRPr b="1" sz="4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Open Sans"/>
                <a:ea typeface="Open Sans"/>
                <a:cs typeface="Open Sans"/>
                <a:sym typeface="Open Sans"/>
              </a:rPr>
              <a:t>by Joan Kang Shin</a:t>
            </a:r>
            <a:endParaRPr sz="2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6" name="Google Shape;18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0700" y="1012563"/>
            <a:ext cx="7425400" cy="4985273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8"/>
          <p:cNvSpPr/>
          <p:nvPr/>
        </p:nvSpPr>
        <p:spPr>
          <a:xfrm>
            <a:off x="3763475" y="1038875"/>
            <a:ext cx="7425300" cy="1107600"/>
          </a:xfrm>
          <a:prstGeom prst="rect">
            <a:avLst/>
          </a:prstGeom>
          <a:noFill/>
          <a:ln cap="flat" cmpd="sng" w="114300">
            <a:solidFill>
              <a:srgbClr val="F793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sonBrand.pxtx">
  <a:themeElements>
    <a:clrScheme name="Custom 5">
      <a:dk1>
        <a:srgbClr val="1E6138"/>
      </a:dk1>
      <a:lt1>
        <a:srgbClr val="FFFFFF"/>
      </a:lt1>
      <a:dk2>
        <a:srgbClr val="00909E"/>
      </a:dk2>
      <a:lt2>
        <a:srgbClr val="D1D3D5"/>
      </a:lt2>
      <a:accent1>
        <a:srgbClr val="B31D37"/>
      </a:accent1>
      <a:accent2>
        <a:srgbClr val="E2A82B"/>
      </a:accent2>
      <a:accent3>
        <a:srgbClr val="7E5300"/>
      </a:accent3>
      <a:accent4>
        <a:srgbClr val="87908F"/>
      </a:accent4>
      <a:accent5>
        <a:srgbClr val="81A32B"/>
      </a:accent5>
      <a:accent6>
        <a:srgbClr val="F7931E"/>
      </a:accent6>
      <a:hlink>
        <a:srgbClr val="007DC5"/>
      </a:hlink>
      <a:folHlink>
        <a:srgbClr val="80573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