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6858000" cx="12192000"/>
  <p:notesSz cx="6858000" cy="9144000"/>
  <p:embeddedFontLst>
    <p:embeddedFont>
      <p:font typeface="Raleway"/>
      <p:regular r:id="rId49"/>
      <p:bold r:id="rId50"/>
      <p:italic r:id="rId51"/>
      <p:boldItalic r:id="rId52"/>
    </p:embeddedFont>
    <p:embeddedFont>
      <p:font typeface="Permanent Marker"/>
      <p:regular r:id="rId53"/>
    </p:embeddedFon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EAC6F9-6D66-4919-AF72-F888D7FF15C6}">
  <a:tblStyle styleId="{BCEAC6F9-6D66-4919-AF72-F888D7FF15C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Raleway-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PermanentMarker-regular.fntdata"/><Relationship Id="rId52" Type="http://schemas.openxmlformats.org/officeDocument/2006/relationships/font" Target="fonts/Raleway-boldItalic.fntdata"/><Relationship Id="rId11" Type="http://schemas.openxmlformats.org/officeDocument/2006/relationships/slide" Target="slides/slide5.xml"/><Relationship Id="rId55" Type="http://schemas.openxmlformats.org/officeDocument/2006/relationships/font" Target="fonts/OpenSans-bold.fntdata"/><Relationship Id="rId10" Type="http://schemas.openxmlformats.org/officeDocument/2006/relationships/slide" Target="slides/slide4.xml"/><Relationship Id="rId54" Type="http://schemas.openxmlformats.org/officeDocument/2006/relationships/font" Target="fonts/OpenSans-regular.fntdata"/><Relationship Id="rId13" Type="http://schemas.openxmlformats.org/officeDocument/2006/relationships/slide" Target="slides/slide7.xml"/><Relationship Id="rId57" Type="http://schemas.openxmlformats.org/officeDocument/2006/relationships/font" Target="fonts/OpenSans-boldItalic.fntdata"/><Relationship Id="rId12" Type="http://schemas.openxmlformats.org/officeDocument/2006/relationships/slide" Target="slides/slide6.xml"/><Relationship Id="rId56" Type="http://schemas.openxmlformats.org/officeDocument/2006/relationships/font" Target="fonts/OpenSans-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1200"/>
              </a:spcBef>
              <a:spcAft>
                <a:spcPts val="1200"/>
              </a:spcAft>
              <a:buClr>
                <a:schemeClr val="dk1"/>
              </a:buClr>
              <a:buSzPts val="1100"/>
              <a:buFont typeface="Arial"/>
              <a:buNone/>
            </a:pPr>
            <a:r>
              <a:t/>
            </a:r>
            <a:endParaRPr/>
          </a:p>
        </p:txBody>
      </p:sp>
      <p:sp>
        <p:nvSpPr>
          <p:cNvPr id="111" name="Google Shape;11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d60b0ae60a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1" name="Google Shape;191;gd60b0ae60a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60b0ae60a_0_1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0" name="Google Shape;200;gd60b0ae60a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60b0ae60a_0_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6" name="Google Shape;206;gd60b0ae60a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5c25242ed_0_2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latin typeface="Times New Roman"/>
                <a:ea typeface="Times New Roman"/>
                <a:cs typeface="Times New Roman"/>
                <a:sym typeface="Times New Roman"/>
              </a:rPr>
              <a:t>1. Begin by explaining to students that the purpose of the daily mingle is to practice ways to feelings  and, to ask and answer related questions in English. Tell students that you will write the targeted language structures on the board and model what to say before each mingle.</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en-US" sz="1100">
                <a:latin typeface="Times New Roman"/>
                <a:ea typeface="Times New Roman"/>
                <a:cs typeface="Times New Roman"/>
                <a:sym typeface="Times New Roman"/>
              </a:rPr>
              <a:t>2. For demonstration purposes, write the following on the board: Hello! How do you feel today? – I am______, because________. </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en-US" sz="1100">
                <a:latin typeface="Times New Roman"/>
                <a:ea typeface="Times New Roman"/>
                <a:cs typeface="Times New Roman"/>
                <a:sym typeface="Times New Roman"/>
              </a:rPr>
              <a:t>3. Model with one of your students:</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en-US" sz="1100">
                <a:latin typeface="Times New Roman"/>
                <a:ea typeface="Times New Roman"/>
                <a:cs typeface="Times New Roman"/>
                <a:sym typeface="Times New Roman"/>
              </a:rPr>
              <a:t>T: How do you feel today? S: I am happy because I slept well today.</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en-US" sz="1100">
                <a:latin typeface="Times New Roman"/>
                <a:ea typeface="Times New Roman"/>
                <a:cs typeface="Times New Roman"/>
                <a:sym typeface="Times New Roman"/>
              </a:rPr>
              <a:t>S: How are feeling today? T: I am happy because today is my birthday.</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en-US" sz="1100">
                <a:latin typeface="Times New Roman"/>
                <a:ea typeface="Times New Roman"/>
                <a:cs typeface="Times New Roman"/>
                <a:sym typeface="Times New Roman"/>
              </a:rPr>
              <a:t>4. Check students’ understanding your instruction and, tell them that answers may warry.</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en-US" sz="1100">
                <a:latin typeface="Times New Roman"/>
                <a:ea typeface="Times New Roman"/>
                <a:cs typeface="Times New Roman"/>
                <a:sym typeface="Times New Roman"/>
              </a:rPr>
              <a:t> 5. Explain that you will count till 5 and students should walk around until. When it stops, they should find a partner to practice the target vocabulary with questions and answers.</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en-US" sz="1100">
                <a:latin typeface="Times New Roman"/>
                <a:ea typeface="Times New Roman"/>
                <a:cs typeface="Times New Roman"/>
                <a:sym typeface="Times New Roman"/>
              </a:rPr>
              <a:t>6. Allow time for any questions from your students. Then, practice the procedure with the whole class by having everyone get out of their seats and move around. Count and stop periodically so that students can mingle with several different classmates to practice the language structures. Provide guidance or corrections as needed.</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Clr>
                <a:schemeClr val="dk1"/>
              </a:buClr>
              <a:buSzPts val="1100"/>
              <a:buFont typeface="Arial"/>
              <a:buNone/>
            </a:pPr>
            <a:r>
              <a:rPr lang="en-US" sz="1100">
                <a:latin typeface="Times New Roman"/>
                <a:ea typeface="Times New Roman"/>
                <a:cs typeface="Times New Roman"/>
                <a:sym typeface="Times New Roman"/>
              </a:rPr>
              <a:t>7. Once students are familiar with the procedures for the daily mingle, you can change the content based on what you would like the class to practice.</a:t>
            </a:r>
            <a:endParaRPr sz="1100">
              <a:latin typeface="Times New Roman"/>
              <a:ea typeface="Times New Roman"/>
              <a:cs typeface="Times New Roman"/>
              <a:sym typeface="Times New Roman"/>
            </a:endParaRPr>
          </a:p>
          <a:p>
            <a:pPr indent="0" lvl="0" marL="0" rtl="0" algn="l">
              <a:spcBef>
                <a:spcPts val="1000"/>
              </a:spcBef>
              <a:spcAft>
                <a:spcPts val="0"/>
              </a:spcAft>
              <a:buNone/>
            </a:pPr>
            <a:r>
              <a:t/>
            </a:r>
            <a:endParaRPr/>
          </a:p>
        </p:txBody>
      </p:sp>
      <p:sp>
        <p:nvSpPr>
          <p:cNvPr id="213" name="Google Shape;213;gd5c25242ed_0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3deab646d_0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100">
                <a:latin typeface="Times New Roman"/>
                <a:ea typeface="Times New Roman"/>
                <a:cs typeface="Times New Roman"/>
                <a:sym typeface="Times New Roman"/>
              </a:rPr>
              <a:t>1. Begin by explaining to students that the purpose of the daily mingle is to practice ways to feelings  and, to ask and answer related questions in English. Tell students that you will write the targeted language structures on the board and model what to say before each mingle.</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en-US" sz="1100">
                <a:latin typeface="Times New Roman"/>
                <a:ea typeface="Times New Roman"/>
                <a:cs typeface="Times New Roman"/>
                <a:sym typeface="Times New Roman"/>
              </a:rPr>
              <a:t>2. For demonstration purposes, write the following on the board: Hello! How do you feel today? – I am______, because________. </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en-US" sz="1100">
                <a:latin typeface="Times New Roman"/>
                <a:ea typeface="Times New Roman"/>
                <a:cs typeface="Times New Roman"/>
                <a:sym typeface="Times New Roman"/>
              </a:rPr>
              <a:t>3. Model with one of your students:</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en-US" sz="1100">
                <a:latin typeface="Times New Roman"/>
                <a:ea typeface="Times New Roman"/>
                <a:cs typeface="Times New Roman"/>
                <a:sym typeface="Times New Roman"/>
              </a:rPr>
              <a:t>T: How do you feel today? S: I am happy because I slept well today.</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en-US" sz="1100">
                <a:latin typeface="Times New Roman"/>
                <a:ea typeface="Times New Roman"/>
                <a:cs typeface="Times New Roman"/>
                <a:sym typeface="Times New Roman"/>
              </a:rPr>
              <a:t>S: How are feeling today? T: I am happy because today is my birthday.</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en-US" sz="1100">
                <a:latin typeface="Times New Roman"/>
                <a:ea typeface="Times New Roman"/>
                <a:cs typeface="Times New Roman"/>
                <a:sym typeface="Times New Roman"/>
              </a:rPr>
              <a:t>4. Check students’ understanding your instruction and, tell them that answers may warry.</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en-US" sz="1100">
                <a:latin typeface="Times New Roman"/>
                <a:ea typeface="Times New Roman"/>
                <a:cs typeface="Times New Roman"/>
                <a:sym typeface="Times New Roman"/>
              </a:rPr>
              <a:t> 5. Explain that you will count till 5 and students should walk around until. When it stops, they should find a partner to practice the target vocabulary with questions and answers.</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en-US" sz="1100">
                <a:latin typeface="Times New Roman"/>
                <a:ea typeface="Times New Roman"/>
                <a:cs typeface="Times New Roman"/>
                <a:sym typeface="Times New Roman"/>
              </a:rPr>
              <a:t>6. Allow time for any questions from your students. Then, practice the procedure with the whole class by having everyone get out of their seats and move around. Count and stop periodically so that students can mingle with several different classmates to practice the language structures. Provide guidance or corrections as needed.</a:t>
            </a:r>
            <a:endParaRPr sz="1100">
              <a:latin typeface="Times New Roman"/>
              <a:ea typeface="Times New Roman"/>
              <a:cs typeface="Times New Roman"/>
              <a:sym typeface="Times New Roman"/>
            </a:endParaRPr>
          </a:p>
          <a:p>
            <a:pPr indent="0" lvl="0" marL="0" rtl="0" algn="l">
              <a:lnSpc>
                <a:spcPct val="100000"/>
              </a:lnSpc>
              <a:spcBef>
                <a:spcPts val="1000"/>
              </a:spcBef>
              <a:spcAft>
                <a:spcPts val="0"/>
              </a:spcAft>
              <a:buNone/>
            </a:pPr>
            <a:r>
              <a:rPr lang="en-US" sz="1100">
                <a:latin typeface="Times New Roman"/>
                <a:ea typeface="Times New Roman"/>
                <a:cs typeface="Times New Roman"/>
                <a:sym typeface="Times New Roman"/>
              </a:rPr>
              <a:t>7. Once students are familiar with the procedures for the daily mingle, you can change the content based on what you would like the class to practice.</a:t>
            </a:r>
            <a:endParaRPr sz="1100">
              <a:latin typeface="Times New Roman"/>
              <a:ea typeface="Times New Roman"/>
              <a:cs typeface="Times New Roman"/>
              <a:sym typeface="Times New Roman"/>
            </a:endParaRPr>
          </a:p>
          <a:p>
            <a:pPr indent="0" lvl="0" marL="0" rtl="0" algn="l">
              <a:spcBef>
                <a:spcPts val="1000"/>
              </a:spcBef>
              <a:spcAft>
                <a:spcPts val="0"/>
              </a:spcAft>
              <a:buNone/>
            </a:pPr>
            <a:r>
              <a:t/>
            </a:r>
            <a:endParaRPr/>
          </a:p>
        </p:txBody>
      </p:sp>
      <p:sp>
        <p:nvSpPr>
          <p:cNvPr id="221" name="Google Shape;221;ge3deab646d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d4117f9c02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0" name="Google Shape;230;gd4117f9c02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5c25242ed_0_2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6" name="Google Shape;236;gd5c25242ed_0_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60b0ae60a_0_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4" name="Google Shape;244;gd60b0ae60a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d60b0ae60a_0_1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3" name="Google Shape;253;gd60b0ae60a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d5c25242ed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d5c25242ed_0_1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60b0ae60a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60b0ae60a_0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9" name="Google Shape;119;gd60b0ae60a_0_92: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d4117f9c02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8" name="Google Shape;268;gd4117f9c02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60b0ae60a_0_1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4" name="Google Shape;274;gd60b0ae60a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5c25242ed_0_2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2" name="Google Shape;282;gd5c25242ed_0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d5c25242ed_0_2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06999"/>
              </a:lnSpc>
              <a:spcBef>
                <a:spcPts val="0"/>
              </a:spcBef>
              <a:spcAft>
                <a:spcPts val="0"/>
              </a:spcAft>
              <a:buClr>
                <a:schemeClr val="dk1"/>
              </a:buClr>
              <a:buSzPts val="1100"/>
              <a:buFont typeface="Arial"/>
              <a:buNone/>
            </a:pPr>
            <a:r>
              <a:rPr lang="en-US" sz="1100"/>
              <a:t>This “Wrap up” activity is effective, because it allows students to check their understanding and create an opportunity to reflect in every lesson, as well as gives them chance to use their voice. I can follow this activity especially with upper graders as a closing routine.</a:t>
            </a:r>
            <a:endParaRPr sz="1100"/>
          </a:p>
          <a:p>
            <a:pPr indent="0" lvl="0" marL="0" rtl="0" algn="l">
              <a:spcBef>
                <a:spcPts val="800"/>
              </a:spcBef>
              <a:spcAft>
                <a:spcPts val="0"/>
              </a:spcAft>
              <a:buNone/>
            </a:pPr>
            <a:r>
              <a:t/>
            </a:r>
            <a:endParaRPr/>
          </a:p>
        </p:txBody>
      </p:sp>
      <p:sp>
        <p:nvSpPr>
          <p:cNvPr id="288" name="Google Shape;288;gd5c25242ed_0_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d60b0ae60a_0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6" name="Google Shape;296;gd60b0ae60a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d4117f9c02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3" name="Google Shape;303;gd4117f9c02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d5c25242ed_0_2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marR="50800" rtl="0" algn="l">
              <a:lnSpc>
                <a:spcPct val="115000"/>
              </a:lnSpc>
              <a:spcBef>
                <a:spcPts val="600"/>
              </a:spcBef>
              <a:spcAft>
                <a:spcPts val="0"/>
              </a:spcAft>
              <a:buNone/>
            </a:pPr>
            <a:r>
              <a:rPr lang="en-US" sz="1400">
                <a:latin typeface="Arial"/>
                <a:ea typeface="Arial"/>
                <a:cs typeface="Arial"/>
                <a:sym typeface="Arial"/>
              </a:rPr>
              <a:t>Talking about the weather by Azimjonova Yelena from Karakul district </a:t>
            </a:r>
            <a:endParaRPr sz="1400">
              <a:latin typeface="Arial"/>
              <a:ea typeface="Arial"/>
              <a:cs typeface="Arial"/>
              <a:sym typeface="Arial"/>
            </a:endParaRPr>
          </a:p>
          <a:p>
            <a:pPr indent="0" lvl="0" marL="0" rtl="0" algn="l">
              <a:spcBef>
                <a:spcPts val="360"/>
              </a:spcBef>
              <a:spcAft>
                <a:spcPts val="0"/>
              </a:spcAft>
              <a:buNone/>
            </a:pPr>
            <a:r>
              <a:rPr lang="en-US" sz="1400"/>
              <a:t>“This is one of my daily greeting routines. I find it very useful because my students are able to talk not only about their favorite weather but also why do they prefer it and what do they do experiencing such kind of weather.</a:t>
            </a:r>
            <a:r>
              <a:rPr lang="en-US" sz="1400">
                <a:latin typeface="Arial"/>
                <a:ea typeface="Arial"/>
                <a:cs typeface="Arial"/>
                <a:sym typeface="Arial"/>
              </a:rPr>
              <a:t> “</a:t>
            </a:r>
            <a:endParaRPr sz="1400"/>
          </a:p>
        </p:txBody>
      </p:sp>
      <p:sp>
        <p:nvSpPr>
          <p:cNvPr id="309" name="Google Shape;309;gd5c25242ed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e3deab646d_1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sz="1400"/>
          </a:p>
        </p:txBody>
      </p:sp>
      <p:sp>
        <p:nvSpPr>
          <p:cNvPr id="317" name="Google Shape;317;ge3deab646d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e3deab646d_1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sz="1400"/>
          </a:p>
        </p:txBody>
      </p:sp>
      <p:sp>
        <p:nvSpPr>
          <p:cNvPr id="325" name="Google Shape;325;ge3deab646d_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d60b0ae60a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3" name="Google Shape;333;gd60b0ae60a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38b6de2bb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38b6de2bb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9" name="Google Shape;129;gd38b6de2bb_1_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d5c25242e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d5c25242ed_0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d60b0ae60a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d60b0ae60a_0_1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d5c25242ed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d5c25242ed_0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35bb0d5fc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3" name="Google Shape;373;gd35bb0d5fc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d5c25242ed_0_1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9" name="Google Shape;379;gd5c25242ed_0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d5c25242ed_0_2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6" name="Google Shape;386;gd5c25242ed_0_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d5c25242ed_0_1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4" name="Google Shape;394;gd5c25242ed_0_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d5c25242ed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1" name="Google Shape;401;gd5c25242ed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d60b0ae60a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9" name="Google Shape;409;gd60b0ae60a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cd1af9078b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cd1af9078b_1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7" name="Google Shape;417;gcd1af9078b_1_7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3dfbdc4e0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e3dfbdc4e0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9" name="Google Shape;139;ge3dfbdc4e0_0_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d5c25242ed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d5c25242ed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5" name="Google Shape;425;gd5c25242ed_0_8: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1" name="Google Shape;43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e3deab646d_1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8" name="Google Shape;438;ge3deab646d_1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8" name="Google Shape;14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2" name="Google Shape;16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5c25242e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0" name="Google Shape;170;gd5c25242e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60b0ae60a_0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7" name="Google Shape;177;gd60b0ae60a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00c924a5a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3" name="Google Shape;183;gd00c924a5a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
          <p:cNvSpPr/>
          <p:nvPr/>
        </p:nvSpPr>
        <p:spPr>
          <a:xfrm>
            <a:off x="0" y="4038600"/>
            <a:ext cx="12192000" cy="609600"/>
          </a:xfrm>
          <a:prstGeom prst="rect">
            <a:avLst/>
          </a:prstGeom>
          <a:solidFill>
            <a:schemeClr val="dk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a:p>
        </p:txBody>
      </p:sp>
      <p:sp>
        <p:nvSpPr>
          <p:cNvPr id="17" name="Google Shape;17;p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18" name="Google Shape;18;p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19" name="Google Shape;19;p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11"/>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1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6" name="Google Shape;86;p1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1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9" name="Google Shape;89;p13"/>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14"/>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2" name="Google Shape;92;p14"/>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1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5" name="Google Shape;95;p15"/>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16"/>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17"/>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b="-2074" l="1" r="19400" t="4667"/>
          <a:stretch/>
        </p:blipFill>
        <p:spPr>
          <a:xfrm>
            <a:off x="6705600" y="-152400"/>
            <a:ext cx="5638799" cy="7162800"/>
          </a:xfrm>
          <a:prstGeom prst="rect">
            <a:avLst/>
          </a:prstGeom>
          <a:noFill/>
          <a:ln>
            <a:noFill/>
          </a:ln>
        </p:spPr>
      </p:pic>
      <p:sp>
        <p:nvSpPr>
          <p:cNvPr id="104" name="Google Shape;104;p18"/>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 name="Shape 105"/>
        <p:cNvGrpSpPr/>
        <p:nvPr/>
      </p:nvGrpSpPr>
      <p:grpSpPr>
        <a:xfrm>
          <a:off x="0" y="0"/>
          <a:ext cx="0" cy="0"/>
          <a:chOff x="0" y="0"/>
          <a:chExt cx="0" cy="0"/>
        </a:xfrm>
      </p:grpSpPr>
      <p:sp>
        <p:nvSpPr>
          <p:cNvPr id="106" name="Google Shape;106;p19"/>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107" name="Google Shape;107;p19"/>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228600" lvl="0" marL="457200" rtl="0">
              <a:spcBef>
                <a:spcPts val="360"/>
              </a:spcBef>
              <a:spcAft>
                <a:spcPts val="0"/>
              </a:spcAft>
              <a:buSzPts val="1400"/>
              <a:buNone/>
              <a:defRPr/>
            </a:lvl1pPr>
            <a:lvl2pPr indent="-228600" lvl="1" marL="914400" rtl="0">
              <a:spcBef>
                <a:spcPts val="280"/>
              </a:spcBef>
              <a:spcAft>
                <a:spcPts val="0"/>
              </a:spcAft>
              <a:buSzPts val="1400"/>
              <a:buNone/>
              <a:defRPr/>
            </a:lvl2pPr>
            <a:lvl3pPr indent="-228600" lvl="2" marL="1371600" rtl="0">
              <a:spcBef>
                <a:spcPts val="280"/>
              </a:spcBef>
              <a:spcAft>
                <a:spcPts val="0"/>
              </a:spcAft>
              <a:buSzPts val="1400"/>
              <a:buNone/>
              <a:defRPr/>
            </a:lvl3pPr>
            <a:lvl4pPr indent="-228600" lvl="3" marL="1828800" rtl="0">
              <a:spcBef>
                <a:spcPts val="220"/>
              </a:spcBef>
              <a:spcAft>
                <a:spcPts val="0"/>
              </a:spcAft>
              <a:buSzPts val="1400"/>
              <a:buNone/>
              <a:defRPr/>
            </a:lvl4pPr>
            <a:lvl5pPr indent="-228600" lvl="4" marL="2286000" rtl="0">
              <a:spcBef>
                <a:spcPts val="220"/>
              </a:spcBef>
              <a:spcAft>
                <a:spcPts val="0"/>
              </a:spcAft>
              <a:buSzPts val="1400"/>
              <a:buNone/>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08" name="Google Shape;108;p1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3"/>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4"/>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4"/>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4"/>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5"/>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5"/>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0" name="Google Shape;30;p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1" name="Google Shape;31;p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2" name="Google Shape;32;p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6"/>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6"/>
          <p:cNvSpPr/>
          <p:nvPr/>
        </p:nvSpPr>
        <p:spPr>
          <a:xfrm>
            <a:off x="0" y="4038600"/>
            <a:ext cx="12192000" cy="609600"/>
          </a:xfrm>
          <a:prstGeom prst="rect">
            <a:avLst/>
          </a:prstGeom>
          <a:solidFill>
            <a:schemeClr val="accent6">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6" name="Google Shape;36;p6"/>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7" name="Google Shape;37;p6"/>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8" name="Google Shape;38;p6"/>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7"/>
          <p:cNvPicPr preferRelativeResize="0"/>
          <p:nvPr/>
        </p:nvPicPr>
        <p:blipFill rotWithShape="1">
          <a:blip r:embed="rId2">
            <a:alphaModFix/>
          </a:blip>
          <a:srcRect b="25182" l="34" r="-33" t="17368"/>
          <a:stretch/>
        </p:blipFill>
        <p:spPr>
          <a:xfrm>
            <a:off x="0" y="-76200"/>
            <a:ext cx="12360888" cy="4724400"/>
          </a:xfrm>
          <a:prstGeom prst="rect">
            <a:avLst/>
          </a:prstGeom>
          <a:noFill/>
          <a:ln>
            <a:noFill/>
          </a:ln>
        </p:spPr>
      </p:pic>
      <p:sp>
        <p:nvSpPr>
          <p:cNvPr id="41" name="Google Shape;41;p7"/>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42" name="Google Shape;42;p7"/>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43" name="Google Shape;43;p7"/>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44" name="Google Shape;44;p7"/>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8"/>
          <p:cNvPicPr preferRelativeResize="0"/>
          <p:nvPr/>
        </p:nvPicPr>
        <p:blipFill rotWithShape="1">
          <a:blip r:embed="rId2">
            <a:alphaModFix/>
          </a:blip>
          <a:srcRect b="3365" l="1816" r="1116" t="39303"/>
          <a:stretch/>
        </p:blipFill>
        <p:spPr>
          <a:xfrm>
            <a:off x="1" y="-152400"/>
            <a:ext cx="12192000" cy="4800600"/>
          </a:xfrm>
          <a:prstGeom prst="rect">
            <a:avLst/>
          </a:prstGeom>
          <a:noFill/>
          <a:ln>
            <a:noFill/>
          </a:ln>
        </p:spPr>
      </p:pic>
      <p:sp>
        <p:nvSpPr>
          <p:cNvPr id="47" name="Google Shape;47;p8"/>
          <p:cNvSpPr/>
          <p:nvPr/>
        </p:nvSpPr>
        <p:spPr>
          <a:xfrm>
            <a:off x="0" y="4038600"/>
            <a:ext cx="12192000" cy="609600"/>
          </a:xfrm>
          <a:prstGeom prst="rect">
            <a:avLst/>
          </a:prstGeom>
          <a:solidFill>
            <a:schemeClr val="dk2">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descr="GMUgreengold.eps" id="48" name="Google Shape;48;p8"/>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8"/>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50" name="Google Shape;50;p8"/>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9"/>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9"/>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 name="Google Shape;54;p9"/>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9"/>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9"/>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 name="Google Shape;57;p9"/>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 name="Google Shape;58;p9"/>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9"/>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9"/>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9"/>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 name="Google Shape;62;p9"/>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 name="Google Shape;63;p9"/>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 name="Google Shape;64;p9"/>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10"/>
              </a:spcBef>
              <a:spcAft>
                <a:spcPts val="0"/>
              </a:spcAft>
              <a:buClr>
                <a:schemeClr val="lt1"/>
              </a:buClr>
              <a:buSzPts val="1050"/>
              <a:buFont typeface="Calibri"/>
              <a:buNone/>
              <a:defRPr sz="105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 name="Google Shape;65;p9"/>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9"/>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 name="Google Shape;67;p9"/>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 name="Google Shape;68;p9"/>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 name="Google Shape;69;p9"/>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 name="Google Shape;70;p9"/>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9"/>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9"/>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9"/>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9"/>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9"/>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9"/>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9"/>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10"/>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28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0"/>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81" name="Google Shape;81;p10"/>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 name="Google Shape;11;p1"/>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indent="-228600" lvl="2" marL="13716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indent="-228600" lvl="3" marL="18288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indent="-228600" lvl="4" marL="22860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 name="Google Shape;13;p1"/>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spcBef>
                <a:spcPts val="0"/>
              </a:spcBef>
              <a:spcAft>
                <a:spcPts val="0"/>
              </a:spcAft>
              <a:buNone/>
            </a:pPr>
            <a:r>
              <a:rPr b="0" i="0" lang="en-US" sz="900" u="none" cap="none" strike="noStrike">
                <a:solidFill>
                  <a:srgbClr val="000000"/>
                </a:solidFill>
                <a:latin typeface="Calibri"/>
                <a:ea typeface="Calibri"/>
                <a:cs typeface="Calibri"/>
                <a:sym typeface="Calibri"/>
              </a:rPr>
              <a:t>GEORGE MASON UNIVERSITY</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3Amu6Dr" TargetMode="Externa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hyperlink" Target="https://youtu.be/XauhiNLr6L0?t=26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18.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youtu.be/hQCt_tDh3s4?t=82" TargetMode="Externa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22.jp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hyperlink" Target="https://youtu.be/bN8vY8qkgVs" TargetMode="External"/><Relationship Id="rId4" Type="http://schemas.openxmlformats.org/officeDocument/2006/relationships/image" Target="../media/image33.jpg"/><Relationship Id="rId5" Type="http://schemas.openxmlformats.org/officeDocument/2006/relationships/image" Target="../media/image30.jpg"/><Relationship Id="rId6"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4000"/>
              <a:t>TEACHING ENGLISH THROUGH ENGLISH</a:t>
            </a:r>
            <a:endParaRPr/>
          </a:p>
        </p:txBody>
      </p:sp>
      <p:sp>
        <p:nvSpPr>
          <p:cNvPr id="114" name="Google Shape;114;p20"/>
          <p:cNvSpPr txBox="1"/>
          <p:nvPr>
            <p:ph idx="1" type="subTitle"/>
          </p:nvPr>
        </p:nvSpPr>
        <p:spPr>
          <a:xfrm>
            <a:off x="304800" y="4706112"/>
            <a:ext cx="9245600" cy="533400"/>
          </a:xfrm>
          <a:prstGeom prst="rect">
            <a:avLst/>
          </a:pr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Clr>
                <a:srgbClr val="626968"/>
              </a:buClr>
              <a:buSzPts val="2400"/>
              <a:buFont typeface="Calibri"/>
              <a:buNone/>
            </a:pPr>
            <a:r>
              <a:rPr lang="en-US" sz="2300"/>
              <a:t>MODULE 1 – Building Routines in English</a:t>
            </a:r>
            <a:endParaRPr sz="2300"/>
          </a:p>
          <a:p>
            <a:pPr indent="0" lvl="0" marL="0" rtl="0" algn="l">
              <a:spcBef>
                <a:spcPts val="0"/>
              </a:spcBef>
              <a:spcAft>
                <a:spcPts val="0"/>
              </a:spcAft>
              <a:buClr>
                <a:srgbClr val="626968"/>
              </a:buClr>
              <a:buSzPts val="2400"/>
              <a:buFont typeface="Calibri"/>
              <a:buNone/>
            </a:pPr>
            <a:r>
              <a:rPr lang="en-US" sz="2300"/>
              <a:t>Friday, July 9, 2021</a:t>
            </a:r>
            <a:endParaRPr sz="2300"/>
          </a:p>
          <a:p>
            <a:pPr indent="0" lvl="0" marL="0" rtl="0" algn="l">
              <a:spcBef>
                <a:spcPts val="0"/>
              </a:spcBef>
              <a:spcAft>
                <a:spcPts val="0"/>
              </a:spcAft>
              <a:buClr>
                <a:srgbClr val="626968"/>
              </a:buClr>
              <a:buSzPts val="2400"/>
              <a:buFont typeface="Calibri"/>
              <a:buNone/>
            </a:pPr>
            <a:r>
              <a:rPr lang="en-US" sz="1600"/>
              <a:t>Joan Kang Shin, Ph.D.</a:t>
            </a:r>
            <a:endParaRPr sz="1600"/>
          </a:p>
          <a:p>
            <a:pPr indent="0" lvl="0" marL="0" rtl="0" algn="l">
              <a:spcBef>
                <a:spcPts val="0"/>
              </a:spcBef>
              <a:spcAft>
                <a:spcPts val="0"/>
              </a:spcAft>
              <a:buClr>
                <a:srgbClr val="626968"/>
              </a:buClr>
              <a:buSzPts val="2400"/>
              <a:buFont typeface="Calibri"/>
              <a:buNone/>
            </a:pPr>
            <a:r>
              <a:rPr lang="en-US" sz="1600"/>
              <a:t>Woomee Kim, M.A.</a:t>
            </a:r>
            <a:endParaRPr sz="1600"/>
          </a:p>
          <a:p>
            <a:pPr indent="0" lvl="0" marL="0" rtl="0" algn="l">
              <a:spcBef>
                <a:spcPts val="0"/>
              </a:spcBef>
              <a:spcAft>
                <a:spcPts val="0"/>
              </a:spcAft>
              <a:buClr>
                <a:srgbClr val="626968"/>
              </a:buClr>
              <a:buSzPts val="2400"/>
              <a:buFont typeface="Calibri"/>
              <a:buNone/>
            </a:pPr>
            <a:r>
              <a:t/>
            </a:r>
            <a:endParaRPr sz="1600"/>
          </a:p>
          <a:p>
            <a:pPr indent="-457200" lvl="0" marL="914400" rtl="0" algn="l">
              <a:lnSpc>
                <a:spcPct val="115000"/>
              </a:lnSpc>
              <a:spcBef>
                <a:spcPts val="0"/>
              </a:spcBef>
              <a:spcAft>
                <a:spcPts val="0"/>
              </a:spcAft>
              <a:buNone/>
            </a:pPr>
            <a:r>
              <a:rPr b="0" lang="en-US" sz="1100">
                <a:solidFill>
                  <a:srgbClr val="000000"/>
                </a:solidFill>
                <a:latin typeface="Arial"/>
                <a:ea typeface="Arial"/>
                <a:cs typeface="Arial"/>
                <a:sym typeface="Arial"/>
              </a:rPr>
              <a:t>Shin, J. K., &amp; Kim, W. (July, 2021). </a:t>
            </a:r>
            <a:r>
              <a:rPr b="0" i="1" lang="en-US" sz="1100">
                <a:solidFill>
                  <a:srgbClr val="000000"/>
                </a:solidFill>
                <a:latin typeface="Arial"/>
                <a:ea typeface="Arial"/>
                <a:cs typeface="Arial"/>
                <a:sym typeface="Arial"/>
              </a:rPr>
              <a:t>Building Routines in English</a:t>
            </a:r>
            <a:r>
              <a:rPr b="0" lang="en-US" sz="1100">
                <a:solidFill>
                  <a:srgbClr val="000000"/>
                </a:solidFill>
                <a:latin typeface="Arial"/>
                <a:ea typeface="Arial"/>
                <a:cs typeface="Arial"/>
                <a:sym typeface="Arial"/>
              </a:rPr>
              <a:t>. Workshop webinar presented for the Teaching English through English online professional development program (Cohort II): Module 1. U.S. Embassy in Tashkent funded English Speaking Nation Program in Uzbekistan (online). </a:t>
            </a:r>
            <a:r>
              <a:rPr b="0" lang="en-US" sz="1100" u="sng">
                <a:solidFill>
                  <a:srgbClr val="1155CC"/>
                </a:solidFill>
                <a:latin typeface="Arial"/>
                <a:ea typeface="Arial"/>
                <a:cs typeface="Arial"/>
                <a:sym typeface="Arial"/>
                <a:hlinkClick r:id="rId3">
                  <a:extLst>
                    <a:ext uri="{A12FA001-AC4F-418D-AE19-62706E023703}">
                      <ahyp:hlinkClr val="tx"/>
                    </a:ext>
                  </a:extLst>
                </a:hlinkClick>
              </a:rPr>
              <a:t>https://bit.ly/3Amu6Dr</a:t>
            </a:r>
            <a:endParaRPr b="0" sz="1100">
              <a:solidFill>
                <a:srgbClr val="000000"/>
              </a:solidFill>
              <a:latin typeface="Arial"/>
              <a:ea typeface="Arial"/>
              <a:cs typeface="Arial"/>
              <a:sym typeface="Arial"/>
            </a:endParaRPr>
          </a:p>
          <a:p>
            <a:pPr indent="0" lvl="0" marL="0" rtl="0" algn="l">
              <a:spcBef>
                <a:spcPts val="1000"/>
              </a:spcBef>
              <a:spcAft>
                <a:spcPts val="0"/>
              </a:spcAft>
              <a:buClr>
                <a:srgbClr val="626968"/>
              </a:buClr>
              <a:buSzPts val="2400"/>
              <a:buFont typeface="Calibri"/>
              <a:buNone/>
            </a:pPr>
            <a:r>
              <a:t/>
            </a:r>
            <a:endParaRPr sz="2300"/>
          </a:p>
        </p:txBody>
      </p:sp>
      <p:pic>
        <p:nvPicPr>
          <p:cNvPr id="115" name="Google Shape;115;p20"/>
          <p:cNvPicPr preferRelativeResize="0"/>
          <p:nvPr/>
        </p:nvPicPr>
        <p:blipFill>
          <a:blip r:embed="rId4">
            <a:alphaModFix/>
          </a:blip>
          <a:stretch>
            <a:fillRect/>
          </a:stretch>
        </p:blipFill>
        <p:spPr>
          <a:xfrm>
            <a:off x="0" y="-100750"/>
            <a:ext cx="12292751" cy="4171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194" name="Google Shape;194;p29"/>
          <p:cNvSpPr txBox="1"/>
          <p:nvPr/>
        </p:nvSpPr>
        <p:spPr>
          <a:xfrm>
            <a:off x="406400" y="892200"/>
            <a:ext cx="4055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rgbClr val="F8931F"/>
                </a:solidFill>
                <a:latin typeface="Calibri"/>
                <a:ea typeface="Calibri"/>
                <a:cs typeface="Calibri"/>
                <a:sym typeface="Calibri"/>
              </a:rPr>
              <a:t>Plan your lessons with routines!</a:t>
            </a:r>
            <a:endParaRPr b="1" sz="3300">
              <a:solidFill>
                <a:srgbClr val="F8931F"/>
              </a:solidFill>
              <a:latin typeface="Calibri"/>
              <a:ea typeface="Calibri"/>
              <a:cs typeface="Calibri"/>
              <a:sym typeface="Calibri"/>
            </a:endParaRPr>
          </a:p>
        </p:txBody>
      </p:sp>
      <p:sp>
        <p:nvSpPr>
          <p:cNvPr id="195" name="Google Shape;195;p29"/>
          <p:cNvSpPr txBox="1"/>
          <p:nvPr/>
        </p:nvSpPr>
        <p:spPr>
          <a:xfrm>
            <a:off x="406400" y="2299200"/>
            <a:ext cx="3000000" cy="20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4000">
                <a:latin typeface="Open Sans"/>
                <a:ea typeface="Open Sans"/>
                <a:cs typeface="Open Sans"/>
                <a:sym typeface="Open Sans"/>
              </a:rPr>
              <a:t>Routine Chart</a:t>
            </a:r>
            <a:endParaRPr b="1" sz="4000">
              <a:latin typeface="Open Sans"/>
              <a:ea typeface="Open Sans"/>
              <a:cs typeface="Open Sans"/>
              <a:sym typeface="Open Sans"/>
            </a:endParaRPr>
          </a:p>
          <a:p>
            <a:pPr indent="0" lvl="0" marL="0" rtl="0" algn="l">
              <a:lnSpc>
                <a:spcPct val="115000"/>
              </a:lnSpc>
              <a:spcBef>
                <a:spcPts val="0"/>
              </a:spcBef>
              <a:spcAft>
                <a:spcPts val="0"/>
              </a:spcAft>
              <a:buNone/>
            </a:pPr>
            <a:r>
              <a:rPr lang="en-US" sz="2600">
                <a:latin typeface="Open Sans"/>
                <a:ea typeface="Open Sans"/>
                <a:cs typeface="Open Sans"/>
                <a:sym typeface="Open Sans"/>
              </a:rPr>
              <a:t>by Joan Kang Shin</a:t>
            </a:r>
            <a:endParaRPr sz="2600">
              <a:latin typeface="Open Sans"/>
              <a:ea typeface="Open Sans"/>
              <a:cs typeface="Open Sans"/>
              <a:sym typeface="Open Sans"/>
            </a:endParaRPr>
          </a:p>
        </p:txBody>
      </p:sp>
      <p:pic>
        <p:nvPicPr>
          <p:cNvPr id="196" name="Google Shape;196;p29"/>
          <p:cNvPicPr preferRelativeResize="0"/>
          <p:nvPr/>
        </p:nvPicPr>
        <p:blipFill>
          <a:blip r:embed="rId3">
            <a:alphaModFix/>
          </a:blip>
          <a:stretch>
            <a:fillRect/>
          </a:stretch>
        </p:blipFill>
        <p:spPr>
          <a:xfrm>
            <a:off x="3750700" y="1012563"/>
            <a:ext cx="7425400" cy="4985273"/>
          </a:xfrm>
          <a:prstGeom prst="rect">
            <a:avLst/>
          </a:prstGeom>
          <a:noFill/>
          <a:ln>
            <a:noFill/>
          </a:ln>
        </p:spPr>
      </p:pic>
      <p:sp>
        <p:nvSpPr>
          <p:cNvPr id="197" name="Google Shape;197;p29"/>
          <p:cNvSpPr/>
          <p:nvPr/>
        </p:nvSpPr>
        <p:spPr>
          <a:xfrm>
            <a:off x="3763475" y="1038875"/>
            <a:ext cx="7425300" cy="1107600"/>
          </a:xfrm>
          <a:prstGeom prst="rect">
            <a:avLst/>
          </a:prstGeom>
          <a:noFill/>
          <a:ln cap="flat" cmpd="sng" w="114300">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03" name="Google Shape;203;p30"/>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Start-Up Language Routines</a:t>
            </a:r>
            <a:endParaRPr b="1" sz="60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Greetings: follow-up questions, students greet each other</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Roll call: attendance</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Warm-up routines: weather chart, visual aids, daily learning objectives </a:t>
            </a:r>
            <a:endParaRPr sz="53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pic>
        <p:nvPicPr>
          <p:cNvPr id="209" name="Google Shape;209;p31"/>
          <p:cNvPicPr preferRelativeResize="0"/>
          <p:nvPr/>
        </p:nvPicPr>
        <p:blipFill>
          <a:blip r:embed="rId3">
            <a:alphaModFix/>
          </a:blip>
          <a:stretch>
            <a:fillRect/>
          </a:stretch>
        </p:blipFill>
        <p:spPr>
          <a:xfrm>
            <a:off x="1777250" y="1089212"/>
            <a:ext cx="8338682" cy="4679575"/>
          </a:xfrm>
          <a:prstGeom prst="rect">
            <a:avLst/>
          </a:prstGeom>
          <a:noFill/>
          <a:ln>
            <a:noFill/>
          </a:ln>
        </p:spPr>
      </p:pic>
      <p:sp>
        <p:nvSpPr>
          <p:cNvPr id="210" name="Google Shape;210;p31"/>
          <p:cNvSpPr txBox="1"/>
          <p:nvPr/>
        </p:nvSpPr>
        <p:spPr>
          <a:xfrm>
            <a:off x="1826550" y="5950325"/>
            <a:ext cx="828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u="sng">
                <a:solidFill>
                  <a:schemeClr val="hlink"/>
                </a:solidFill>
                <a:latin typeface="Calibri"/>
                <a:ea typeface="Calibri"/>
                <a:cs typeface="Calibri"/>
                <a:sym typeface="Calibri"/>
                <a:hlinkClick r:id="rId4"/>
              </a:rPr>
              <a:t>https://youtu.be/XauhiNLr6L0?t=268</a:t>
            </a:r>
            <a:r>
              <a:rPr lang="en-US" sz="2000">
                <a:latin typeface="Calibri"/>
                <a:ea typeface="Calibri"/>
                <a:cs typeface="Calibri"/>
                <a:sym typeface="Calibri"/>
              </a:rPr>
              <a:t> </a:t>
            </a:r>
            <a:endParaRPr sz="2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16" name="Google Shape;216;p32"/>
          <p:cNvSpPr txBox="1"/>
          <p:nvPr/>
        </p:nvSpPr>
        <p:spPr>
          <a:xfrm>
            <a:off x="406400" y="699675"/>
            <a:ext cx="11181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3700">
                <a:solidFill>
                  <a:schemeClr val="dk1"/>
                </a:solidFill>
                <a:latin typeface="Calibri"/>
                <a:ea typeface="Calibri"/>
                <a:cs typeface="Calibri"/>
                <a:sym typeface="Calibri"/>
              </a:rPr>
              <a:t>Start-Up Language Routine from Umidakhon Usmonova</a:t>
            </a:r>
            <a:endParaRPr b="1" sz="5200">
              <a:solidFill>
                <a:schemeClr val="dk1"/>
              </a:solidFill>
              <a:latin typeface="Calibri"/>
              <a:ea typeface="Calibri"/>
              <a:cs typeface="Calibri"/>
              <a:sym typeface="Calibri"/>
            </a:endParaRPr>
          </a:p>
          <a:p>
            <a:pPr indent="0" lvl="0" marL="0" rtl="0" algn="ctr">
              <a:spcBef>
                <a:spcPts val="0"/>
              </a:spcBef>
              <a:spcAft>
                <a:spcPts val="0"/>
              </a:spcAft>
              <a:buNone/>
            </a:pPr>
            <a:r>
              <a:rPr b="1" lang="en-US" sz="3800">
                <a:solidFill>
                  <a:srgbClr val="F7931E"/>
                </a:solidFill>
                <a:latin typeface="Calibri"/>
                <a:ea typeface="Calibri"/>
                <a:cs typeface="Calibri"/>
                <a:sym typeface="Calibri"/>
              </a:rPr>
              <a:t>How are you feeling today?</a:t>
            </a:r>
            <a:endParaRPr b="1" sz="3800">
              <a:solidFill>
                <a:srgbClr val="F7931E"/>
              </a:solidFill>
              <a:latin typeface="Calibri"/>
              <a:ea typeface="Calibri"/>
              <a:cs typeface="Calibri"/>
              <a:sym typeface="Calibri"/>
            </a:endParaRPr>
          </a:p>
        </p:txBody>
      </p:sp>
      <p:sp>
        <p:nvSpPr>
          <p:cNvPr id="217" name="Google Shape;217;p32"/>
          <p:cNvSpPr txBox="1"/>
          <p:nvPr/>
        </p:nvSpPr>
        <p:spPr>
          <a:xfrm>
            <a:off x="4044250" y="1866750"/>
            <a:ext cx="7478100" cy="56232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SzPts val="2000"/>
              <a:buFont typeface="Calibri"/>
              <a:buAutoNum type="arabicPeriod"/>
            </a:pPr>
            <a:r>
              <a:rPr b="1" i="1" lang="en-US" sz="2000">
                <a:latin typeface="Calibri"/>
                <a:ea typeface="Calibri"/>
                <a:cs typeface="Calibri"/>
                <a:sym typeface="Calibri"/>
              </a:rPr>
              <a:t>Time:</a:t>
            </a:r>
            <a:r>
              <a:rPr lang="en-US" sz="2000">
                <a:latin typeface="Calibri"/>
                <a:ea typeface="Calibri"/>
                <a:cs typeface="Calibri"/>
                <a:sym typeface="Calibri"/>
              </a:rPr>
              <a:t> About 5 minutes at the beginning of the lesson. (Teacher modeling included in)</a:t>
            </a:r>
            <a:endParaRPr sz="2000">
              <a:latin typeface="Calibri"/>
              <a:ea typeface="Calibri"/>
              <a:cs typeface="Calibri"/>
              <a:sym typeface="Calibri"/>
            </a:endParaRPr>
          </a:p>
          <a:p>
            <a:pPr indent="-355600" lvl="0" marL="457200" rtl="0" algn="l">
              <a:lnSpc>
                <a:spcPct val="115000"/>
              </a:lnSpc>
              <a:spcBef>
                <a:spcPts val="0"/>
              </a:spcBef>
              <a:spcAft>
                <a:spcPts val="0"/>
              </a:spcAft>
              <a:buSzPts val="2000"/>
              <a:buFont typeface="Calibri"/>
              <a:buAutoNum type="arabicPeriod"/>
            </a:pPr>
            <a:r>
              <a:rPr b="1" i="1" lang="en-US" sz="2000">
                <a:latin typeface="Calibri"/>
                <a:ea typeface="Calibri"/>
                <a:cs typeface="Calibri"/>
                <a:sym typeface="Calibri"/>
              </a:rPr>
              <a:t>Goals:</a:t>
            </a:r>
            <a:r>
              <a:rPr lang="en-US" sz="2000">
                <a:latin typeface="Calibri"/>
                <a:ea typeface="Calibri"/>
                <a:cs typeface="Calibri"/>
                <a:sym typeface="Calibri"/>
              </a:rPr>
              <a:t> Providing students interactive practice with feelings vocabulary, and questions/answers, giving students a chance to practice speaking and listening.</a:t>
            </a:r>
            <a:endParaRPr sz="2000">
              <a:latin typeface="Calibri"/>
              <a:ea typeface="Calibri"/>
              <a:cs typeface="Calibri"/>
              <a:sym typeface="Calibri"/>
            </a:endParaRPr>
          </a:p>
          <a:p>
            <a:pPr indent="-355600" lvl="0" marL="457200" rtl="0" algn="l">
              <a:lnSpc>
                <a:spcPct val="115000"/>
              </a:lnSpc>
              <a:spcBef>
                <a:spcPts val="0"/>
              </a:spcBef>
              <a:spcAft>
                <a:spcPts val="0"/>
              </a:spcAft>
              <a:buSzPts val="2000"/>
              <a:buFont typeface="Calibri"/>
              <a:buAutoNum type="arabicPeriod"/>
            </a:pPr>
            <a:r>
              <a:rPr b="1" i="1" lang="en-US" sz="2000">
                <a:latin typeface="Calibri"/>
                <a:ea typeface="Calibri"/>
                <a:cs typeface="Calibri"/>
                <a:sym typeface="Calibri"/>
              </a:rPr>
              <a:t>Materials:</a:t>
            </a:r>
            <a:r>
              <a:rPr lang="en-US" sz="2000">
                <a:latin typeface="Calibri"/>
                <a:ea typeface="Calibri"/>
                <a:cs typeface="Calibri"/>
                <a:sym typeface="Calibri"/>
              </a:rPr>
              <a:t> Sentence frames or a list of vocabulary words and, ‘Feelings emoji chart’ are displayed on the board.</a:t>
            </a:r>
            <a:endParaRPr sz="2000">
              <a:latin typeface="Calibri"/>
              <a:ea typeface="Calibri"/>
              <a:cs typeface="Calibri"/>
              <a:sym typeface="Calibri"/>
            </a:endParaRPr>
          </a:p>
          <a:p>
            <a:pPr indent="-355600" lvl="0" marL="457200" rtl="0" algn="l">
              <a:lnSpc>
                <a:spcPct val="115000"/>
              </a:lnSpc>
              <a:spcBef>
                <a:spcPts val="0"/>
              </a:spcBef>
              <a:spcAft>
                <a:spcPts val="0"/>
              </a:spcAft>
              <a:buSzPts val="2000"/>
              <a:buFont typeface="Calibri"/>
              <a:buAutoNum type="arabicPeriod"/>
            </a:pPr>
            <a:r>
              <a:rPr b="1" i="1" lang="en-US" sz="2000">
                <a:latin typeface="Calibri"/>
                <a:ea typeface="Calibri"/>
                <a:cs typeface="Calibri"/>
                <a:sym typeface="Calibri"/>
              </a:rPr>
              <a:t>Preparation:</a:t>
            </a:r>
            <a:r>
              <a:rPr lang="en-US" sz="2000">
                <a:latin typeface="Calibri"/>
                <a:ea typeface="Calibri"/>
                <a:cs typeface="Calibri"/>
                <a:sym typeface="Calibri"/>
              </a:rPr>
              <a:t> Teacher prepares visuals beforehand and, displays them on the board. One chart is for Vocabulary with sample question and answers, the other is ‘Emoji chart’ with 6-9 feelings described. Before asking students to mingle Teacher models a question and answer with one of active students.</a:t>
            </a:r>
            <a:endParaRPr sz="2000">
              <a:latin typeface="Calibri"/>
              <a:ea typeface="Calibri"/>
              <a:cs typeface="Calibri"/>
              <a:sym typeface="Calibri"/>
            </a:endParaRPr>
          </a:p>
          <a:p>
            <a:pPr indent="-355600" lvl="0" marL="457200" rtl="0" algn="l">
              <a:lnSpc>
                <a:spcPct val="115000"/>
              </a:lnSpc>
              <a:spcBef>
                <a:spcPts val="0"/>
              </a:spcBef>
              <a:spcAft>
                <a:spcPts val="0"/>
              </a:spcAft>
              <a:buSzPts val="2000"/>
              <a:buFont typeface="Calibri"/>
              <a:buAutoNum type="arabicPeriod"/>
            </a:pPr>
            <a:r>
              <a:rPr lang="en-US" sz="2000">
                <a:latin typeface="Calibri"/>
                <a:ea typeface="Calibri"/>
                <a:cs typeface="Calibri"/>
                <a:sym typeface="Calibri"/>
              </a:rPr>
              <a:t>Option: Teacher asks students to draw the feelings on their fingers and ask which of the feelings describes them best for today.</a:t>
            </a:r>
            <a:endParaRPr sz="2000">
              <a:latin typeface="Calibri"/>
              <a:ea typeface="Calibri"/>
              <a:cs typeface="Calibri"/>
              <a:sym typeface="Calibri"/>
            </a:endParaRPr>
          </a:p>
          <a:p>
            <a:pPr indent="0" lvl="0" marL="457200" rtl="0" algn="l">
              <a:lnSpc>
                <a:spcPct val="115000"/>
              </a:lnSpc>
              <a:spcBef>
                <a:spcPts val="1000"/>
              </a:spcBef>
              <a:spcAft>
                <a:spcPts val="0"/>
              </a:spcAft>
              <a:buNone/>
            </a:pPr>
            <a:r>
              <a:t/>
            </a:r>
            <a:endParaRPr b="1" sz="2300">
              <a:latin typeface="Calibri"/>
              <a:ea typeface="Calibri"/>
              <a:cs typeface="Calibri"/>
              <a:sym typeface="Calibri"/>
            </a:endParaRPr>
          </a:p>
        </p:txBody>
      </p:sp>
      <p:pic>
        <p:nvPicPr>
          <p:cNvPr id="218" name="Google Shape;218;p32"/>
          <p:cNvPicPr preferRelativeResize="0"/>
          <p:nvPr/>
        </p:nvPicPr>
        <p:blipFill>
          <a:blip r:embed="rId3">
            <a:alphaModFix/>
          </a:blip>
          <a:stretch>
            <a:fillRect/>
          </a:stretch>
        </p:blipFill>
        <p:spPr>
          <a:xfrm>
            <a:off x="406400" y="2339950"/>
            <a:ext cx="3372225" cy="434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24" name="Google Shape;224;p33"/>
          <p:cNvSpPr txBox="1"/>
          <p:nvPr/>
        </p:nvSpPr>
        <p:spPr>
          <a:xfrm>
            <a:off x="406400" y="699675"/>
            <a:ext cx="11181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3700">
                <a:solidFill>
                  <a:schemeClr val="dk1"/>
                </a:solidFill>
                <a:latin typeface="Calibri"/>
                <a:ea typeface="Calibri"/>
                <a:cs typeface="Calibri"/>
                <a:sym typeface="Calibri"/>
              </a:rPr>
              <a:t>Start-Up Language Routine from Umidakhon Usmonova</a:t>
            </a:r>
            <a:endParaRPr b="1" sz="5200">
              <a:solidFill>
                <a:schemeClr val="dk1"/>
              </a:solidFill>
              <a:latin typeface="Calibri"/>
              <a:ea typeface="Calibri"/>
              <a:cs typeface="Calibri"/>
              <a:sym typeface="Calibri"/>
            </a:endParaRPr>
          </a:p>
          <a:p>
            <a:pPr indent="0" lvl="0" marL="0" rtl="0" algn="ctr">
              <a:spcBef>
                <a:spcPts val="0"/>
              </a:spcBef>
              <a:spcAft>
                <a:spcPts val="0"/>
              </a:spcAft>
              <a:buNone/>
            </a:pPr>
            <a:r>
              <a:rPr b="1" lang="en-US" sz="3800">
                <a:solidFill>
                  <a:srgbClr val="F7931E"/>
                </a:solidFill>
                <a:latin typeface="Calibri"/>
                <a:ea typeface="Calibri"/>
                <a:cs typeface="Calibri"/>
                <a:sym typeface="Calibri"/>
              </a:rPr>
              <a:t>How are you feeling today?</a:t>
            </a:r>
            <a:endParaRPr b="1" sz="3800">
              <a:solidFill>
                <a:srgbClr val="F7931E"/>
              </a:solidFill>
              <a:latin typeface="Calibri"/>
              <a:ea typeface="Calibri"/>
              <a:cs typeface="Calibri"/>
              <a:sym typeface="Calibri"/>
            </a:endParaRPr>
          </a:p>
        </p:txBody>
      </p:sp>
      <p:sp>
        <p:nvSpPr>
          <p:cNvPr id="225" name="Google Shape;225;p33"/>
          <p:cNvSpPr txBox="1"/>
          <p:nvPr/>
        </p:nvSpPr>
        <p:spPr>
          <a:xfrm>
            <a:off x="4044250" y="1866750"/>
            <a:ext cx="74781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2300">
              <a:latin typeface="Calibri"/>
              <a:ea typeface="Calibri"/>
              <a:cs typeface="Calibri"/>
              <a:sym typeface="Calibri"/>
            </a:endParaRPr>
          </a:p>
        </p:txBody>
      </p:sp>
      <p:graphicFrame>
        <p:nvGraphicFramePr>
          <p:cNvPr id="226" name="Google Shape;226;p33"/>
          <p:cNvGraphicFramePr/>
          <p:nvPr/>
        </p:nvGraphicFramePr>
        <p:xfrm>
          <a:off x="742300" y="2085145"/>
          <a:ext cx="3000000" cy="3000000"/>
        </p:xfrm>
        <a:graphic>
          <a:graphicData uri="http://schemas.openxmlformats.org/drawingml/2006/table">
            <a:tbl>
              <a:tblPr>
                <a:noFill/>
                <a:tableStyleId>{BCEAC6F9-6D66-4919-AF72-F888D7FF15C6}</a:tableStyleId>
              </a:tblPr>
              <a:tblGrid>
                <a:gridCol w="2571750"/>
                <a:gridCol w="2571750"/>
                <a:gridCol w="2571750"/>
                <a:gridCol w="2571750"/>
              </a:tblGrid>
              <a:tr h="593025">
                <a:tc>
                  <a:txBody>
                    <a:bodyPr/>
                    <a:lstStyle/>
                    <a:p>
                      <a:pPr indent="0" lvl="0" marL="0" rtl="0" algn="ctr">
                        <a:spcBef>
                          <a:spcPts val="0"/>
                        </a:spcBef>
                        <a:spcAft>
                          <a:spcPts val="0"/>
                        </a:spcAft>
                        <a:buNone/>
                      </a:pPr>
                      <a:r>
                        <a:rPr b="1" lang="en-US" sz="2400"/>
                        <a:t>Topic/Content</a:t>
                      </a:r>
                      <a:endParaRPr b="1" sz="2400"/>
                    </a:p>
                  </a:txBody>
                  <a:tcPr marT="91425" marB="91425" marR="91425" marL="91425"/>
                </a:tc>
                <a:tc>
                  <a:txBody>
                    <a:bodyPr/>
                    <a:lstStyle/>
                    <a:p>
                      <a:pPr indent="0" lvl="0" marL="0" rtl="0" algn="ctr">
                        <a:spcBef>
                          <a:spcPts val="0"/>
                        </a:spcBef>
                        <a:spcAft>
                          <a:spcPts val="0"/>
                        </a:spcAft>
                        <a:buNone/>
                      </a:pPr>
                      <a:r>
                        <a:rPr b="1" lang="en-US" sz="2400"/>
                        <a:t>Example Vocabulary</a:t>
                      </a:r>
                      <a:endParaRPr b="1" sz="2400"/>
                    </a:p>
                  </a:txBody>
                  <a:tcPr marT="91425" marB="91425" marR="91425" marL="91425"/>
                </a:tc>
                <a:tc>
                  <a:txBody>
                    <a:bodyPr/>
                    <a:lstStyle/>
                    <a:p>
                      <a:pPr indent="0" lvl="0" marL="0" rtl="0" algn="ctr">
                        <a:spcBef>
                          <a:spcPts val="0"/>
                        </a:spcBef>
                        <a:spcAft>
                          <a:spcPts val="0"/>
                        </a:spcAft>
                        <a:buNone/>
                      </a:pPr>
                      <a:r>
                        <a:rPr b="1" lang="en-US" sz="2400"/>
                        <a:t>Example Questions</a:t>
                      </a:r>
                      <a:endParaRPr b="1" sz="2400"/>
                    </a:p>
                  </a:txBody>
                  <a:tcPr marT="91425" marB="91425" marR="91425" marL="91425"/>
                </a:tc>
                <a:tc>
                  <a:txBody>
                    <a:bodyPr/>
                    <a:lstStyle/>
                    <a:p>
                      <a:pPr indent="0" lvl="0" marL="0" rtl="0" algn="ctr">
                        <a:spcBef>
                          <a:spcPts val="0"/>
                        </a:spcBef>
                        <a:spcAft>
                          <a:spcPts val="0"/>
                        </a:spcAft>
                        <a:buNone/>
                      </a:pPr>
                      <a:r>
                        <a:rPr b="1" lang="en-US" sz="2400"/>
                        <a:t>Example Responses</a:t>
                      </a:r>
                      <a:endParaRPr b="1" sz="2400"/>
                    </a:p>
                  </a:txBody>
                  <a:tcPr marT="91425" marB="91425" marR="91425" marL="91425"/>
                </a:tc>
              </a:tr>
              <a:tr h="2410525">
                <a:tc>
                  <a:txBody>
                    <a:bodyPr/>
                    <a:lstStyle/>
                    <a:p>
                      <a:pPr indent="0" lvl="0" marL="0" rtl="0" algn="l">
                        <a:spcBef>
                          <a:spcPts val="0"/>
                        </a:spcBef>
                        <a:spcAft>
                          <a:spcPts val="0"/>
                        </a:spcAft>
                        <a:buNone/>
                      </a:pPr>
                      <a:r>
                        <a:rPr lang="en-US" sz="2400"/>
                        <a:t>Talking about one’s feelings</a:t>
                      </a:r>
                      <a:endParaRPr sz="2400"/>
                    </a:p>
                  </a:txBody>
                  <a:tcPr marT="91425" marB="91425" marR="91425" marL="91425"/>
                </a:tc>
                <a:tc>
                  <a:txBody>
                    <a:bodyPr/>
                    <a:lstStyle/>
                    <a:p>
                      <a:pPr indent="0" lvl="0" marL="0" rtl="0" algn="l">
                        <a:spcBef>
                          <a:spcPts val="0"/>
                        </a:spcBef>
                        <a:spcAft>
                          <a:spcPts val="0"/>
                        </a:spcAft>
                        <a:buNone/>
                      </a:pPr>
                      <a:r>
                        <a:rPr lang="en-US" sz="2400"/>
                        <a:t>Feelings: happy, sad, angry, worried, shy, excited, surprised, silly, embarrassed, tired</a:t>
                      </a:r>
                      <a:endParaRPr sz="2400"/>
                    </a:p>
                  </a:txBody>
                  <a:tcPr marT="91425" marB="91425" marR="91425" marL="91425"/>
                </a:tc>
                <a:tc>
                  <a:txBody>
                    <a:bodyPr/>
                    <a:lstStyle/>
                    <a:p>
                      <a:pPr indent="0" lvl="0" marL="0" rtl="0" algn="l">
                        <a:spcBef>
                          <a:spcPts val="0"/>
                        </a:spcBef>
                        <a:spcAft>
                          <a:spcPts val="0"/>
                        </a:spcAft>
                        <a:buNone/>
                      </a:pPr>
                      <a:r>
                        <a:rPr lang="en-US" sz="2400"/>
                        <a:t>Hello, how are you feeling today? Why are you feeling…?</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US" sz="2400"/>
                        <a:t>Hi, how do you feel today? Why? What happened?</a:t>
                      </a:r>
                      <a:endParaRPr sz="2400"/>
                    </a:p>
                  </a:txBody>
                  <a:tcPr marT="91425" marB="91425" marR="91425" marL="91425"/>
                </a:tc>
                <a:tc>
                  <a:txBody>
                    <a:bodyPr/>
                    <a:lstStyle/>
                    <a:p>
                      <a:pPr indent="0" lvl="0" marL="0" rtl="0" algn="l">
                        <a:spcBef>
                          <a:spcPts val="0"/>
                        </a:spcBef>
                        <a:spcAft>
                          <a:spcPts val="0"/>
                        </a:spcAft>
                        <a:buNone/>
                      </a:pPr>
                      <a:r>
                        <a:rPr lang="en-US" sz="2400"/>
                        <a:t>I am happy because…</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US" sz="2400"/>
                        <a:t>I feel…because...</a:t>
                      </a:r>
                      <a:endParaRPr sz="2400"/>
                    </a:p>
                  </a:txBody>
                  <a:tcPr marT="91425" marB="91425" marR="91425" marL="91425"/>
                </a:tc>
              </a:tr>
            </a:tbl>
          </a:graphicData>
        </a:graphic>
      </p:graphicFrame>
      <p:pic>
        <p:nvPicPr>
          <p:cNvPr id="227" name="Google Shape;227;p33"/>
          <p:cNvPicPr preferRelativeResize="0"/>
          <p:nvPr/>
        </p:nvPicPr>
        <p:blipFill>
          <a:blip r:embed="rId3">
            <a:alphaModFix/>
          </a:blip>
          <a:stretch>
            <a:fillRect/>
          </a:stretch>
        </p:blipFill>
        <p:spPr>
          <a:xfrm>
            <a:off x="485250" y="3918475"/>
            <a:ext cx="2228850" cy="2724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33" name="Google Shape;233;p34"/>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Do Now </a:t>
            </a:r>
            <a:r>
              <a:rPr b="1" lang="en-US" sz="6000">
                <a:solidFill>
                  <a:schemeClr val="dk1"/>
                </a:solidFill>
                <a:latin typeface="Calibri"/>
                <a:ea typeface="Calibri"/>
                <a:cs typeface="Calibri"/>
                <a:sym typeface="Calibri"/>
              </a:rPr>
              <a:t>Routines</a:t>
            </a:r>
            <a:endParaRPr b="1" sz="60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Do this routine at the start of every class</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Write a “Do Now” on the board at the beginning of a lesson</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Have a student read it out loud</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Check for understanding</a:t>
            </a:r>
            <a:endParaRPr sz="53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39" name="Google Shape;239;p35"/>
          <p:cNvSpPr txBox="1"/>
          <p:nvPr/>
        </p:nvSpPr>
        <p:spPr>
          <a:xfrm>
            <a:off x="406400" y="685800"/>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5900">
                <a:solidFill>
                  <a:schemeClr val="dk1"/>
                </a:solidFill>
                <a:latin typeface="Calibri"/>
                <a:ea typeface="Calibri"/>
                <a:cs typeface="Calibri"/>
                <a:sym typeface="Calibri"/>
              </a:rPr>
              <a:t>Do Now </a:t>
            </a:r>
            <a:r>
              <a:rPr b="1" lang="en-US" sz="5900">
                <a:solidFill>
                  <a:schemeClr val="dk1"/>
                </a:solidFill>
                <a:latin typeface="Calibri"/>
                <a:ea typeface="Calibri"/>
                <a:cs typeface="Calibri"/>
                <a:sym typeface="Calibri"/>
              </a:rPr>
              <a:t>Routine: “Power </a:t>
            </a:r>
            <a:r>
              <a:rPr b="1" lang="en-US" sz="5900">
                <a:solidFill>
                  <a:schemeClr val="dk1"/>
                </a:solidFill>
                <a:latin typeface="Calibri"/>
                <a:ea typeface="Calibri"/>
                <a:cs typeface="Calibri"/>
                <a:sym typeface="Calibri"/>
              </a:rPr>
              <a:t>Quotes”</a:t>
            </a:r>
            <a:endParaRPr b="1" sz="5900">
              <a:solidFill>
                <a:schemeClr val="dk1"/>
              </a:solidFill>
              <a:latin typeface="Calibri"/>
              <a:ea typeface="Calibri"/>
              <a:cs typeface="Calibri"/>
              <a:sym typeface="Calibri"/>
            </a:endParaRPr>
          </a:p>
          <a:p>
            <a:pPr indent="0" lvl="0" marL="0" rtl="0" algn="l">
              <a:spcBef>
                <a:spcPts val="0"/>
              </a:spcBef>
              <a:spcAft>
                <a:spcPts val="0"/>
              </a:spcAft>
              <a:buNone/>
            </a:pPr>
            <a:r>
              <a:t/>
            </a:r>
            <a:endParaRPr b="1" sz="3000">
              <a:solidFill>
                <a:schemeClr val="dk1"/>
              </a:solidFill>
              <a:latin typeface="Calibri"/>
              <a:ea typeface="Calibri"/>
              <a:cs typeface="Calibri"/>
              <a:sym typeface="Calibri"/>
            </a:endParaRPr>
          </a:p>
          <a:p>
            <a:pPr indent="0" lvl="0" marL="0" rtl="0" algn="l">
              <a:spcBef>
                <a:spcPts val="0"/>
              </a:spcBef>
              <a:spcAft>
                <a:spcPts val="0"/>
              </a:spcAft>
              <a:buNone/>
            </a:pPr>
            <a:r>
              <a:t/>
            </a:r>
            <a:endParaRPr b="1" sz="3000">
              <a:solidFill>
                <a:schemeClr val="dk1"/>
              </a:solidFill>
              <a:latin typeface="Calibri"/>
              <a:ea typeface="Calibri"/>
              <a:cs typeface="Calibri"/>
              <a:sym typeface="Calibri"/>
            </a:endParaRPr>
          </a:p>
          <a:p>
            <a:pPr indent="0" lvl="0" marL="0" rtl="0" algn="l">
              <a:spcBef>
                <a:spcPts val="0"/>
              </a:spcBef>
              <a:spcAft>
                <a:spcPts val="0"/>
              </a:spcAft>
              <a:buNone/>
            </a:pPr>
            <a:r>
              <a:rPr b="1" lang="en-US" sz="3300">
                <a:solidFill>
                  <a:schemeClr val="dk1"/>
                </a:solidFill>
                <a:latin typeface="Calibri"/>
                <a:ea typeface="Calibri"/>
                <a:cs typeface="Calibri"/>
                <a:sym typeface="Calibri"/>
              </a:rPr>
              <a:t>What do you think this quote means? </a:t>
            </a:r>
            <a:endParaRPr b="1" sz="3300">
              <a:solidFill>
                <a:schemeClr val="dk1"/>
              </a:solidFill>
              <a:latin typeface="Calibri"/>
              <a:ea typeface="Calibri"/>
              <a:cs typeface="Calibri"/>
              <a:sym typeface="Calibri"/>
            </a:endParaRPr>
          </a:p>
          <a:p>
            <a:pPr indent="0" lvl="0" marL="0" rtl="0" algn="l">
              <a:spcBef>
                <a:spcPts val="0"/>
              </a:spcBef>
              <a:spcAft>
                <a:spcPts val="0"/>
              </a:spcAft>
              <a:buNone/>
            </a:pPr>
            <a:r>
              <a:rPr b="1" lang="en-US" sz="3300">
                <a:solidFill>
                  <a:schemeClr val="dk1"/>
                </a:solidFill>
                <a:latin typeface="Calibri"/>
                <a:ea typeface="Calibri"/>
                <a:cs typeface="Calibri"/>
                <a:sym typeface="Calibri"/>
              </a:rPr>
              <a:t>Think, write, and discuss with your partner.</a:t>
            </a:r>
            <a:endParaRPr b="1" sz="3300">
              <a:solidFill>
                <a:schemeClr val="dk1"/>
              </a:solidFill>
              <a:latin typeface="Calibri"/>
              <a:ea typeface="Calibri"/>
              <a:cs typeface="Calibri"/>
              <a:sym typeface="Calibri"/>
            </a:endParaRPr>
          </a:p>
          <a:p>
            <a:pPr indent="0" lvl="0" marL="0" rtl="0" algn="l">
              <a:spcBef>
                <a:spcPts val="0"/>
              </a:spcBef>
              <a:spcAft>
                <a:spcPts val="0"/>
              </a:spcAft>
              <a:buNone/>
            </a:pPr>
            <a:r>
              <a:t/>
            </a:r>
            <a:endParaRPr b="1" sz="3300">
              <a:solidFill>
                <a:schemeClr val="dk1"/>
              </a:solidFill>
              <a:latin typeface="Calibri"/>
              <a:ea typeface="Calibri"/>
              <a:cs typeface="Calibri"/>
              <a:sym typeface="Calibri"/>
            </a:endParaRPr>
          </a:p>
          <a:p>
            <a:pPr indent="0" lvl="0" marL="0" rtl="0" algn="ctr">
              <a:spcBef>
                <a:spcPts val="0"/>
              </a:spcBef>
              <a:spcAft>
                <a:spcPts val="0"/>
              </a:spcAft>
              <a:buNone/>
            </a:pPr>
            <a:r>
              <a:rPr lang="en-US" sz="3300">
                <a:solidFill>
                  <a:schemeClr val="dk1"/>
                </a:solidFill>
                <a:latin typeface="Calibri"/>
                <a:ea typeface="Calibri"/>
                <a:cs typeface="Calibri"/>
                <a:sym typeface="Calibri"/>
              </a:rPr>
              <a:t>“</a:t>
            </a:r>
            <a:r>
              <a:rPr i="1" lang="en-US" sz="3300">
                <a:solidFill>
                  <a:schemeClr val="dk1"/>
                </a:solidFill>
                <a:latin typeface="Calibri"/>
                <a:ea typeface="Calibri"/>
                <a:cs typeface="Calibri"/>
                <a:sym typeface="Calibri"/>
              </a:rPr>
              <a:t>In order to become a real writer, </a:t>
            </a:r>
            <a:endParaRPr i="1" sz="3300">
              <a:solidFill>
                <a:schemeClr val="dk1"/>
              </a:solidFill>
              <a:latin typeface="Calibri"/>
              <a:ea typeface="Calibri"/>
              <a:cs typeface="Calibri"/>
              <a:sym typeface="Calibri"/>
            </a:endParaRPr>
          </a:p>
          <a:p>
            <a:pPr indent="0" lvl="0" marL="0" rtl="0" algn="ctr">
              <a:spcBef>
                <a:spcPts val="0"/>
              </a:spcBef>
              <a:spcAft>
                <a:spcPts val="0"/>
              </a:spcAft>
              <a:buNone/>
            </a:pPr>
            <a:r>
              <a:rPr i="1" lang="en-US" sz="3300">
                <a:solidFill>
                  <a:schemeClr val="dk1"/>
                </a:solidFill>
                <a:latin typeface="Calibri"/>
                <a:ea typeface="Calibri"/>
                <a:cs typeface="Calibri"/>
                <a:sym typeface="Calibri"/>
              </a:rPr>
              <a:t>one must comprehensively study life, </a:t>
            </a:r>
            <a:endParaRPr i="1" sz="3300">
              <a:solidFill>
                <a:schemeClr val="dk1"/>
              </a:solidFill>
              <a:latin typeface="Calibri"/>
              <a:ea typeface="Calibri"/>
              <a:cs typeface="Calibri"/>
              <a:sym typeface="Calibri"/>
            </a:endParaRPr>
          </a:p>
          <a:p>
            <a:pPr indent="0" lvl="0" marL="0" rtl="0" algn="ctr">
              <a:spcBef>
                <a:spcPts val="0"/>
              </a:spcBef>
              <a:spcAft>
                <a:spcPts val="0"/>
              </a:spcAft>
              <a:buNone/>
            </a:pPr>
            <a:r>
              <a:rPr i="1" lang="en-US" sz="3300">
                <a:solidFill>
                  <a:schemeClr val="dk1"/>
                </a:solidFill>
                <a:latin typeface="Calibri"/>
                <a:ea typeface="Calibri"/>
                <a:cs typeface="Calibri"/>
                <a:sym typeface="Calibri"/>
              </a:rPr>
              <a:t>for this [s/he] must be familiar with every branch of life.</a:t>
            </a:r>
            <a:r>
              <a:rPr lang="en-US" sz="3300">
                <a:solidFill>
                  <a:schemeClr val="dk1"/>
                </a:solidFill>
                <a:latin typeface="Calibri"/>
                <a:ea typeface="Calibri"/>
                <a:cs typeface="Calibri"/>
                <a:sym typeface="Calibri"/>
              </a:rPr>
              <a:t>” Abdullah Qadiri</a:t>
            </a:r>
            <a:endParaRPr sz="3300">
              <a:solidFill>
                <a:schemeClr val="dk1"/>
              </a:solidFill>
              <a:latin typeface="Calibri"/>
              <a:ea typeface="Calibri"/>
              <a:cs typeface="Calibri"/>
              <a:sym typeface="Calibri"/>
            </a:endParaRPr>
          </a:p>
        </p:txBody>
      </p:sp>
      <p:sp>
        <p:nvSpPr>
          <p:cNvPr id="240" name="Google Shape;240;p35"/>
          <p:cNvSpPr txBox="1"/>
          <p:nvPr/>
        </p:nvSpPr>
        <p:spPr>
          <a:xfrm>
            <a:off x="1030300" y="2223675"/>
            <a:ext cx="61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“i</a:t>
            </a:r>
            <a:endParaRPr>
              <a:latin typeface="Calibri"/>
              <a:ea typeface="Calibri"/>
              <a:cs typeface="Calibri"/>
              <a:sym typeface="Calibri"/>
            </a:endParaRPr>
          </a:p>
        </p:txBody>
      </p:sp>
      <p:pic>
        <p:nvPicPr>
          <p:cNvPr id="241" name="Google Shape;241;p35"/>
          <p:cNvPicPr preferRelativeResize="0"/>
          <p:nvPr/>
        </p:nvPicPr>
        <p:blipFill>
          <a:blip r:embed="rId3">
            <a:alphaModFix/>
          </a:blip>
          <a:stretch>
            <a:fillRect/>
          </a:stretch>
        </p:blipFill>
        <p:spPr>
          <a:xfrm>
            <a:off x="8408275" y="1820150"/>
            <a:ext cx="3282649" cy="2115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47" name="Google Shape;247;p36"/>
          <p:cNvSpPr txBox="1"/>
          <p:nvPr/>
        </p:nvSpPr>
        <p:spPr>
          <a:xfrm>
            <a:off x="406400" y="892200"/>
            <a:ext cx="4055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rgbClr val="F8931F"/>
                </a:solidFill>
                <a:latin typeface="Calibri"/>
                <a:ea typeface="Calibri"/>
                <a:cs typeface="Calibri"/>
                <a:sym typeface="Calibri"/>
              </a:rPr>
              <a:t>Plan your lessons with routines!</a:t>
            </a:r>
            <a:endParaRPr b="1" sz="3300">
              <a:solidFill>
                <a:srgbClr val="F8931F"/>
              </a:solidFill>
              <a:latin typeface="Calibri"/>
              <a:ea typeface="Calibri"/>
              <a:cs typeface="Calibri"/>
              <a:sym typeface="Calibri"/>
            </a:endParaRPr>
          </a:p>
        </p:txBody>
      </p:sp>
      <p:sp>
        <p:nvSpPr>
          <p:cNvPr id="248" name="Google Shape;248;p36"/>
          <p:cNvSpPr txBox="1"/>
          <p:nvPr/>
        </p:nvSpPr>
        <p:spPr>
          <a:xfrm>
            <a:off x="406400" y="2299200"/>
            <a:ext cx="3000000" cy="20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4000">
                <a:latin typeface="Open Sans"/>
                <a:ea typeface="Open Sans"/>
                <a:cs typeface="Open Sans"/>
                <a:sym typeface="Open Sans"/>
              </a:rPr>
              <a:t>Routine Chart</a:t>
            </a:r>
            <a:endParaRPr b="1" sz="4000">
              <a:latin typeface="Open Sans"/>
              <a:ea typeface="Open Sans"/>
              <a:cs typeface="Open Sans"/>
              <a:sym typeface="Open Sans"/>
            </a:endParaRPr>
          </a:p>
          <a:p>
            <a:pPr indent="0" lvl="0" marL="0" rtl="0" algn="l">
              <a:lnSpc>
                <a:spcPct val="115000"/>
              </a:lnSpc>
              <a:spcBef>
                <a:spcPts val="0"/>
              </a:spcBef>
              <a:spcAft>
                <a:spcPts val="0"/>
              </a:spcAft>
              <a:buNone/>
            </a:pPr>
            <a:r>
              <a:rPr lang="en-US" sz="2600">
                <a:latin typeface="Open Sans"/>
                <a:ea typeface="Open Sans"/>
                <a:cs typeface="Open Sans"/>
                <a:sym typeface="Open Sans"/>
              </a:rPr>
              <a:t>by Joan Kang Shin</a:t>
            </a:r>
            <a:endParaRPr sz="2600">
              <a:latin typeface="Open Sans"/>
              <a:ea typeface="Open Sans"/>
              <a:cs typeface="Open Sans"/>
              <a:sym typeface="Open Sans"/>
            </a:endParaRPr>
          </a:p>
        </p:txBody>
      </p:sp>
      <p:pic>
        <p:nvPicPr>
          <p:cNvPr id="249" name="Google Shape;249;p36"/>
          <p:cNvPicPr preferRelativeResize="0"/>
          <p:nvPr/>
        </p:nvPicPr>
        <p:blipFill>
          <a:blip r:embed="rId3">
            <a:alphaModFix/>
          </a:blip>
          <a:stretch>
            <a:fillRect/>
          </a:stretch>
        </p:blipFill>
        <p:spPr>
          <a:xfrm>
            <a:off x="3750700" y="1012563"/>
            <a:ext cx="7425400" cy="4985273"/>
          </a:xfrm>
          <a:prstGeom prst="rect">
            <a:avLst/>
          </a:prstGeom>
          <a:noFill/>
          <a:ln>
            <a:noFill/>
          </a:ln>
        </p:spPr>
      </p:pic>
      <p:sp>
        <p:nvSpPr>
          <p:cNvPr id="250" name="Google Shape;250;p36"/>
          <p:cNvSpPr/>
          <p:nvPr/>
        </p:nvSpPr>
        <p:spPr>
          <a:xfrm>
            <a:off x="3750750" y="4898950"/>
            <a:ext cx="7425300" cy="1107600"/>
          </a:xfrm>
          <a:prstGeom prst="rect">
            <a:avLst/>
          </a:prstGeom>
          <a:noFill/>
          <a:ln cap="flat" cmpd="sng" w="114300">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56" name="Google Shape;256;p37"/>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Wrap-Up Routines</a:t>
            </a:r>
            <a:endParaRPr b="1" sz="60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Do this routine at the end of every class</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The purpose is to reflect on the class</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It can be done individually, in pairs, or in groups</a:t>
            </a:r>
            <a:endParaRPr sz="53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8"/>
          <p:cNvSpPr txBox="1"/>
          <p:nvPr>
            <p:ph type="title"/>
          </p:nvPr>
        </p:nvSpPr>
        <p:spPr>
          <a:xfrm>
            <a:off x="406400" y="908092"/>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1" lang="en-US" sz="4800">
                <a:solidFill>
                  <a:schemeClr val="dk1"/>
                </a:solidFill>
                <a:latin typeface="Calibri"/>
                <a:ea typeface="Calibri"/>
                <a:cs typeface="Calibri"/>
                <a:sym typeface="Calibri"/>
              </a:rPr>
              <a:t>Exit Ticket - Wrap Up Routine</a:t>
            </a:r>
            <a:endParaRPr b="1" sz="4800">
              <a:solidFill>
                <a:schemeClr val="dk1"/>
              </a:solidFill>
              <a:latin typeface="Calibri"/>
              <a:ea typeface="Calibri"/>
              <a:cs typeface="Calibri"/>
              <a:sym typeface="Calibri"/>
            </a:endParaRPr>
          </a:p>
        </p:txBody>
      </p:sp>
      <p:sp>
        <p:nvSpPr>
          <p:cNvPr id="262" name="Google Shape;262;p38"/>
          <p:cNvSpPr txBox="1"/>
          <p:nvPr>
            <p:ph idx="1" type="body"/>
          </p:nvPr>
        </p:nvSpPr>
        <p:spPr>
          <a:xfrm>
            <a:off x="406400" y="1893900"/>
            <a:ext cx="4487100" cy="3295200"/>
          </a:xfrm>
          <a:prstGeom prst="rect">
            <a:avLst/>
          </a:prstGeom>
        </p:spPr>
        <p:txBody>
          <a:bodyPr anchorCtr="0" anchor="t" bIns="45700" lIns="91425" spcFirstLastPara="1" rIns="91425" wrap="square" tIns="45700">
            <a:noAutofit/>
          </a:bodyPr>
          <a:lstStyle/>
          <a:p>
            <a:pPr indent="-482600" lvl="0" marL="609600" rtl="0" algn="l">
              <a:lnSpc>
                <a:spcPct val="90000"/>
              </a:lnSpc>
              <a:spcBef>
                <a:spcPts val="13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Easy assessment routine</a:t>
            </a:r>
            <a:endParaRPr sz="2800">
              <a:solidFill>
                <a:schemeClr val="dk1"/>
              </a:solidFill>
              <a:latin typeface="Calibri"/>
              <a:ea typeface="Calibri"/>
              <a:cs typeface="Calibri"/>
              <a:sym typeface="Calibri"/>
            </a:endParaRPr>
          </a:p>
          <a:p>
            <a:pPr indent="-482600" lvl="0" marL="60960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Teachers use it at the end of each class before students “exit” the class.</a:t>
            </a:r>
            <a:endParaRPr sz="2800">
              <a:solidFill>
                <a:schemeClr val="dk1"/>
              </a:solidFill>
              <a:latin typeface="Calibri"/>
              <a:ea typeface="Calibri"/>
              <a:cs typeface="Calibri"/>
              <a:sym typeface="Calibri"/>
            </a:endParaRPr>
          </a:p>
          <a:p>
            <a:pPr indent="-482600" lvl="0" marL="60960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Students can show what they learned before they leave class.</a:t>
            </a:r>
            <a:endParaRPr sz="2800"/>
          </a:p>
        </p:txBody>
      </p:sp>
      <p:pic>
        <p:nvPicPr>
          <p:cNvPr id="263" name="Google Shape;263;p38"/>
          <p:cNvPicPr preferRelativeResize="0"/>
          <p:nvPr/>
        </p:nvPicPr>
        <p:blipFill>
          <a:blip r:embed="rId3">
            <a:alphaModFix/>
          </a:blip>
          <a:stretch>
            <a:fillRect/>
          </a:stretch>
        </p:blipFill>
        <p:spPr>
          <a:xfrm>
            <a:off x="8185988" y="609625"/>
            <a:ext cx="1886326" cy="1886326"/>
          </a:xfrm>
          <a:prstGeom prst="rect">
            <a:avLst/>
          </a:prstGeom>
          <a:noFill/>
          <a:ln>
            <a:noFill/>
          </a:ln>
        </p:spPr>
      </p:pic>
      <p:sp>
        <p:nvSpPr>
          <p:cNvPr id="264" name="Google Shape;264;p3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pic>
        <p:nvPicPr>
          <p:cNvPr id="265" name="Google Shape;265;p38"/>
          <p:cNvPicPr preferRelativeResize="0"/>
          <p:nvPr/>
        </p:nvPicPr>
        <p:blipFill>
          <a:blip r:embed="rId4">
            <a:alphaModFix/>
          </a:blip>
          <a:stretch>
            <a:fillRect/>
          </a:stretch>
        </p:blipFill>
        <p:spPr>
          <a:xfrm>
            <a:off x="5714100" y="2215250"/>
            <a:ext cx="5462000" cy="4170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nvSpPr>
        <p:spPr>
          <a:xfrm>
            <a:off x="406400" y="2299200"/>
            <a:ext cx="3000000" cy="239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4000">
                <a:latin typeface="Calibri"/>
                <a:ea typeface="Calibri"/>
                <a:cs typeface="Calibri"/>
                <a:sym typeface="Calibri"/>
              </a:rPr>
              <a:t>The Feel Wheel</a:t>
            </a:r>
            <a:endParaRPr b="1" sz="4000">
              <a:latin typeface="Calibri"/>
              <a:ea typeface="Calibri"/>
              <a:cs typeface="Calibri"/>
              <a:sym typeface="Calibri"/>
            </a:endParaRPr>
          </a:p>
          <a:p>
            <a:pPr indent="0" lvl="0" marL="0" rtl="0" algn="l">
              <a:lnSpc>
                <a:spcPct val="115000"/>
              </a:lnSpc>
              <a:spcBef>
                <a:spcPts val="0"/>
              </a:spcBef>
              <a:spcAft>
                <a:spcPts val="0"/>
              </a:spcAft>
              <a:buNone/>
            </a:pPr>
            <a:r>
              <a:rPr lang="en-US" sz="2400">
                <a:latin typeface="Calibri"/>
                <a:ea typeface="Calibri"/>
                <a:cs typeface="Calibri"/>
                <a:sym typeface="Calibri"/>
              </a:rPr>
              <a:t>https://imgur.com/gallery/tCWChf6</a:t>
            </a:r>
            <a:endParaRPr sz="2400">
              <a:latin typeface="Calibri"/>
              <a:ea typeface="Calibri"/>
              <a:cs typeface="Calibri"/>
              <a:sym typeface="Calibri"/>
            </a:endParaRPr>
          </a:p>
        </p:txBody>
      </p:sp>
      <p:sp>
        <p:nvSpPr>
          <p:cNvPr id="122" name="Google Shape;122;p21"/>
          <p:cNvSpPr txBox="1"/>
          <p:nvPr/>
        </p:nvSpPr>
        <p:spPr>
          <a:xfrm>
            <a:off x="406400" y="892200"/>
            <a:ext cx="4055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rgbClr val="F8931F"/>
                </a:solidFill>
                <a:latin typeface="Calibri"/>
                <a:ea typeface="Calibri"/>
                <a:cs typeface="Calibri"/>
                <a:sym typeface="Calibri"/>
              </a:rPr>
              <a:t>Start each class with “How are you?”</a:t>
            </a:r>
            <a:endParaRPr b="1" sz="3300">
              <a:solidFill>
                <a:srgbClr val="F8931F"/>
              </a:solidFill>
              <a:latin typeface="Calibri"/>
              <a:ea typeface="Calibri"/>
              <a:cs typeface="Calibri"/>
              <a:sym typeface="Calibri"/>
            </a:endParaRPr>
          </a:p>
        </p:txBody>
      </p:sp>
      <p:sp>
        <p:nvSpPr>
          <p:cNvPr id="123" name="Google Shape;123;p2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124" name="Google Shape;124;p21"/>
          <p:cNvSpPr txBox="1"/>
          <p:nvPr/>
        </p:nvSpPr>
        <p:spPr>
          <a:xfrm rot="254">
            <a:off x="406400" y="4966825"/>
            <a:ext cx="4055400" cy="15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4100">
                <a:solidFill>
                  <a:srgbClr val="F7931E"/>
                </a:solidFill>
                <a:latin typeface="Calibri"/>
                <a:ea typeface="Calibri"/>
                <a:cs typeface="Calibri"/>
                <a:sym typeface="Calibri"/>
              </a:rPr>
              <a:t>One Word Share</a:t>
            </a:r>
            <a:endParaRPr b="1" i="1" sz="4100">
              <a:solidFill>
                <a:srgbClr val="F7931E"/>
              </a:solidFill>
              <a:latin typeface="Calibri"/>
              <a:ea typeface="Calibri"/>
              <a:cs typeface="Calibri"/>
              <a:sym typeface="Calibri"/>
            </a:endParaRPr>
          </a:p>
        </p:txBody>
      </p:sp>
      <p:pic>
        <p:nvPicPr>
          <p:cNvPr id="125" name="Google Shape;125;p21"/>
          <p:cNvPicPr preferRelativeResize="0"/>
          <p:nvPr/>
        </p:nvPicPr>
        <p:blipFill>
          <a:blip r:embed="rId3">
            <a:alphaModFix/>
          </a:blip>
          <a:stretch>
            <a:fillRect/>
          </a:stretch>
        </p:blipFill>
        <p:spPr>
          <a:xfrm>
            <a:off x="4614200" y="762000"/>
            <a:ext cx="5755600" cy="5755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71" name="Google Shape;271;p39"/>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rPr b="1" lang="en-US" sz="6000">
                <a:solidFill>
                  <a:schemeClr val="dk1"/>
                </a:solidFill>
                <a:latin typeface="Calibri"/>
                <a:ea typeface="Calibri"/>
                <a:cs typeface="Calibri"/>
                <a:sym typeface="Calibri"/>
              </a:rPr>
              <a:t>Wrap Up </a:t>
            </a:r>
            <a:r>
              <a:rPr b="1" lang="en-US" sz="6000">
                <a:solidFill>
                  <a:schemeClr val="dk1"/>
                </a:solidFill>
                <a:latin typeface="Calibri"/>
                <a:ea typeface="Calibri"/>
                <a:cs typeface="Calibri"/>
                <a:sym typeface="Calibri"/>
              </a:rPr>
              <a:t>Daily Mingle</a:t>
            </a:r>
            <a:endParaRPr b="1" sz="6000">
              <a:solidFill>
                <a:schemeClr val="dk1"/>
              </a:solidFill>
              <a:latin typeface="Calibri"/>
              <a:ea typeface="Calibri"/>
              <a:cs typeface="Calibri"/>
              <a:sym typeface="Calibri"/>
            </a:endParaRPr>
          </a:p>
          <a:p>
            <a:pPr indent="-514350" lvl="0" marL="457200" rtl="0" algn="l">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A daily mingle is a short activity where learners walk around the classroom and talk to each other.</a:t>
            </a:r>
            <a:endParaRPr sz="4500">
              <a:solidFill>
                <a:schemeClr val="dk1"/>
              </a:solidFill>
              <a:latin typeface="Calibri"/>
              <a:ea typeface="Calibri"/>
              <a:cs typeface="Calibri"/>
              <a:sym typeface="Calibri"/>
            </a:endParaRPr>
          </a:p>
          <a:p>
            <a:pPr indent="-514350" lvl="0" marL="457200" rtl="0" algn="l">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It can be a good wrap-up routine.</a:t>
            </a:r>
            <a:endParaRPr sz="4500">
              <a:solidFill>
                <a:schemeClr val="dk1"/>
              </a:solidFill>
              <a:latin typeface="Calibri"/>
              <a:ea typeface="Calibri"/>
              <a:cs typeface="Calibri"/>
              <a:sym typeface="Calibri"/>
            </a:endParaRPr>
          </a:p>
          <a:p>
            <a:pPr indent="-514350" lvl="0" marL="457200" rtl="0" algn="l">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Students practice speaking with one another and share their reflections.</a:t>
            </a:r>
            <a:endParaRPr sz="45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77" name="Google Shape;277;p40"/>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Wrap-Up Sample Questions</a:t>
            </a:r>
            <a:endParaRPr b="1" sz="6000">
              <a:solidFill>
                <a:schemeClr val="dk1"/>
              </a:solidFill>
              <a:latin typeface="Calibri"/>
              <a:ea typeface="Calibri"/>
              <a:cs typeface="Calibri"/>
              <a:sym typeface="Calibri"/>
            </a:endParaRPr>
          </a:p>
          <a:p>
            <a:pPr indent="0" lvl="0" marL="0" rtl="0" algn="ctr">
              <a:spcBef>
                <a:spcPts val="0"/>
              </a:spcBef>
              <a:spcAft>
                <a:spcPts val="0"/>
              </a:spcAft>
              <a:buNone/>
            </a:pPr>
            <a:r>
              <a:t/>
            </a:r>
            <a:endParaRPr sz="5300">
              <a:solidFill>
                <a:schemeClr val="dk1"/>
              </a:solidFill>
              <a:latin typeface="Calibri"/>
              <a:ea typeface="Calibri"/>
              <a:cs typeface="Calibri"/>
              <a:sym typeface="Calibri"/>
            </a:endParaRPr>
          </a:p>
        </p:txBody>
      </p:sp>
      <p:pic>
        <p:nvPicPr>
          <p:cNvPr id="278" name="Google Shape;278;p40"/>
          <p:cNvPicPr preferRelativeResize="0"/>
          <p:nvPr/>
        </p:nvPicPr>
        <p:blipFill rotWithShape="1">
          <a:blip r:embed="rId3">
            <a:alphaModFix/>
          </a:blip>
          <a:srcRect b="19211" l="0" r="0" t="3663"/>
          <a:stretch/>
        </p:blipFill>
        <p:spPr>
          <a:xfrm>
            <a:off x="1158475" y="1955675"/>
            <a:ext cx="8503277" cy="4915099"/>
          </a:xfrm>
          <a:prstGeom prst="rect">
            <a:avLst/>
          </a:prstGeom>
          <a:noFill/>
          <a:ln>
            <a:noFill/>
          </a:ln>
        </p:spPr>
      </p:pic>
      <p:sp>
        <p:nvSpPr>
          <p:cNvPr id="279" name="Google Shape;279;p40"/>
          <p:cNvSpPr txBox="1"/>
          <p:nvPr/>
        </p:nvSpPr>
        <p:spPr>
          <a:xfrm>
            <a:off x="1852925" y="2289200"/>
            <a:ext cx="7223700" cy="3477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2800">
                <a:latin typeface="Permanent Marker"/>
                <a:ea typeface="Permanent Marker"/>
                <a:cs typeface="Permanent Marker"/>
                <a:sym typeface="Permanent Marker"/>
              </a:rPr>
              <a:t>DISCUSS WITH A PARTNER!</a:t>
            </a:r>
            <a:endParaRPr sz="2800">
              <a:latin typeface="Permanent Marker"/>
              <a:ea typeface="Permanent Marker"/>
              <a:cs typeface="Permanent Marker"/>
              <a:sym typeface="Permanent Marker"/>
            </a:endParaRPr>
          </a:p>
          <a:p>
            <a:pPr indent="0" lvl="0" marL="0" rtl="0" algn="ctr">
              <a:lnSpc>
                <a:spcPct val="115000"/>
              </a:lnSpc>
              <a:spcBef>
                <a:spcPts val="0"/>
              </a:spcBef>
              <a:spcAft>
                <a:spcPts val="0"/>
              </a:spcAft>
              <a:buNone/>
            </a:pPr>
            <a:r>
              <a:t/>
            </a:r>
            <a:endParaRPr sz="2300">
              <a:latin typeface="Permanent Marker"/>
              <a:ea typeface="Permanent Marker"/>
              <a:cs typeface="Permanent Marker"/>
              <a:sym typeface="Permanent Marker"/>
            </a:endParaRPr>
          </a:p>
          <a:p>
            <a:pPr indent="0" lvl="0" marL="0" rtl="0" algn="ctr">
              <a:lnSpc>
                <a:spcPct val="115000"/>
              </a:lnSpc>
              <a:spcBef>
                <a:spcPts val="0"/>
              </a:spcBef>
              <a:spcAft>
                <a:spcPts val="0"/>
              </a:spcAft>
              <a:buNone/>
            </a:pPr>
            <a:r>
              <a:rPr lang="en-US" sz="2300">
                <a:latin typeface="Permanent Marker"/>
                <a:ea typeface="Permanent Marker"/>
                <a:cs typeface="Permanent Marker"/>
                <a:sym typeface="Permanent Marker"/>
              </a:rPr>
              <a:t>What is one thing that you learned today?</a:t>
            </a:r>
            <a:endParaRPr sz="2300">
              <a:latin typeface="Permanent Marker"/>
              <a:ea typeface="Permanent Marker"/>
              <a:cs typeface="Permanent Marker"/>
              <a:sym typeface="Permanent Marker"/>
            </a:endParaRPr>
          </a:p>
          <a:p>
            <a:pPr indent="0" lvl="0" marL="0" rtl="0" algn="ctr">
              <a:lnSpc>
                <a:spcPct val="115000"/>
              </a:lnSpc>
              <a:spcBef>
                <a:spcPts val="0"/>
              </a:spcBef>
              <a:spcAft>
                <a:spcPts val="0"/>
              </a:spcAft>
              <a:buNone/>
            </a:pPr>
            <a:r>
              <a:t/>
            </a:r>
            <a:endParaRPr sz="2300">
              <a:latin typeface="Permanent Marker"/>
              <a:ea typeface="Permanent Marker"/>
              <a:cs typeface="Permanent Marker"/>
              <a:sym typeface="Permanent Marker"/>
            </a:endParaRPr>
          </a:p>
          <a:p>
            <a:pPr indent="0" lvl="0" marL="0" rtl="0" algn="ctr">
              <a:lnSpc>
                <a:spcPct val="115000"/>
              </a:lnSpc>
              <a:spcBef>
                <a:spcPts val="0"/>
              </a:spcBef>
              <a:spcAft>
                <a:spcPts val="0"/>
              </a:spcAft>
              <a:buNone/>
            </a:pPr>
            <a:r>
              <a:rPr lang="en-US" sz="2300">
                <a:latin typeface="Permanent Marker"/>
                <a:ea typeface="Permanent Marker"/>
                <a:cs typeface="Permanent Marker"/>
                <a:sym typeface="Permanent Marker"/>
              </a:rPr>
              <a:t>What is one question that you still wonder?</a:t>
            </a:r>
            <a:endParaRPr sz="2300">
              <a:latin typeface="Permanent Marker"/>
              <a:ea typeface="Permanent Marker"/>
              <a:cs typeface="Permanent Marker"/>
              <a:sym typeface="Permanent Marker"/>
            </a:endParaRPr>
          </a:p>
          <a:p>
            <a:pPr indent="0" lvl="0" marL="0" rtl="0" algn="ctr">
              <a:lnSpc>
                <a:spcPct val="115000"/>
              </a:lnSpc>
              <a:spcBef>
                <a:spcPts val="0"/>
              </a:spcBef>
              <a:spcAft>
                <a:spcPts val="0"/>
              </a:spcAft>
              <a:buNone/>
            </a:pPr>
            <a:r>
              <a:t/>
            </a:r>
            <a:endParaRPr sz="2300">
              <a:latin typeface="Permanent Marker"/>
              <a:ea typeface="Permanent Marker"/>
              <a:cs typeface="Permanent Marker"/>
              <a:sym typeface="Permanent Marker"/>
            </a:endParaRPr>
          </a:p>
          <a:p>
            <a:pPr indent="0" lvl="0" marL="0" rtl="0" algn="ctr">
              <a:lnSpc>
                <a:spcPct val="115000"/>
              </a:lnSpc>
              <a:spcBef>
                <a:spcPts val="0"/>
              </a:spcBef>
              <a:spcAft>
                <a:spcPts val="0"/>
              </a:spcAft>
              <a:buNone/>
            </a:pPr>
            <a:r>
              <a:rPr lang="en-US" sz="2300">
                <a:latin typeface="Permanent Marker"/>
                <a:ea typeface="Permanent Marker"/>
                <a:cs typeface="Permanent Marker"/>
                <a:sym typeface="Permanent Marker"/>
              </a:rPr>
              <a:t>What is one way someone helped you to learn?</a:t>
            </a:r>
            <a:endParaRPr sz="2300">
              <a:latin typeface="Permanent Marker"/>
              <a:ea typeface="Permanent Marker"/>
              <a:cs typeface="Permanent Marker"/>
              <a:sym typeface="Permanent Marker"/>
            </a:endParaRPr>
          </a:p>
          <a:p>
            <a:pPr indent="0" lvl="0" marL="0" rtl="0" algn="ctr">
              <a:spcBef>
                <a:spcPts val="0"/>
              </a:spcBef>
              <a:spcAft>
                <a:spcPts val="0"/>
              </a:spcAft>
              <a:buNone/>
            </a:pPr>
            <a:r>
              <a:t/>
            </a:r>
            <a:endParaRPr sz="2300">
              <a:latin typeface="Permanent Marker"/>
              <a:ea typeface="Permanent Marker"/>
              <a:cs typeface="Permanent Marker"/>
              <a:sym typeface="Permanent Mark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85" name="Google Shape;285;p41"/>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rPr b="1" lang="en-US" sz="6000">
                <a:solidFill>
                  <a:schemeClr val="dk1"/>
                </a:solidFill>
                <a:latin typeface="Calibri"/>
                <a:ea typeface="Calibri"/>
                <a:cs typeface="Calibri"/>
                <a:sym typeface="Calibri"/>
              </a:rPr>
              <a:t>Daily Mingle</a:t>
            </a:r>
            <a:r>
              <a:rPr b="1" lang="en-US" sz="5300">
                <a:solidFill>
                  <a:schemeClr val="dk1"/>
                </a:solidFill>
                <a:latin typeface="Calibri"/>
                <a:ea typeface="Calibri"/>
                <a:cs typeface="Calibri"/>
                <a:sym typeface="Calibri"/>
              </a:rPr>
              <a:t> Challenges:</a:t>
            </a:r>
            <a:br>
              <a:rPr b="1" lang="en-US" sz="5300">
                <a:solidFill>
                  <a:schemeClr val="dk1"/>
                </a:solidFill>
                <a:latin typeface="Calibri"/>
                <a:ea typeface="Calibri"/>
                <a:cs typeface="Calibri"/>
                <a:sym typeface="Calibri"/>
              </a:rPr>
            </a:br>
            <a:r>
              <a:rPr b="1" lang="en-US" sz="2000">
                <a:solidFill>
                  <a:schemeClr val="dk1"/>
                </a:solidFill>
                <a:latin typeface="Calibri"/>
                <a:ea typeface="Calibri"/>
                <a:cs typeface="Calibri"/>
                <a:sym typeface="Calibri"/>
              </a:rPr>
              <a:t> </a:t>
            </a:r>
            <a:endParaRPr b="1" sz="2000">
              <a:solidFill>
                <a:schemeClr val="dk1"/>
              </a:solidFill>
              <a:latin typeface="Calibri"/>
              <a:ea typeface="Calibri"/>
              <a:cs typeface="Calibri"/>
              <a:sym typeface="Calibri"/>
            </a:endParaRPr>
          </a:p>
          <a:p>
            <a:pPr indent="-488950" lvl="0" marL="457200" rtl="0" algn="l">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Not enough time</a:t>
            </a:r>
            <a:endParaRPr sz="4100">
              <a:solidFill>
                <a:schemeClr val="dk1"/>
              </a:solidFill>
              <a:latin typeface="Calibri"/>
              <a:ea typeface="Calibri"/>
              <a:cs typeface="Calibri"/>
              <a:sym typeface="Calibri"/>
            </a:endParaRPr>
          </a:p>
          <a:p>
            <a:pPr indent="-488950" lvl="0" marL="457200" rtl="0" algn="l">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Not enough space</a:t>
            </a:r>
            <a:endParaRPr sz="4100">
              <a:solidFill>
                <a:schemeClr val="dk1"/>
              </a:solidFill>
              <a:latin typeface="Calibri"/>
              <a:ea typeface="Calibri"/>
              <a:cs typeface="Calibri"/>
              <a:sym typeface="Calibri"/>
            </a:endParaRPr>
          </a:p>
          <a:p>
            <a:pPr indent="-488950" lvl="0" marL="457200" rtl="0" algn="l">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Students are too noisy</a:t>
            </a:r>
            <a:endParaRPr sz="41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ctr">
              <a:spcBef>
                <a:spcPts val="0"/>
              </a:spcBef>
              <a:spcAft>
                <a:spcPts val="0"/>
              </a:spcAft>
              <a:buNone/>
            </a:pPr>
            <a:r>
              <a:rPr b="1" i="1" lang="en-US" sz="4600">
                <a:latin typeface="Calibri"/>
                <a:ea typeface="Calibri"/>
                <a:cs typeface="Calibri"/>
                <a:sym typeface="Calibri"/>
              </a:rPr>
              <a:t>How can we overcome these challenges?</a:t>
            </a:r>
            <a:endParaRPr b="1" i="1" sz="4600">
              <a:latin typeface="Calibri"/>
              <a:ea typeface="Calibri"/>
              <a:cs typeface="Calibri"/>
              <a:sym typeface="Calibri"/>
            </a:endParaRPr>
          </a:p>
          <a:p>
            <a:pPr indent="0" lvl="0" marL="0" rtl="0" algn="ctr">
              <a:spcBef>
                <a:spcPts val="0"/>
              </a:spcBef>
              <a:spcAft>
                <a:spcPts val="0"/>
              </a:spcAft>
              <a:buNone/>
            </a:pPr>
            <a:r>
              <a:t/>
            </a:r>
            <a:endParaRPr b="1" i="1" sz="2000">
              <a:solidFill>
                <a:srgbClr val="F7931E"/>
              </a:solidFill>
              <a:latin typeface="Calibri"/>
              <a:ea typeface="Calibri"/>
              <a:cs typeface="Calibri"/>
              <a:sym typeface="Calibri"/>
            </a:endParaRPr>
          </a:p>
          <a:p>
            <a:pPr indent="0" lvl="0" marL="0" rtl="0" algn="ctr">
              <a:spcBef>
                <a:spcPts val="0"/>
              </a:spcBef>
              <a:spcAft>
                <a:spcPts val="0"/>
              </a:spcAft>
              <a:buNone/>
            </a:pPr>
            <a:r>
              <a:rPr b="1" i="1" lang="en-US" sz="4400">
                <a:solidFill>
                  <a:srgbClr val="F7931E"/>
                </a:solidFill>
                <a:latin typeface="Calibri"/>
                <a:ea typeface="Calibri"/>
                <a:cs typeface="Calibri"/>
                <a:sym typeface="Calibri"/>
              </a:rPr>
              <a:t>YOUR TURN!</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rPr b="1" i="1" lang="en-US" sz="2900">
                <a:solidFill>
                  <a:srgbClr val="F7931E"/>
                </a:solidFill>
                <a:latin typeface="Calibri"/>
                <a:ea typeface="Calibri"/>
                <a:cs typeface="Calibri"/>
                <a:sym typeface="Calibri"/>
              </a:rPr>
              <a:t>Please type your ideas into the chat box or raise your hand to speak!</a:t>
            </a:r>
            <a:endParaRPr b="1" i="1" sz="2900">
              <a:solidFill>
                <a:srgbClr val="F7931E"/>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91" name="Google Shape;291;p42"/>
          <p:cNvSpPr txBox="1"/>
          <p:nvPr/>
        </p:nvSpPr>
        <p:spPr>
          <a:xfrm>
            <a:off x="236475" y="685800"/>
            <a:ext cx="114693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500">
                <a:solidFill>
                  <a:schemeClr val="dk1"/>
                </a:solidFill>
                <a:latin typeface="Calibri"/>
                <a:ea typeface="Calibri"/>
                <a:cs typeface="Calibri"/>
                <a:sym typeface="Calibri"/>
              </a:rPr>
              <a:t>Wrap-Up Feedback Routine from </a:t>
            </a:r>
            <a:endParaRPr b="1" sz="4500">
              <a:solidFill>
                <a:schemeClr val="dk1"/>
              </a:solidFill>
              <a:latin typeface="Calibri"/>
              <a:ea typeface="Calibri"/>
              <a:cs typeface="Calibri"/>
              <a:sym typeface="Calibri"/>
            </a:endParaRPr>
          </a:p>
          <a:p>
            <a:pPr indent="-342900" lvl="0" marL="342900" rtl="0" algn="ctr">
              <a:spcBef>
                <a:spcPts val="0"/>
              </a:spcBef>
              <a:spcAft>
                <a:spcPts val="0"/>
              </a:spcAft>
              <a:buNone/>
            </a:pPr>
            <a:r>
              <a:rPr b="1" lang="en-US" sz="4500">
                <a:solidFill>
                  <a:schemeClr val="dk1"/>
                </a:solidFill>
                <a:latin typeface="Calibri"/>
                <a:ea typeface="Calibri"/>
                <a:cs typeface="Calibri"/>
                <a:sym typeface="Calibri"/>
              </a:rPr>
              <a:t>Dilnozakhon Abdukayumova: “Rate the Lesson”</a:t>
            </a:r>
            <a:endParaRPr sz="3800">
              <a:solidFill>
                <a:schemeClr val="dk1"/>
              </a:solidFill>
              <a:latin typeface="Calibri"/>
              <a:ea typeface="Calibri"/>
              <a:cs typeface="Calibri"/>
              <a:sym typeface="Calibri"/>
            </a:endParaRPr>
          </a:p>
        </p:txBody>
      </p:sp>
      <p:pic>
        <p:nvPicPr>
          <p:cNvPr id="292" name="Google Shape;292;p42"/>
          <p:cNvPicPr preferRelativeResize="0"/>
          <p:nvPr/>
        </p:nvPicPr>
        <p:blipFill>
          <a:blip r:embed="rId3">
            <a:alphaModFix/>
          </a:blip>
          <a:stretch>
            <a:fillRect/>
          </a:stretch>
        </p:blipFill>
        <p:spPr>
          <a:xfrm>
            <a:off x="406400" y="2115225"/>
            <a:ext cx="5205947" cy="4329525"/>
          </a:xfrm>
          <a:prstGeom prst="rect">
            <a:avLst/>
          </a:prstGeom>
          <a:noFill/>
          <a:ln>
            <a:noFill/>
          </a:ln>
        </p:spPr>
      </p:pic>
      <p:sp>
        <p:nvSpPr>
          <p:cNvPr id="293" name="Google Shape;293;p42"/>
          <p:cNvSpPr txBox="1"/>
          <p:nvPr/>
        </p:nvSpPr>
        <p:spPr>
          <a:xfrm>
            <a:off x="5612350" y="2115225"/>
            <a:ext cx="5857200" cy="46176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Calibri"/>
              <a:buAutoNum type="arabicPeriod"/>
            </a:pPr>
            <a:r>
              <a:rPr lang="en-US" sz="2400">
                <a:latin typeface="Calibri"/>
                <a:ea typeface="Calibri"/>
                <a:cs typeface="Calibri"/>
                <a:sym typeface="Calibri"/>
              </a:rPr>
              <a:t>At the end of the lesson, get student feedback (anonymous)</a:t>
            </a:r>
            <a:endParaRPr sz="2400">
              <a:latin typeface="Calibri"/>
              <a:ea typeface="Calibri"/>
              <a:cs typeface="Calibri"/>
              <a:sym typeface="Calibri"/>
            </a:endParaRPr>
          </a:p>
          <a:p>
            <a:pPr indent="-381000" lvl="0" marL="457200" rtl="0" algn="l">
              <a:spcBef>
                <a:spcPts val="0"/>
              </a:spcBef>
              <a:spcAft>
                <a:spcPts val="0"/>
              </a:spcAft>
              <a:buSzPts val="2400"/>
              <a:buFont typeface="Calibri"/>
              <a:buAutoNum type="arabicPeriod"/>
            </a:pPr>
            <a:r>
              <a:rPr lang="en-US" sz="2400">
                <a:latin typeface="Calibri"/>
                <a:ea typeface="Calibri"/>
                <a:cs typeface="Calibri"/>
                <a:sym typeface="Calibri"/>
              </a:rPr>
              <a:t>Use the sticky note as an exit ticket</a:t>
            </a:r>
            <a:endParaRPr sz="2400">
              <a:latin typeface="Calibri"/>
              <a:ea typeface="Calibri"/>
              <a:cs typeface="Calibri"/>
              <a:sym typeface="Calibri"/>
            </a:endParaRPr>
          </a:p>
          <a:p>
            <a:pPr indent="-381000" lvl="0" marL="457200" rtl="0" algn="l">
              <a:spcBef>
                <a:spcPts val="0"/>
              </a:spcBef>
              <a:spcAft>
                <a:spcPts val="0"/>
              </a:spcAft>
              <a:buSzPts val="2400"/>
              <a:buFont typeface="Calibri"/>
              <a:buAutoNum type="arabicPeriod"/>
            </a:pPr>
            <a:r>
              <a:rPr lang="en-US" sz="2400">
                <a:latin typeface="Calibri"/>
                <a:ea typeface="Calibri"/>
                <a:cs typeface="Calibri"/>
                <a:sym typeface="Calibri"/>
              </a:rPr>
              <a:t>Rate 1 - 10 on how well did the students understand the day’s lesson</a:t>
            </a:r>
            <a:endParaRPr sz="2400">
              <a:latin typeface="Calibri"/>
              <a:ea typeface="Calibri"/>
              <a:cs typeface="Calibri"/>
              <a:sym typeface="Calibri"/>
            </a:endParaRPr>
          </a:p>
          <a:p>
            <a:pPr indent="-381000" lvl="0" marL="457200" rtl="0" algn="l">
              <a:spcBef>
                <a:spcPts val="0"/>
              </a:spcBef>
              <a:spcAft>
                <a:spcPts val="0"/>
              </a:spcAft>
              <a:buSzPts val="2400"/>
              <a:buFont typeface="Calibri"/>
              <a:buAutoNum type="arabicPeriod"/>
            </a:pPr>
            <a:r>
              <a:rPr lang="en-US" sz="2400">
                <a:latin typeface="Calibri"/>
                <a:ea typeface="Calibri"/>
                <a:cs typeface="Calibri"/>
                <a:sym typeface="Calibri"/>
              </a:rPr>
              <a:t>If their rating is low, ask them to write down what they need more of (e.g., more time, more explanation, more speaking practice)</a:t>
            </a:r>
            <a:endParaRPr sz="2400">
              <a:latin typeface="Calibri"/>
              <a:ea typeface="Calibri"/>
              <a:cs typeface="Calibri"/>
              <a:sym typeface="Calibri"/>
            </a:endParaRPr>
          </a:p>
          <a:p>
            <a:pPr indent="-381000" lvl="0" marL="457200" rtl="0" algn="l">
              <a:spcBef>
                <a:spcPts val="0"/>
              </a:spcBef>
              <a:spcAft>
                <a:spcPts val="0"/>
              </a:spcAft>
              <a:buSzPts val="2400"/>
              <a:buFont typeface="Calibri"/>
              <a:buAutoNum type="arabicPeriod"/>
            </a:pPr>
            <a:r>
              <a:rPr lang="en-US" sz="2400">
                <a:latin typeface="Calibri"/>
                <a:ea typeface="Calibri"/>
                <a:cs typeface="Calibri"/>
                <a:sym typeface="Calibri"/>
              </a:rPr>
              <a:t>Collect, calculate the average and read any written feedback. If low average, explain more, </a:t>
            </a:r>
            <a:r>
              <a:rPr lang="en-US" sz="2400">
                <a:latin typeface="Calibri"/>
                <a:ea typeface="Calibri"/>
                <a:cs typeface="Calibri"/>
                <a:sym typeface="Calibri"/>
              </a:rPr>
              <a:t>review</a:t>
            </a:r>
            <a:r>
              <a:rPr lang="en-US" sz="2400">
                <a:latin typeface="Calibri"/>
                <a:ea typeface="Calibri"/>
                <a:cs typeface="Calibri"/>
                <a:sym typeface="Calibri"/>
              </a:rPr>
              <a:t> and/or reteach. </a:t>
            </a:r>
            <a:endParaRPr sz="24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299" name="Google Shape;299;p43"/>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900">
                <a:solidFill>
                  <a:schemeClr val="dk1"/>
                </a:solidFill>
                <a:latin typeface="Calibri"/>
                <a:ea typeface="Calibri"/>
                <a:cs typeface="Calibri"/>
                <a:sym typeface="Calibri"/>
              </a:rPr>
              <a:t>Farewell Routine</a:t>
            </a:r>
            <a:endParaRPr b="1" sz="4900">
              <a:solidFill>
                <a:schemeClr val="dk1"/>
              </a:solidFill>
              <a:latin typeface="Calibri"/>
              <a:ea typeface="Calibri"/>
              <a:cs typeface="Calibri"/>
              <a:sym typeface="Calibri"/>
            </a:endParaRPr>
          </a:p>
          <a:p>
            <a:pPr indent="0" lvl="0" marL="0" rtl="0" algn="ctr">
              <a:spcBef>
                <a:spcPts val="0"/>
              </a:spcBef>
              <a:spcAft>
                <a:spcPts val="0"/>
              </a:spcAft>
              <a:buNone/>
            </a:pPr>
            <a:r>
              <a:t/>
            </a:r>
            <a:endParaRPr sz="4200">
              <a:solidFill>
                <a:schemeClr val="dk1"/>
              </a:solidFill>
              <a:latin typeface="Calibri"/>
              <a:ea typeface="Calibri"/>
              <a:cs typeface="Calibri"/>
              <a:sym typeface="Calibri"/>
            </a:endParaRPr>
          </a:p>
        </p:txBody>
      </p:sp>
      <p:pic>
        <p:nvPicPr>
          <p:cNvPr id="300" name="Google Shape;300;p43"/>
          <p:cNvPicPr preferRelativeResize="0"/>
          <p:nvPr/>
        </p:nvPicPr>
        <p:blipFill>
          <a:blip r:embed="rId3">
            <a:alphaModFix/>
          </a:blip>
          <a:stretch>
            <a:fillRect/>
          </a:stretch>
        </p:blipFill>
        <p:spPr>
          <a:xfrm>
            <a:off x="2641525" y="1851725"/>
            <a:ext cx="6299446" cy="3820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306" name="Google Shape;306;p44"/>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rPr b="1" lang="en-US" sz="6000">
                <a:solidFill>
                  <a:schemeClr val="dk1"/>
                </a:solidFill>
                <a:latin typeface="Calibri"/>
                <a:ea typeface="Calibri"/>
                <a:cs typeface="Calibri"/>
                <a:sym typeface="Calibri"/>
              </a:rPr>
              <a:t>Routines for Everyday Language</a:t>
            </a:r>
            <a:endParaRPr b="1" sz="60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Do a daily calendar activity (e.g. important events)</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Involve students in classroom routines (e.g. jobs board)</a:t>
            </a:r>
            <a:endParaRPr sz="5300">
              <a:solidFill>
                <a:schemeClr val="dk1"/>
              </a:solidFill>
              <a:latin typeface="Calibri"/>
              <a:ea typeface="Calibri"/>
              <a:cs typeface="Calibri"/>
              <a:sym typeface="Calibri"/>
            </a:endParaRPr>
          </a:p>
          <a:p>
            <a:pPr indent="-565150" lvl="0" marL="457200" rtl="0" algn="l">
              <a:spcBef>
                <a:spcPts val="0"/>
              </a:spcBef>
              <a:spcAft>
                <a:spcPts val="0"/>
              </a:spcAft>
              <a:buClr>
                <a:schemeClr val="dk1"/>
              </a:buClr>
              <a:buSzPts val="5300"/>
              <a:buFont typeface="Calibri"/>
              <a:buChar char="●"/>
            </a:pPr>
            <a:r>
              <a:rPr lang="en-US" sz="5300">
                <a:solidFill>
                  <a:schemeClr val="dk1"/>
                </a:solidFill>
                <a:latin typeface="Calibri"/>
                <a:ea typeface="Calibri"/>
                <a:cs typeface="Calibri"/>
                <a:sym typeface="Calibri"/>
              </a:rPr>
              <a:t>Do a daily mingle</a:t>
            </a:r>
            <a:endParaRPr sz="53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5"/>
          <p:cNvSpPr txBox="1"/>
          <p:nvPr/>
        </p:nvSpPr>
        <p:spPr>
          <a:xfrm>
            <a:off x="406400" y="6996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600">
                <a:solidFill>
                  <a:schemeClr val="dk1"/>
                </a:solidFill>
                <a:latin typeface="Calibri"/>
                <a:ea typeface="Calibri"/>
                <a:cs typeface="Calibri"/>
                <a:sym typeface="Calibri"/>
              </a:rPr>
              <a:t>Routines for Everyday Language from Azimjonova Yelena</a:t>
            </a:r>
            <a:endParaRPr b="1" sz="4700">
              <a:solidFill>
                <a:schemeClr val="dk1"/>
              </a:solidFill>
              <a:latin typeface="Calibri"/>
              <a:ea typeface="Calibri"/>
              <a:cs typeface="Calibri"/>
              <a:sym typeface="Calibri"/>
            </a:endParaRPr>
          </a:p>
          <a:p>
            <a:pPr indent="0" lvl="0" marL="0" rtl="0" algn="ctr">
              <a:spcBef>
                <a:spcPts val="0"/>
              </a:spcBef>
              <a:spcAft>
                <a:spcPts val="0"/>
              </a:spcAft>
              <a:buNone/>
            </a:pPr>
            <a:r>
              <a:rPr b="1" lang="en-US" sz="4000">
                <a:solidFill>
                  <a:srgbClr val="F7931E"/>
                </a:solidFill>
                <a:latin typeface="Calibri"/>
                <a:ea typeface="Calibri"/>
                <a:cs typeface="Calibri"/>
                <a:sym typeface="Calibri"/>
              </a:rPr>
              <a:t>What’s the weather like today?</a:t>
            </a:r>
            <a:endParaRPr b="1" sz="4000">
              <a:solidFill>
                <a:srgbClr val="F7931E"/>
              </a:solidFill>
              <a:latin typeface="Calibri"/>
              <a:ea typeface="Calibri"/>
              <a:cs typeface="Calibri"/>
              <a:sym typeface="Calibri"/>
            </a:endParaRPr>
          </a:p>
        </p:txBody>
      </p:sp>
      <p:sp>
        <p:nvSpPr>
          <p:cNvPr id="312" name="Google Shape;312;p4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pic>
        <p:nvPicPr>
          <p:cNvPr id="313" name="Google Shape;313;p45"/>
          <p:cNvPicPr preferRelativeResize="0"/>
          <p:nvPr/>
        </p:nvPicPr>
        <p:blipFill>
          <a:blip r:embed="rId3">
            <a:alphaModFix/>
          </a:blip>
          <a:stretch>
            <a:fillRect/>
          </a:stretch>
        </p:blipFill>
        <p:spPr>
          <a:xfrm>
            <a:off x="621800" y="2851625"/>
            <a:ext cx="5138625" cy="3853975"/>
          </a:xfrm>
          <a:prstGeom prst="rect">
            <a:avLst/>
          </a:prstGeom>
          <a:noFill/>
          <a:ln>
            <a:noFill/>
          </a:ln>
        </p:spPr>
      </p:pic>
      <p:pic>
        <p:nvPicPr>
          <p:cNvPr id="314" name="Google Shape;314;p45"/>
          <p:cNvPicPr preferRelativeResize="0"/>
          <p:nvPr/>
        </p:nvPicPr>
        <p:blipFill rotWithShape="1">
          <a:blip r:embed="rId4">
            <a:alphaModFix/>
          </a:blip>
          <a:srcRect b="-1677" l="0" r="-999" t="0"/>
          <a:stretch/>
        </p:blipFill>
        <p:spPr>
          <a:xfrm>
            <a:off x="6170100" y="2851625"/>
            <a:ext cx="5087200" cy="3853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6"/>
          <p:cNvSpPr txBox="1"/>
          <p:nvPr/>
        </p:nvSpPr>
        <p:spPr>
          <a:xfrm>
            <a:off x="406400" y="6996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600">
                <a:solidFill>
                  <a:schemeClr val="dk1"/>
                </a:solidFill>
                <a:latin typeface="Calibri"/>
                <a:ea typeface="Calibri"/>
                <a:cs typeface="Calibri"/>
                <a:sym typeface="Calibri"/>
              </a:rPr>
              <a:t>The Weather Song</a:t>
            </a:r>
            <a:endParaRPr b="1" sz="4000">
              <a:solidFill>
                <a:srgbClr val="F7931E"/>
              </a:solidFill>
              <a:latin typeface="Calibri"/>
              <a:ea typeface="Calibri"/>
              <a:cs typeface="Calibri"/>
              <a:sym typeface="Calibri"/>
            </a:endParaRPr>
          </a:p>
        </p:txBody>
      </p:sp>
      <p:sp>
        <p:nvSpPr>
          <p:cNvPr id="320" name="Google Shape;320;p4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321" name="Google Shape;321;p46"/>
          <p:cNvSpPr txBox="1"/>
          <p:nvPr/>
        </p:nvSpPr>
        <p:spPr>
          <a:xfrm>
            <a:off x="1490250" y="6169225"/>
            <a:ext cx="8156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u="sng">
                <a:solidFill>
                  <a:schemeClr val="hlink"/>
                </a:solidFill>
                <a:latin typeface="Calibri"/>
                <a:ea typeface="Calibri"/>
                <a:cs typeface="Calibri"/>
                <a:sym typeface="Calibri"/>
                <a:hlinkClick r:id="rId3"/>
              </a:rPr>
              <a:t>https://youtu.be/hQCt_tDh3s4?t=82</a:t>
            </a:r>
            <a:r>
              <a:rPr lang="en-US" sz="2000">
                <a:latin typeface="Calibri"/>
                <a:ea typeface="Calibri"/>
                <a:cs typeface="Calibri"/>
                <a:sym typeface="Calibri"/>
              </a:rPr>
              <a:t> </a:t>
            </a:r>
            <a:endParaRPr sz="2000">
              <a:latin typeface="Calibri"/>
              <a:ea typeface="Calibri"/>
              <a:cs typeface="Calibri"/>
              <a:sym typeface="Calibri"/>
            </a:endParaRPr>
          </a:p>
        </p:txBody>
      </p:sp>
      <p:pic>
        <p:nvPicPr>
          <p:cNvPr id="322" name="Google Shape;322;p46"/>
          <p:cNvPicPr preferRelativeResize="0"/>
          <p:nvPr/>
        </p:nvPicPr>
        <p:blipFill>
          <a:blip r:embed="rId4">
            <a:alphaModFix/>
          </a:blip>
          <a:stretch>
            <a:fillRect/>
          </a:stretch>
        </p:blipFill>
        <p:spPr>
          <a:xfrm>
            <a:off x="1566375" y="1378125"/>
            <a:ext cx="8156150" cy="4945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7"/>
          <p:cNvSpPr txBox="1"/>
          <p:nvPr/>
        </p:nvSpPr>
        <p:spPr>
          <a:xfrm>
            <a:off x="406400" y="6996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600">
                <a:solidFill>
                  <a:schemeClr val="dk1"/>
                </a:solidFill>
                <a:latin typeface="Calibri"/>
                <a:ea typeface="Calibri"/>
                <a:cs typeface="Calibri"/>
                <a:sym typeface="Calibri"/>
              </a:rPr>
              <a:t>The Weather Song</a:t>
            </a:r>
            <a:endParaRPr b="1" sz="4000">
              <a:solidFill>
                <a:srgbClr val="F7931E"/>
              </a:solidFill>
              <a:latin typeface="Calibri"/>
              <a:ea typeface="Calibri"/>
              <a:cs typeface="Calibri"/>
              <a:sym typeface="Calibri"/>
            </a:endParaRPr>
          </a:p>
        </p:txBody>
      </p:sp>
      <p:sp>
        <p:nvSpPr>
          <p:cNvPr id="328" name="Google Shape;328;p4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329" name="Google Shape;329;p47"/>
          <p:cNvSpPr txBox="1"/>
          <p:nvPr/>
        </p:nvSpPr>
        <p:spPr>
          <a:xfrm>
            <a:off x="4599250" y="1495050"/>
            <a:ext cx="5949600" cy="538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latin typeface="Calibri"/>
                <a:ea typeface="Calibri"/>
                <a:cs typeface="Calibri"/>
                <a:sym typeface="Calibri"/>
              </a:rPr>
              <a:t>What’s the weather?</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What’s the weather?</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What’s the weather like today?</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Tell us </a:t>
            </a:r>
            <a:r>
              <a:rPr lang="en-US" sz="2600">
                <a:solidFill>
                  <a:srgbClr val="FF0000"/>
                </a:solidFill>
                <a:latin typeface="Calibri"/>
                <a:ea typeface="Calibri"/>
                <a:cs typeface="Calibri"/>
                <a:sym typeface="Calibri"/>
              </a:rPr>
              <a:t>(student’s name)</a:t>
            </a:r>
            <a:r>
              <a:rPr lang="en-US" sz="2600">
                <a:latin typeface="Calibri"/>
                <a:ea typeface="Calibri"/>
                <a:cs typeface="Calibri"/>
                <a:sym typeface="Calibri"/>
              </a:rPr>
              <a:t>,</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What’s the weather?</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What’s the weather like today?</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 </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Is it sunny?</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Is it cloudy?</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Is it rainy out today?</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Is it snowy?</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Is it windy?</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What’s the weather like today? </a:t>
            </a:r>
            <a:endParaRPr sz="2600">
              <a:latin typeface="Calibri"/>
              <a:ea typeface="Calibri"/>
              <a:cs typeface="Calibri"/>
              <a:sym typeface="Calibri"/>
            </a:endParaRPr>
          </a:p>
        </p:txBody>
      </p:sp>
      <p:pic>
        <p:nvPicPr>
          <p:cNvPr id="330" name="Google Shape;330;p47"/>
          <p:cNvPicPr preferRelativeResize="0"/>
          <p:nvPr/>
        </p:nvPicPr>
        <p:blipFill>
          <a:blip r:embed="rId3">
            <a:alphaModFix/>
          </a:blip>
          <a:stretch>
            <a:fillRect/>
          </a:stretch>
        </p:blipFill>
        <p:spPr>
          <a:xfrm>
            <a:off x="2555900" y="1495050"/>
            <a:ext cx="1621575" cy="5238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336" name="Google Shape;336;p48"/>
          <p:cNvSpPr txBox="1"/>
          <p:nvPr/>
        </p:nvSpPr>
        <p:spPr>
          <a:xfrm>
            <a:off x="406400" y="892200"/>
            <a:ext cx="4055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rgbClr val="F8931F"/>
                </a:solidFill>
                <a:latin typeface="Calibri"/>
                <a:ea typeface="Calibri"/>
                <a:cs typeface="Calibri"/>
                <a:sym typeface="Calibri"/>
              </a:rPr>
              <a:t>Plan your lessons with routines!</a:t>
            </a:r>
            <a:endParaRPr b="1" sz="3300">
              <a:solidFill>
                <a:srgbClr val="F8931F"/>
              </a:solidFill>
              <a:latin typeface="Calibri"/>
              <a:ea typeface="Calibri"/>
              <a:cs typeface="Calibri"/>
              <a:sym typeface="Calibri"/>
            </a:endParaRPr>
          </a:p>
        </p:txBody>
      </p:sp>
      <p:sp>
        <p:nvSpPr>
          <p:cNvPr id="337" name="Google Shape;337;p48"/>
          <p:cNvSpPr txBox="1"/>
          <p:nvPr/>
        </p:nvSpPr>
        <p:spPr>
          <a:xfrm>
            <a:off x="406400" y="2299200"/>
            <a:ext cx="3000000" cy="20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4000">
                <a:latin typeface="Open Sans"/>
                <a:ea typeface="Open Sans"/>
                <a:cs typeface="Open Sans"/>
                <a:sym typeface="Open Sans"/>
              </a:rPr>
              <a:t>Routine Chart</a:t>
            </a:r>
            <a:endParaRPr b="1" sz="4000">
              <a:latin typeface="Open Sans"/>
              <a:ea typeface="Open Sans"/>
              <a:cs typeface="Open Sans"/>
              <a:sym typeface="Open Sans"/>
            </a:endParaRPr>
          </a:p>
          <a:p>
            <a:pPr indent="0" lvl="0" marL="0" rtl="0" algn="l">
              <a:lnSpc>
                <a:spcPct val="115000"/>
              </a:lnSpc>
              <a:spcBef>
                <a:spcPts val="0"/>
              </a:spcBef>
              <a:spcAft>
                <a:spcPts val="0"/>
              </a:spcAft>
              <a:buNone/>
            </a:pPr>
            <a:r>
              <a:rPr lang="en-US" sz="2600">
                <a:latin typeface="Open Sans"/>
                <a:ea typeface="Open Sans"/>
                <a:cs typeface="Open Sans"/>
                <a:sym typeface="Open Sans"/>
              </a:rPr>
              <a:t>by Joan Kang Shin</a:t>
            </a:r>
            <a:endParaRPr sz="2600">
              <a:latin typeface="Open Sans"/>
              <a:ea typeface="Open Sans"/>
              <a:cs typeface="Open Sans"/>
              <a:sym typeface="Open Sans"/>
            </a:endParaRPr>
          </a:p>
        </p:txBody>
      </p:sp>
      <p:pic>
        <p:nvPicPr>
          <p:cNvPr id="338" name="Google Shape;338;p48"/>
          <p:cNvPicPr preferRelativeResize="0"/>
          <p:nvPr/>
        </p:nvPicPr>
        <p:blipFill>
          <a:blip r:embed="rId3">
            <a:alphaModFix/>
          </a:blip>
          <a:stretch>
            <a:fillRect/>
          </a:stretch>
        </p:blipFill>
        <p:spPr>
          <a:xfrm>
            <a:off x="3750700" y="1021275"/>
            <a:ext cx="7425400" cy="4985273"/>
          </a:xfrm>
          <a:prstGeom prst="rect">
            <a:avLst/>
          </a:prstGeom>
          <a:noFill/>
          <a:ln>
            <a:noFill/>
          </a:ln>
        </p:spPr>
      </p:pic>
      <p:sp>
        <p:nvSpPr>
          <p:cNvPr id="339" name="Google Shape;339;p48"/>
          <p:cNvSpPr/>
          <p:nvPr/>
        </p:nvSpPr>
        <p:spPr>
          <a:xfrm>
            <a:off x="9264525" y="2092800"/>
            <a:ext cx="1882200" cy="2817900"/>
          </a:xfrm>
          <a:prstGeom prst="rect">
            <a:avLst/>
          </a:prstGeom>
          <a:noFill/>
          <a:ln cap="flat" cmpd="sng" w="114300">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nvSpPr>
        <p:spPr>
          <a:xfrm>
            <a:off x="406400" y="2299200"/>
            <a:ext cx="3000000" cy="239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4000">
                <a:latin typeface="Calibri"/>
                <a:ea typeface="Calibri"/>
                <a:cs typeface="Calibri"/>
                <a:sym typeface="Calibri"/>
              </a:rPr>
              <a:t>The Feel Wheel</a:t>
            </a:r>
            <a:endParaRPr b="1" sz="4000">
              <a:latin typeface="Calibri"/>
              <a:ea typeface="Calibri"/>
              <a:cs typeface="Calibri"/>
              <a:sym typeface="Calibri"/>
            </a:endParaRPr>
          </a:p>
          <a:p>
            <a:pPr indent="0" lvl="0" marL="0" rtl="0" algn="l">
              <a:lnSpc>
                <a:spcPct val="115000"/>
              </a:lnSpc>
              <a:spcBef>
                <a:spcPts val="0"/>
              </a:spcBef>
              <a:spcAft>
                <a:spcPts val="0"/>
              </a:spcAft>
              <a:buNone/>
            </a:pPr>
            <a:r>
              <a:rPr lang="en-US" sz="2400">
                <a:latin typeface="Calibri"/>
                <a:ea typeface="Calibri"/>
                <a:cs typeface="Calibri"/>
                <a:sym typeface="Calibri"/>
              </a:rPr>
              <a:t>https://imgur.com/gallery/tCWChf6</a:t>
            </a:r>
            <a:endParaRPr sz="2400">
              <a:latin typeface="Calibri"/>
              <a:ea typeface="Calibri"/>
              <a:cs typeface="Calibri"/>
              <a:sym typeface="Calibri"/>
            </a:endParaRPr>
          </a:p>
        </p:txBody>
      </p:sp>
      <p:sp>
        <p:nvSpPr>
          <p:cNvPr id="132" name="Google Shape;132;p22"/>
          <p:cNvSpPr txBox="1"/>
          <p:nvPr/>
        </p:nvSpPr>
        <p:spPr>
          <a:xfrm>
            <a:off x="406400" y="892200"/>
            <a:ext cx="4055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rgbClr val="F8931F"/>
                </a:solidFill>
                <a:latin typeface="Calibri"/>
                <a:ea typeface="Calibri"/>
                <a:cs typeface="Calibri"/>
                <a:sym typeface="Calibri"/>
              </a:rPr>
              <a:t>Start each class with “How are you?”</a:t>
            </a:r>
            <a:endParaRPr b="1" sz="3300">
              <a:solidFill>
                <a:srgbClr val="F8931F"/>
              </a:solidFill>
              <a:latin typeface="Calibri"/>
              <a:ea typeface="Calibri"/>
              <a:cs typeface="Calibri"/>
              <a:sym typeface="Calibri"/>
            </a:endParaRPr>
          </a:p>
        </p:txBody>
      </p:sp>
      <p:sp>
        <p:nvSpPr>
          <p:cNvPr id="133" name="Google Shape;133;p2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134" name="Google Shape;134;p22"/>
          <p:cNvSpPr txBox="1"/>
          <p:nvPr/>
        </p:nvSpPr>
        <p:spPr>
          <a:xfrm rot="348">
            <a:off x="406400" y="4900650"/>
            <a:ext cx="2961900" cy="15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600">
                <a:latin typeface="Calibri"/>
                <a:ea typeface="Calibri"/>
                <a:cs typeface="Calibri"/>
                <a:sym typeface="Calibri"/>
              </a:rPr>
              <a:t>One Word Share</a:t>
            </a:r>
            <a:endParaRPr i="1" sz="2600">
              <a:latin typeface="Calibri"/>
              <a:ea typeface="Calibri"/>
              <a:cs typeface="Calibri"/>
              <a:sym typeface="Calibri"/>
            </a:endParaRPr>
          </a:p>
          <a:p>
            <a:pPr indent="0" lvl="0" marL="0" rtl="0" algn="l">
              <a:spcBef>
                <a:spcPts val="0"/>
              </a:spcBef>
              <a:spcAft>
                <a:spcPts val="0"/>
              </a:spcAft>
              <a:buNone/>
            </a:pPr>
            <a:r>
              <a:rPr i="1" lang="en-US" sz="2600">
                <a:latin typeface="Calibri"/>
                <a:ea typeface="Calibri"/>
                <a:cs typeface="Calibri"/>
                <a:sym typeface="Calibri"/>
              </a:rPr>
              <a:t>One Sentence Share</a:t>
            </a:r>
            <a:endParaRPr i="1" sz="2600">
              <a:latin typeface="Calibri"/>
              <a:ea typeface="Calibri"/>
              <a:cs typeface="Calibri"/>
              <a:sym typeface="Calibri"/>
            </a:endParaRPr>
          </a:p>
          <a:p>
            <a:pPr indent="0" lvl="0" marL="0" rtl="0" algn="l">
              <a:spcBef>
                <a:spcPts val="0"/>
              </a:spcBef>
              <a:spcAft>
                <a:spcPts val="0"/>
              </a:spcAft>
              <a:buNone/>
            </a:pPr>
            <a:r>
              <a:rPr i="1" lang="en-US" sz="2600">
                <a:latin typeface="Calibri"/>
                <a:ea typeface="Calibri"/>
                <a:cs typeface="Calibri"/>
                <a:sym typeface="Calibri"/>
              </a:rPr>
              <a:t>One Object Share</a:t>
            </a:r>
            <a:endParaRPr i="1" sz="2600">
              <a:latin typeface="Calibri"/>
              <a:ea typeface="Calibri"/>
              <a:cs typeface="Calibri"/>
              <a:sym typeface="Calibri"/>
            </a:endParaRPr>
          </a:p>
          <a:p>
            <a:pPr indent="0" lvl="0" marL="0" rtl="0" algn="l">
              <a:spcBef>
                <a:spcPts val="0"/>
              </a:spcBef>
              <a:spcAft>
                <a:spcPts val="0"/>
              </a:spcAft>
              <a:buNone/>
            </a:pPr>
            <a:r>
              <a:rPr i="1" lang="en-US" sz="2600">
                <a:latin typeface="Calibri"/>
                <a:ea typeface="Calibri"/>
                <a:cs typeface="Calibri"/>
                <a:sym typeface="Calibri"/>
              </a:rPr>
              <a:t>One Picture Share</a:t>
            </a:r>
            <a:endParaRPr i="1" sz="2600">
              <a:latin typeface="Calibri"/>
              <a:ea typeface="Calibri"/>
              <a:cs typeface="Calibri"/>
              <a:sym typeface="Calibri"/>
            </a:endParaRPr>
          </a:p>
        </p:txBody>
      </p:sp>
      <p:pic>
        <p:nvPicPr>
          <p:cNvPr id="135" name="Google Shape;135;p22"/>
          <p:cNvPicPr preferRelativeResize="0"/>
          <p:nvPr/>
        </p:nvPicPr>
        <p:blipFill>
          <a:blip r:embed="rId3">
            <a:alphaModFix/>
          </a:blip>
          <a:stretch>
            <a:fillRect/>
          </a:stretch>
        </p:blipFill>
        <p:spPr>
          <a:xfrm>
            <a:off x="4614200" y="762000"/>
            <a:ext cx="5755600" cy="5755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9"/>
          <p:cNvSpPr txBox="1"/>
          <p:nvPr>
            <p:ph idx="1" type="body"/>
          </p:nvPr>
        </p:nvSpPr>
        <p:spPr>
          <a:xfrm>
            <a:off x="415600" y="1738725"/>
            <a:ext cx="11360700" cy="4905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3200"/>
              <a:t>Signals:</a:t>
            </a:r>
            <a:endParaRPr b="1" sz="3200"/>
          </a:p>
          <a:p>
            <a:pPr indent="-457200" lvl="0" marL="1828800" rtl="0" algn="l">
              <a:spcBef>
                <a:spcPts val="360"/>
              </a:spcBef>
              <a:spcAft>
                <a:spcPts val="0"/>
              </a:spcAft>
              <a:buClr>
                <a:schemeClr val="dk1"/>
              </a:buClr>
              <a:buSzPts val="2400"/>
              <a:buChar char="●"/>
            </a:pPr>
            <a:r>
              <a:rPr lang="en-US" sz="2800"/>
              <a:t>Bells</a:t>
            </a:r>
            <a:endParaRPr sz="2800"/>
          </a:p>
          <a:p>
            <a:pPr indent="-457200" lvl="0" marL="1828800" rtl="0" algn="l">
              <a:spcBef>
                <a:spcPts val="0"/>
              </a:spcBef>
              <a:spcAft>
                <a:spcPts val="0"/>
              </a:spcAft>
              <a:buClr>
                <a:schemeClr val="dk1"/>
              </a:buClr>
              <a:buSzPts val="2400"/>
              <a:buChar char="●"/>
            </a:pPr>
            <a:r>
              <a:rPr lang="en-US" sz="2800"/>
              <a:t>Whistles</a:t>
            </a:r>
            <a:endParaRPr sz="2800"/>
          </a:p>
          <a:p>
            <a:pPr indent="-457200" lvl="0" marL="1828800" rtl="0" algn="l">
              <a:spcBef>
                <a:spcPts val="0"/>
              </a:spcBef>
              <a:spcAft>
                <a:spcPts val="0"/>
              </a:spcAft>
              <a:buClr>
                <a:schemeClr val="dk1"/>
              </a:buClr>
              <a:buSzPts val="2400"/>
              <a:buChar char="●"/>
            </a:pPr>
            <a:r>
              <a:rPr lang="en-US" sz="2800"/>
              <a:t>Lights out</a:t>
            </a:r>
            <a:endParaRPr sz="2800"/>
          </a:p>
          <a:p>
            <a:pPr indent="-457200" lvl="0" marL="1828800" rtl="0" algn="l">
              <a:spcBef>
                <a:spcPts val="0"/>
              </a:spcBef>
              <a:spcAft>
                <a:spcPts val="0"/>
              </a:spcAft>
              <a:buClr>
                <a:schemeClr val="dk1"/>
              </a:buClr>
              <a:buSzPts val="2400"/>
              <a:buChar char="●"/>
            </a:pPr>
            <a:r>
              <a:rPr lang="en-US" sz="2800"/>
              <a:t>Clapping</a:t>
            </a:r>
            <a:endParaRPr b="1" sz="2800"/>
          </a:p>
        </p:txBody>
      </p:sp>
      <p:pic>
        <p:nvPicPr>
          <p:cNvPr id="345" name="Google Shape;345;p49"/>
          <p:cNvPicPr preferRelativeResize="0"/>
          <p:nvPr/>
        </p:nvPicPr>
        <p:blipFill>
          <a:blip r:embed="rId3">
            <a:alphaModFix/>
          </a:blip>
          <a:stretch>
            <a:fillRect/>
          </a:stretch>
        </p:blipFill>
        <p:spPr>
          <a:xfrm>
            <a:off x="5179700" y="1893900"/>
            <a:ext cx="5996401" cy="4013992"/>
          </a:xfrm>
          <a:prstGeom prst="rect">
            <a:avLst/>
          </a:prstGeom>
          <a:noFill/>
          <a:ln>
            <a:noFill/>
          </a:ln>
        </p:spPr>
      </p:pic>
      <p:sp>
        <p:nvSpPr>
          <p:cNvPr id="346" name="Google Shape;346;p4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
        <p:nvSpPr>
          <p:cNvPr id="347" name="Google Shape;347;p49"/>
          <p:cNvSpPr txBox="1"/>
          <p:nvPr>
            <p:ph type="title"/>
          </p:nvPr>
        </p:nvSpPr>
        <p:spPr>
          <a:xfrm>
            <a:off x="406400" y="908092"/>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1" lang="en-US" sz="4000">
                <a:solidFill>
                  <a:schemeClr val="dk1"/>
                </a:solidFill>
                <a:latin typeface="Calibri"/>
                <a:ea typeface="Calibri"/>
                <a:cs typeface="Calibri"/>
                <a:sym typeface="Calibri"/>
              </a:rPr>
              <a:t>Attention Getters</a:t>
            </a:r>
            <a:endParaRPr b="1" sz="40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0"/>
          <p:cNvSpPr txBox="1"/>
          <p:nvPr>
            <p:ph idx="1" type="body"/>
          </p:nvPr>
        </p:nvSpPr>
        <p:spPr>
          <a:xfrm>
            <a:off x="415600" y="1738725"/>
            <a:ext cx="11360700" cy="4905300"/>
          </a:xfrm>
          <a:prstGeom prst="rect">
            <a:avLst/>
          </a:prstGeom>
        </p:spPr>
        <p:txBody>
          <a:bodyPr anchorCtr="0" anchor="t" bIns="45700" lIns="91425" spcFirstLastPara="1" rIns="91425" wrap="square" tIns="45700">
            <a:noAutofit/>
          </a:bodyPr>
          <a:lstStyle/>
          <a:p>
            <a:pPr indent="0" lvl="0" marL="0" rtl="0" algn="l">
              <a:lnSpc>
                <a:spcPct val="90000"/>
              </a:lnSpc>
              <a:spcBef>
                <a:spcPts val="1300"/>
              </a:spcBef>
              <a:spcAft>
                <a:spcPts val="0"/>
              </a:spcAft>
              <a:buNone/>
            </a:pPr>
            <a:r>
              <a:rPr b="1" i="1" lang="en-US" sz="3600">
                <a:solidFill>
                  <a:srgbClr val="F7931E"/>
                </a:solidFill>
              </a:rPr>
              <a:t>Try to add more English!</a:t>
            </a:r>
            <a:r>
              <a:rPr b="1" i="1" lang="en-US" sz="3400">
                <a:solidFill>
                  <a:srgbClr val="F7931E"/>
                </a:solidFill>
              </a:rPr>
              <a:t>		</a:t>
            </a:r>
            <a:r>
              <a:rPr b="1" lang="en-US" sz="3200">
                <a:solidFill>
                  <a:schemeClr val="dk1"/>
                </a:solidFill>
              </a:rPr>
              <a:t>Call and Response:</a:t>
            </a:r>
            <a:endParaRPr b="1" sz="3200">
              <a:solidFill>
                <a:schemeClr val="dk1"/>
              </a:solidFill>
            </a:endParaRPr>
          </a:p>
          <a:p>
            <a:pPr indent="457200" lvl="0" marL="5029200" rtl="0" algn="l">
              <a:lnSpc>
                <a:spcPct val="90000"/>
              </a:lnSpc>
              <a:spcBef>
                <a:spcPts val="1300"/>
              </a:spcBef>
              <a:spcAft>
                <a:spcPts val="0"/>
              </a:spcAft>
              <a:buClr>
                <a:schemeClr val="dk1"/>
              </a:buClr>
              <a:buSzPts val="1500"/>
              <a:buFont typeface="Arial"/>
              <a:buNone/>
            </a:pPr>
            <a:r>
              <a:rPr lang="en-US" sz="2400">
                <a:solidFill>
                  <a:schemeClr val="dk1"/>
                </a:solidFill>
              </a:rPr>
              <a:t>Teacher:  </a:t>
            </a:r>
            <a:r>
              <a:rPr b="1" lang="en-US" sz="2400">
                <a:solidFill>
                  <a:schemeClr val="dk1"/>
                </a:solidFill>
              </a:rPr>
              <a:t>1-2-3 eyes on me!</a:t>
            </a:r>
            <a:endParaRPr b="1" sz="2400">
              <a:solidFill>
                <a:schemeClr val="dk1"/>
              </a:solidFill>
            </a:endParaRPr>
          </a:p>
          <a:p>
            <a:pPr indent="457200" lvl="0" marL="5029200" rtl="0" algn="l">
              <a:spcBef>
                <a:spcPts val="360"/>
              </a:spcBef>
              <a:spcAft>
                <a:spcPts val="0"/>
              </a:spcAft>
              <a:buNone/>
            </a:pPr>
            <a:r>
              <a:rPr lang="en-US" sz="2400">
                <a:solidFill>
                  <a:schemeClr val="dk1"/>
                </a:solidFill>
              </a:rPr>
              <a:t>Students:  </a:t>
            </a:r>
            <a:r>
              <a:rPr b="1" lang="en-US" sz="2400">
                <a:solidFill>
                  <a:schemeClr val="dk1"/>
                </a:solidFill>
              </a:rPr>
              <a:t>1-2 eyes on you!</a:t>
            </a:r>
            <a:endParaRPr b="1" sz="2400"/>
          </a:p>
        </p:txBody>
      </p:sp>
      <p:sp>
        <p:nvSpPr>
          <p:cNvPr id="353" name="Google Shape;353;p5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
        <p:nvSpPr>
          <p:cNvPr id="354" name="Google Shape;354;p50"/>
          <p:cNvSpPr txBox="1"/>
          <p:nvPr>
            <p:ph type="title"/>
          </p:nvPr>
        </p:nvSpPr>
        <p:spPr>
          <a:xfrm>
            <a:off x="406400" y="908092"/>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1" lang="en-US" sz="4000">
                <a:solidFill>
                  <a:schemeClr val="dk1"/>
                </a:solidFill>
                <a:latin typeface="Calibri"/>
                <a:ea typeface="Calibri"/>
                <a:cs typeface="Calibri"/>
                <a:sym typeface="Calibri"/>
              </a:rPr>
              <a:t>Attention Getters</a:t>
            </a:r>
            <a:endParaRPr b="1" sz="4000">
              <a:solidFill>
                <a:schemeClr val="dk1"/>
              </a:solidFill>
              <a:latin typeface="Calibri"/>
              <a:ea typeface="Calibri"/>
              <a:cs typeface="Calibri"/>
              <a:sym typeface="Calibri"/>
            </a:endParaRPr>
          </a:p>
        </p:txBody>
      </p:sp>
      <p:sp>
        <p:nvSpPr>
          <p:cNvPr id="355" name="Google Shape;355;p50"/>
          <p:cNvSpPr txBox="1"/>
          <p:nvPr/>
        </p:nvSpPr>
        <p:spPr>
          <a:xfrm>
            <a:off x="5860000" y="3884875"/>
            <a:ext cx="5855100" cy="25860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3100">
                <a:solidFill>
                  <a:schemeClr val="dk1"/>
                </a:solidFill>
                <a:latin typeface="Calibri"/>
                <a:ea typeface="Calibri"/>
                <a:cs typeface="Calibri"/>
                <a:sym typeface="Calibri"/>
              </a:rPr>
              <a:t>When I say… You say…</a:t>
            </a:r>
            <a:endParaRPr b="1" sz="3100">
              <a:solidFill>
                <a:schemeClr val="dk1"/>
              </a:solidFill>
              <a:latin typeface="Calibri"/>
              <a:ea typeface="Calibri"/>
              <a:cs typeface="Calibri"/>
              <a:sym typeface="Calibri"/>
            </a:endParaRPr>
          </a:p>
          <a:p>
            <a:pPr indent="0" lvl="0" marL="0" rtl="0" algn="l">
              <a:spcBef>
                <a:spcPts val="360"/>
              </a:spcBef>
              <a:spcAft>
                <a:spcPts val="0"/>
              </a:spcAft>
              <a:buNone/>
            </a:pPr>
            <a:r>
              <a:rPr lang="en-US" sz="2200">
                <a:solidFill>
                  <a:schemeClr val="dk1"/>
                </a:solidFill>
                <a:latin typeface="Calibri"/>
                <a:ea typeface="Calibri"/>
                <a:cs typeface="Calibri"/>
                <a:sym typeface="Calibri"/>
              </a:rPr>
              <a:t>Teacher: 	</a:t>
            </a:r>
            <a:r>
              <a:rPr b="1" lang="en-US" sz="2200">
                <a:solidFill>
                  <a:schemeClr val="dk1"/>
                </a:solidFill>
                <a:latin typeface="Calibri"/>
                <a:ea typeface="Calibri"/>
                <a:cs typeface="Calibri"/>
                <a:sym typeface="Calibri"/>
              </a:rPr>
              <a:t>When I say </a:t>
            </a:r>
            <a:r>
              <a:rPr lang="en-US" sz="2200">
                <a:solidFill>
                  <a:schemeClr val="dk1"/>
                </a:solidFill>
                <a:latin typeface="Calibri"/>
                <a:ea typeface="Calibri"/>
                <a:cs typeface="Calibri"/>
                <a:sym typeface="Calibri"/>
              </a:rPr>
              <a:t>Hello, </a:t>
            </a:r>
            <a:r>
              <a:rPr b="1" lang="en-US" sz="2200">
                <a:solidFill>
                  <a:schemeClr val="dk1"/>
                </a:solidFill>
                <a:latin typeface="Calibri"/>
                <a:ea typeface="Calibri"/>
                <a:cs typeface="Calibri"/>
                <a:sym typeface="Calibri"/>
              </a:rPr>
              <a:t>you say </a:t>
            </a:r>
            <a:r>
              <a:rPr lang="en-US" sz="2200">
                <a:solidFill>
                  <a:schemeClr val="dk1"/>
                </a:solidFill>
                <a:latin typeface="Calibri"/>
                <a:ea typeface="Calibri"/>
                <a:cs typeface="Calibri"/>
                <a:sym typeface="Calibri"/>
              </a:rPr>
              <a:t>Good-bye!</a:t>
            </a:r>
            <a:endParaRPr sz="2200">
              <a:solidFill>
                <a:schemeClr val="dk1"/>
              </a:solidFill>
              <a:latin typeface="Calibri"/>
              <a:ea typeface="Calibri"/>
              <a:cs typeface="Calibri"/>
              <a:sym typeface="Calibri"/>
            </a:endParaRPr>
          </a:p>
          <a:p>
            <a:pPr indent="457200" lvl="0" marL="914400" rtl="0" algn="l">
              <a:spcBef>
                <a:spcPts val="360"/>
              </a:spcBef>
              <a:spcAft>
                <a:spcPts val="0"/>
              </a:spcAft>
              <a:buNone/>
            </a:pPr>
            <a:r>
              <a:rPr lang="en-US" sz="2200">
                <a:solidFill>
                  <a:schemeClr val="dk1"/>
                </a:solidFill>
                <a:latin typeface="Calibri"/>
                <a:ea typeface="Calibri"/>
                <a:cs typeface="Calibri"/>
                <a:sym typeface="Calibri"/>
              </a:rPr>
              <a:t>Hello!</a:t>
            </a:r>
            <a:endParaRPr sz="2200">
              <a:solidFill>
                <a:schemeClr val="dk1"/>
              </a:solidFill>
              <a:latin typeface="Calibri"/>
              <a:ea typeface="Calibri"/>
              <a:cs typeface="Calibri"/>
              <a:sym typeface="Calibri"/>
            </a:endParaRPr>
          </a:p>
          <a:p>
            <a:pPr indent="0" lvl="0" marL="0" rtl="0" algn="l">
              <a:spcBef>
                <a:spcPts val="360"/>
              </a:spcBef>
              <a:spcAft>
                <a:spcPts val="0"/>
              </a:spcAft>
              <a:buNone/>
            </a:pPr>
            <a:r>
              <a:rPr lang="en-US" sz="2200">
                <a:solidFill>
                  <a:schemeClr val="dk1"/>
                </a:solidFill>
                <a:latin typeface="Calibri"/>
                <a:ea typeface="Calibri"/>
                <a:cs typeface="Calibri"/>
                <a:sym typeface="Calibri"/>
              </a:rPr>
              <a:t>Students:	Good-bye!</a:t>
            </a:r>
            <a:endParaRPr sz="2200">
              <a:solidFill>
                <a:schemeClr val="dk1"/>
              </a:solidFill>
              <a:latin typeface="Calibri"/>
              <a:ea typeface="Calibri"/>
              <a:cs typeface="Calibri"/>
              <a:sym typeface="Calibri"/>
            </a:endParaRPr>
          </a:p>
          <a:p>
            <a:pPr indent="0" lvl="0" marL="0" rtl="0" algn="l">
              <a:spcBef>
                <a:spcPts val="360"/>
              </a:spcBef>
              <a:spcAft>
                <a:spcPts val="0"/>
              </a:spcAft>
              <a:buNone/>
            </a:pPr>
            <a:r>
              <a:rPr lang="en-US" sz="2200">
                <a:solidFill>
                  <a:schemeClr val="dk1"/>
                </a:solidFill>
                <a:latin typeface="Calibri"/>
                <a:ea typeface="Calibri"/>
                <a:cs typeface="Calibri"/>
                <a:sym typeface="Calibri"/>
              </a:rPr>
              <a:t>Teacher:	Hello!</a:t>
            </a:r>
            <a:endParaRPr sz="2200">
              <a:solidFill>
                <a:schemeClr val="dk1"/>
              </a:solidFill>
              <a:latin typeface="Calibri"/>
              <a:ea typeface="Calibri"/>
              <a:cs typeface="Calibri"/>
              <a:sym typeface="Calibri"/>
            </a:endParaRPr>
          </a:p>
          <a:p>
            <a:pPr indent="0" lvl="0" marL="0" rtl="0" algn="l">
              <a:spcBef>
                <a:spcPts val="360"/>
              </a:spcBef>
              <a:spcAft>
                <a:spcPts val="0"/>
              </a:spcAft>
              <a:buNone/>
            </a:pPr>
            <a:r>
              <a:rPr lang="en-US" sz="2200">
                <a:solidFill>
                  <a:schemeClr val="dk1"/>
                </a:solidFill>
                <a:latin typeface="Calibri"/>
                <a:ea typeface="Calibri"/>
                <a:cs typeface="Calibri"/>
                <a:sym typeface="Calibri"/>
              </a:rPr>
              <a:t>Students:	Good-bye!</a:t>
            </a:r>
            <a:endParaRPr sz="1200"/>
          </a:p>
        </p:txBody>
      </p:sp>
      <p:pic>
        <p:nvPicPr>
          <p:cNvPr id="356" name="Google Shape;356;p50"/>
          <p:cNvPicPr preferRelativeResize="0"/>
          <p:nvPr/>
        </p:nvPicPr>
        <p:blipFill rotWithShape="1">
          <a:blip r:embed="rId3">
            <a:alphaModFix/>
          </a:blip>
          <a:srcRect b="0" l="0" r="28499" t="6288"/>
          <a:stretch/>
        </p:blipFill>
        <p:spPr>
          <a:xfrm>
            <a:off x="95725" y="4111875"/>
            <a:ext cx="2055075" cy="2693375"/>
          </a:xfrm>
          <a:prstGeom prst="rect">
            <a:avLst/>
          </a:prstGeom>
          <a:noFill/>
          <a:ln>
            <a:noFill/>
          </a:ln>
        </p:spPr>
      </p:pic>
      <p:pic>
        <p:nvPicPr>
          <p:cNvPr id="357" name="Google Shape;357;p50"/>
          <p:cNvPicPr preferRelativeResize="0"/>
          <p:nvPr/>
        </p:nvPicPr>
        <p:blipFill>
          <a:blip r:embed="rId4">
            <a:alphaModFix/>
          </a:blip>
          <a:stretch>
            <a:fillRect/>
          </a:stretch>
        </p:blipFill>
        <p:spPr>
          <a:xfrm>
            <a:off x="882625" y="2966350"/>
            <a:ext cx="3819750" cy="1722275"/>
          </a:xfrm>
          <a:prstGeom prst="rect">
            <a:avLst/>
          </a:prstGeom>
          <a:noFill/>
          <a:ln>
            <a:noFill/>
          </a:ln>
        </p:spPr>
      </p:pic>
      <p:pic>
        <p:nvPicPr>
          <p:cNvPr id="358" name="Google Shape;358;p50"/>
          <p:cNvPicPr preferRelativeResize="0"/>
          <p:nvPr/>
        </p:nvPicPr>
        <p:blipFill>
          <a:blip r:embed="rId4">
            <a:alphaModFix/>
          </a:blip>
          <a:stretch>
            <a:fillRect/>
          </a:stretch>
        </p:blipFill>
        <p:spPr>
          <a:xfrm flipH="1">
            <a:off x="1881475" y="4756689"/>
            <a:ext cx="3021300" cy="1791611"/>
          </a:xfrm>
          <a:prstGeom prst="rect">
            <a:avLst/>
          </a:prstGeom>
          <a:noFill/>
          <a:ln>
            <a:noFill/>
          </a:ln>
        </p:spPr>
      </p:pic>
      <p:sp>
        <p:nvSpPr>
          <p:cNvPr id="359" name="Google Shape;359;p50"/>
          <p:cNvSpPr txBox="1"/>
          <p:nvPr/>
        </p:nvSpPr>
        <p:spPr>
          <a:xfrm>
            <a:off x="1170325" y="3232325"/>
            <a:ext cx="30213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Permanent Marker"/>
                <a:ea typeface="Permanent Marker"/>
                <a:cs typeface="Permanent Marker"/>
                <a:sym typeface="Permanent Marker"/>
              </a:rPr>
              <a:t>Ready to rock?</a:t>
            </a:r>
            <a:endParaRPr sz="2900">
              <a:latin typeface="Permanent Marker"/>
              <a:ea typeface="Permanent Marker"/>
              <a:cs typeface="Permanent Marker"/>
              <a:sym typeface="Permanent Marker"/>
            </a:endParaRPr>
          </a:p>
        </p:txBody>
      </p:sp>
      <p:sp>
        <p:nvSpPr>
          <p:cNvPr id="360" name="Google Shape;360;p50"/>
          <p:cNvSpPr txBox="1"/>
          <p:nvPr/>
        </p:nvSpPr>
        <p:spPr>
          <a:xfrm>
            <a:off x="2113750" y="5106325"/>
            <a:ext cx="302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latin typeface="Permanent Marker"/>
                <a:ea typeface="Permanent Marker"/>
                <a:cs typeface="Permanent Marker"/>
                <a:sym typeface="Permanent Marker"/>
              </a:rPr>
              <a:t>Ready to roLL!</a:t>
            </a:r>
            <a:endParaRPr sz="2800">
              <a:latin typeface="Permanent Marker"/>
              <a:ea typeface="Permanent Marker"/>
              <a:cs typeface="Permanent Marker"/>
              <a:sym typeface="Permanent Marke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1"/>
          <p:cNvSpPr txBox="1"/>
          <p:nvPr>
            <p:ph idx="1" type="body"/>
          </p:nvPr>
        </p:nvSpPr>
        <p:spPr>
          <a:xfrm>
            <a:off x="415600" y="1780075"/>
            <a:ext cx="8580900" cy="4753500"/>
          </a:xfrm>
          <a:prstGeom prst="rect">
            <a:avLst/>
          </a:prstGeom>
        </p:spPr>
        <p:txBody>
          <a:bodyPr anchorCtr="0" anchor="t" bIns="45700" lIns="91425" spcFirstLastPara="1" rIns="91425" wrap="square" tIns="45700">
            <a:noAutofit/>
          </a:bodyPr>
          <a:lstStyle/>
          <a:p>
            <a:pPr indent="-482600" lvl="0" marL="609600" rtl="0" algn="l">
              <a:lnSpc>
                <a:spcPct val="90000"/>
              </a:lnSpc>
              <a:spcBef>
                <a:spcPts val="1300"/>
              </a:spcBef>
              <a:spcAft>
                <a:spcPts val="0"/>
              </a:spcAft>
              <a:buClr>
                <a:schemeClr val="dk1"/>
              </a:buClr>
              <a:buSzPts val="2800"/>
              <a:buFont typeface="Calibri"/>
              <a:buChar char="●"/>
            </a:pPr>
            <a:r>
              <a:rPr b="1" lang="en-US" sz="2800">
                <a:solidFill>
                  <a:schemeClr val="dk1"/>
                </a:solidFill>
              </a:rPr>
              <a:t>Shake Shakes:</a:t>
            </a:r>
            <a:r>
              <a:rPr lang="en-US" sz="2800">
                <a:solidFill>
                  <a:schemeClr val="dk1"/>
                </a:solidFill>
                <a:latin typeface="Calibri"/>
                <a:ea typeface="Calibri"/>
                <a:cs typeface="Calibri"/>
                <a:sym typeface="Calibri"/>
              </a:rPr>
              <a:t> Shake one hand (or foot) for 3 seconds then the other. Repeat 5x.</a:t>
            </a:r>
            <a:endParaRPr sz="2800">
              <a:solidFill>
                <a:schemeClr val="dk1"/>
              </a:solidFill>
              <a:latin typeface="Calibri"/>
              <a:ea typeface="Calibri"/>
              <a:cs typeface="Calibri"/>
              <a:sym typeface="Calibri"/>
            </a:endParaRPr>
          </a:p>
          <a:p>
            <a:pPr indent="-482600" lvl="0" marL="609600" rtl="0" algn="l">
              <a:lnSpc>
                <a:spcPct val="90000"/>
              </a:lnSpc>
              <a:spcBef>
                <a:spcPts val="0"/>
              </a:spcBef>
              <a:spcAft>
                <a:spcPts val="0"/>
              </a:spcAft>
              <a:buClr>
                <a:schemeClr val="dk1"/>
              </a:buClr>
              <a:buSzPts val="2800"/>
              <a:buFont typeface="Calibri"/>
              <a:buChar char="●"/>
            </a:pPr>
            <a:r>
              <a:rPr b="1" lang="en-US" sz="2800">
                <a:solidFill>
                  <a:schemeClr val="dk1"/>
                </a:solidFill>
              </a:rPr>
              <a:t>Arm and Leg Stretch:</a:t>
            </a:r>
            <a:r>
              <a:rPr lang="en-US" sz="2800">
                <a:solidFill>
                  <a:schemeClr val="dk1"/>
                </a:solidFill>
                <a:latin typeface="Calibri"/>
                <a:ea typeface="Calibri"/>
                <a:cs typeface="Calibri"/>
                <a:sym typeface="Calibri"/>
              </a:rPr>
              <a:t> Stretch arms and legs standing up or sitting down.</a:t>
            </a:r>
            <a:endParaRPr sz="2800">
              <a:solidFill>
                <a:schemeClr val="dk1"/>
              </a:solidFill>
              <a:latin typeface="Calibri"/>
              <a:ea typeface="Calibri"/>
              <a:cs typeface="Calibri"/>
              <a:sym typeface="Calibri"/>
            </a:endParaRPr>
          </a:p>
          <a:p>
            <a:pPr indent="-482600" lvl="0" marL="609600" rtl="0" algn="l">
              <a:lnSpc>
                <a:spcPct val="90000"/>
              </a:lnSpc>
              <a:spcBef>
                <a:spcPts val="0"/>
              </a:spcBef>
              <a:spcAft>
                <a:spcPts val="0"/>
              </a:spcAft>
              <a:buClr>
                <a:schemeClr val="dk1"/>
              </a:buClr>
              <a:buSzPts val="2800"/>
              <a:buFont typeface="Calibri"/>
              <a:buChar char="●"/>
            </a:pPr>
            <a:r>
              <a:rPr b="1" lang="en-US" sz="2800"/>
              <a:t>Breathing Break: </a:t>
            </a:r>
            <a:r>
              <a:rPr lang="en-US" sz="2800">
                <a:solidFill>
                  <a:schemeClr val="dk1"/>
                </a:solidFill>
                <a:latin typeface="Calibri"/>
                <a:ea typeface="Calibri"/>
                <a:cs typeface="Calibri"/>
                <a:sym typeface="Calibri"/>
              </a:rPr>
              <a:t>Close your eyes and breathe in, breathe out (5x)</a:t>
            </a:r>
            <a:endParaRPr sz="2800">
              <a:solidFill>
                <a:schemeClr val="dk1"/>
              </a:solidFill>
              <a:latin typeface="Calibri"/>
              <a:ea typeface="Calibri"/>
              <a:cs typeface="Calibri"/>
              <a:sym typeface="Calibri"/>
            </a:endParaRPr>
          </a:p>
          <a:p>
            <a:pPr indent="-482600" lvl="0" marL="609600" rtl="0" algn="l">
              <a:lnSpc>
                <a:spcPct val="90000"/>
              </a:lnSpc>
              <a:spcBef>
                <a:spcPts val="0"/>
              </a:spcBef>
              <a:spcAft>
                <a:spcPts val="0"/>
              </a:spcAft>
              <a:buClr>
                <a:schemeClr val="dk1"/>
              </a:buClr>
              <a:buSzPts val="2800"/>
              <a:buFont typeface="Calibri"/>
              <a:buChar char="●"/>
            </a:pPr>
            <a:r>
              <a:rPr b="1" lang="en-US" sz="2800">
                <a:solidFill>
                  <a:schemeClr val="dk1"/>
                </a:solidFill>
              </a:rPr>
              <a:t>Nosey Ear</a:t>
            </a:r>
            <a:r>
              <a:rPr b="1" lang="en-US" sz="2800"/>
              <a:t>:</a:t>
            </a:r>
            <a:r>
              <a:rPr lang="en-US" sz="2800">
                <a:solidFill>
                  <a:schemeClr val="dk1"/>
                </a:solidFill>
                <a:latin typeface="Calibri"/>
                <a:ea typeface="Calibri"/>
                <a:cs typeface="Calibri"/>
                <a:sym typeface="Calibri"/>
              </a:rPr>
              <a:t> Get your left hand to touch your right ear lobe and then get your right hand to touch the tip of your nose. Then swap positions. Repeat 5x.</a:t>
            </a:r>
            <a:endParaRPr sz="2800"/>
          </a:p>
          <a:p>
            <a:pPr indent="-482600" lvl="0" marL="609600" rtl="0" algn="l">
              <a:lnSpc>
                <a:spcPct val="90000"/>
              </a:lnSpc>
              <a:spcBef>
                <a:spcPts val="0"/>
              </a:spcBef>
              <a:spcAft>
                <a:spcPts val="0"/>
              </a:spcAft>
              <a:buClr>
                <a:schemeClr val="dk1"/>
              </a:buClr>
              <a:buSzPts val="2800"/>
              <a:buFont typeface="Calibri"/>
              <a:buChar char="●"/>
            </a:pPr>
            <a:r>
              <a:rPr b="1" lang="en-US" sz="2800"/>
              <a:t>One Minute Dance Party:</a:t>
            </a:r>
            <a:r>
              <a:rPr lang="en-US" sz="2800"/>
              <a:t> Play a </a:t>
            </a:r>
            <a:r>
              <a:rPr lang="en-US" sz="2800" u="sng">
                <a:solidFill>
                  <a:schemeClr val="hlink"/>
                </a:solidFill>
                <a:hlinkClick r:id="rId3"/>
              </a:rPr>
              <a:t>song</a:t>
            </a:r>
            <a:r>
              <a:rPr lang="en-US" sz="2800"/>
              <a:t> for one minute and let students dance (while seated if no space)</a:t>
            </a:r>
            <a:endParaRPr sz="2800"/>
          </a:p>
        </p:txBody>
      </p:sp>
      <p:pic>
        <p:nvPicPr>
          <p:cNvPr id="366" name="Google Shape;366;p51"/>
          <p:cNvPicPr preferRelativeResize="0"/>
          <p:nvPr/>
        </p:nvPicPr>
        <p:blipFill>
          <a:blip r:embed="rId4">
            <a:alphaModFix/>
          </a:blip>
          <a:stretch>
            <a:fillRect/>
          </a:stretch>
        </p:blipFill>
        <p:spPr>
          <a:xfrm>
            <a:off x="9529900" y="4633566"/>
            <a:ext cx="2224435" cy="2224435"/>
          </a:xfrm>
          <a:prstGeom prst="rect">
            <a:avLst/>
          </a:prstGeom>
          <a:noFill/>
          <a:ln>
            <a:noFill/>
          </a:ln>
        </p:spPr>
      </p:pic>
      <p:pic>
        <p:nvPicPr>
          <p:cNvPr id="367" name="Google Shape;367;p51"/>
          <p:cNvPicPr preferRelativeResize="0"/>
          <p:nvPr/>
        </p:nvPicPr>
        <p:blipFill rotWithShape="1">
          <a:blip r:embed="rId5">
            <a:alphaModFix/>
          </a:blip>
          <a:srcRect b="15212" l="9902" r="9125" t="17714"/>
          <a:stretch/>
        </p:blipFill>
        <p:spPr>
          <a:xfrm>
            <a:off x="8811125" y="3178025"/>
            <a:ext cx="1801099" cy="1492027"/>
          </a:xfrm>
          <a:prstGeom prst="rect">
            <a:avLst/>
          </a:prstGeom>
          <a:noFill/>
          <a:ln>
            <a:noFill/>
          </a:ln>
        </p:spPr>
      </p:pic>
      <p:pic>
        <p:nvPicPr>
          <p:cNvPr id="368" name="Google Shape;368;p51"/>
          <p:cNvPicPr preferRelativeResize="0"/>
          <p:nvPr/>
        </p:nvPicPr>
        <p:blipFill>
          <a:blip r:embed="rId6">
            <a:alphaModFix/>
          </a:blip>
          <a:stretch>
            <a:fillRect/>
          </a:stretch>
        </p:blipFill>
        <p:spPr>
          <a:xfrm>
            <a:off x="9196152" y="1071073"/>
            <a:ext cx="2395500" cy="2096075"/>
          </a:xfrm>
          <a:prstGeom prst="rect">
            <a:avLst/>
          </a:prstGeom>
          <a:noFill/>
          <a:ln>
            <a:noFill/>
          </a:ln>
        </p:spPr>
      </p:pic>
      <p:sp>
        <p:nvSpPr>
          <p:cNvPr id="369" name="Google Shape;369;p5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
        <p:nvSpPr>
          <p:cNvPr id="370" name="Google Shape;370;p51"/>
          <p:cNvSpPr txBox="1"/>
          <p:nvPr>
            <p:ph type="title"/>
          </p:nvPr>
        </p:nvSpPr>
        <p:spPr>
          <a:xfrm>
            <a:off x="406400" y="908092"/>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1" lang="en-US" sz="4000">
                <a:solidFill>
                  <a:schemeClr val="dk1"/>
                </a:solidFill>
                <a:latin typeface="Calibri"/>
                <a:ea typeface="Calibri"/>
                <a:cs typeface="Calibri"/>
                <a:sym typeface="Calibri"/>
              </a:rPr>
              <a:t>Brain Breaks</a:t>
            </a:r>
            <a:endParaRPr b="1" sz="40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52"/>
          <p:cNvPicPr preferRelativeResize="0"/>
          <p:nvPr/>
        </p:nvPicPr>
        <p:blipFill>
          <a:blip r:embed="rId3">
            <a:alphaModFix/>
          </a:blip>
          <a:stretch>
            <a:fillRect/>
          </a:stretch>
        </p:blipFill>
        <p:spPr>
          <a:xfrm>
            <a:off x="1241650" y="838200"/>
            <a:ext cx="8905875" cy="5667375"/>
          </a:xfrm>
          <a:prstGeom prst="rect">
            <a:avLst/>
          </a:prstGeom>
          <a:noFill/>
          <a:ln>
            <a:noFill/>
          </a:ln>
        </p:spPr>
      </p:pic>
      <p:sp>
        <p:nvSpPr>
          <p:cNvPr id="376" name="Google Shape;376;p5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53"/>
          <p:cNvPicPr preferRelativeResize="0"/>
          <p:nvPr/>
        </p:nvPicPr>
        <p:blipFill>
          <a:blip r:embed="rId3">
            <a:alphaModFix/>
          </a:blip>
          <a:stretch>
            <a:fillRect/>
          </a:stretch>
        </p:blipFill>
        <p:spPr>
          <a:xfrm>
            <a:off x="1241650" y="838200"/>
            <a:ext cx="8905875" cy="5667375"/>
          </a:xfrm>
          <a:prstGeom prst="rect">
            <a:avLst/>
          </a:prstGeom>
          <a:noFill/>
          <a:ln>
            <a:noFill/>
          </a:ln>
        </p:spPr>
      </p:pic>
      <p:sp>
        <p:nvSpPr>
          <p:cNvPr id="382" name="Google Shape;382;p53"/>
          <p:cNvSpPr/>
          <p:nvPr/>
        </p:nvSpPr>
        <p:spPr>
          <a:xfrm>
            <a:off x="1573625" y="2254350"/>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4"/>
          <p:cNvPicPr preferRelativeResize="0"/>
          <p:nvPr/>
        </p:nvPicPr>
        <p:blipFill>
          <a:blip r:embed="rId3">
            <a:alphaModFix/>
          </a:blip>
          <a:stretch>
            <a:fillRect/>
          </a:stretch>
        </p:blipFill>
        <p:spPr>
          <a:xfrm>
            <a:off x="1241650" y="838200"/>
            <a:ext cx="8905875" cy="5667375"/>
          </a:xfrm>
          <a:prstGeom prst="rect">
            <a:avLst/>
          </a:prstGeom>
          <a:noFill/>
          <a:ln>
            <a:noFill/>
          </a:ln>
        </p:spPr>
      </p:pic>
      <p:sp>
        <p:nvSpPr>
          <p:cNvPr id="389" name="Google Shape;389;p54"/>
          <p:cNvSpPr/>
          <p:nvPr/>
        </p:nvSpPr>
        <p:spPr>
          <a:xfrm>
            <a:off x="1573625" y="2254350"/>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4"/>
          <p:cNvSpPr/>
          <p:nvPr/>
        </p:nvSpPr>
        <p:spPr>
          <a:xfrm>
            <a:off x="1573625" y="5218300"/>
            <a:ext cx="223500" cy="223500"/>
          </a:xfrm>
          <a:prstGeom prst="rect">
            <a:avLst/>
          </a:prstGeom>
          <a:solidFill>
            <a:srgbClr val="F8931F"/>
          </a:solidFill>
          <a:ln cap="flat" cmpd="sng" w="9525">
            <a:solidFill>
              <a:srgbClr val="F8931F"/>
            </a:solidFill>
            <a:prstDash val="solid"/>
            <a:round/>
            <a:headEnd len="sm" w="sm" type="none"/>
            <a:tailEnd len="sm" w="sm" type="none"/>
          </a:ln>
          <a:effectLst>
            <a:outerShdw blurRad="214313" rotWithShape="0" algn="bl" dir="5400000" dist="19050">
              <a:srgbClr val="F8931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5"/>
          <p:cNvSpPr txBox="1"/>
          <p:nvPr/>
        </p:nvSpPr>
        <p:spPr>
          <a:xfrm>
            <a:off x="406400" y="1295400"/>
            <a:ext cx="10769700" cy="1371600"/>
          </a:xfrm>
          <a:prstGeom prst="rect">
            <a:avLst/>
          </a:prstGeom>
          <a:noFill/>
          <a:ln>
            <a:noFill/>
          </a:ln>
        </p:spPr>
        <p:txBody>
          <a:bodyPr anchorCtr="0" anchor="t" bIns="46025" lIns="92075" spcFirstLastPara="1" rIns="92075" wrap="square" tIns="46025">
            <a:noAutofit/>
          </a:bodyPr>
          <a:lstStyle/>
          <a:p>
            <a:pPr indent="0" lvl="0" marL="0" marR="0" rtl="0" algn="ctr">
              <a:spcBef>
                <a:spcPts val="0"/>
              </a:spcBef>
              <a:spcAft>
                <a:spcPts val="0"/>
              </a:spcAft>
              <a:buNone/>
            </a:pPr>
            <a:r>
              <a:rPr b="1" lang="en-US" sz="5400" cap="small">
                <a:solidFill>
                  <a:srgbClr val="1E6138"/>
                </a:solidFill>
                <a:latin typeface="Calibri"/>
                <a:ea typeface="Calibri"/>
                <a:cs typeface="Calibri"/>
                <a:sym typeface="Calibri"/>
              </a:rPr>
              <a:t>My Routines</a:t>
            </a:r>
            <a:endParaRPr/>
          </a:p>
        </p:txBody>
      </p:sp>
      <p:sp>
        <p:nvSpPr>
          <p:cNvPr id="397" name="Google Shape;397;p55"/>
          <p:cNvSpPr/>
          <p:nvPr/>
        </p:nvSpPr>
        <p:spPr>
          <a:xfrm>
            <a:off x="406400" y="2471600"/>
            <a:ext cx="10769700" cy="2494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4900">
                <a:solidFill>
                  <a:srgbClr val="F8931F"/>
                </a:solidFill>
                <a:latin typeface="Calibri"/>
                <a:ea typeface="Calibri"/>
                <a:cs typeface="Calibri"/>
                <a:sym typeface="Calibri"/>
              </a:rPr>
              <a:t>Ask: Did you find any from your online searches? What key words did you use?</a:t>
            </a:r>
            <a:endParaRPr b="1" i="1" sz="4900">
              <a:solidFill>
                <a:srgbClr val="F8931F"/>
              </a:solidFill>
              <a:latin typeface="Calibri"/>
              <a:ea typeface="Calibri"/>
              <a:cs typeface="Calibri"/>
              <a:sym typeface="Calibri"/>
            </a:endParaRPr>
          </a:p>
          <a:p>
            <a:pPr indent="0" lvl="0" marL="0" marR="0" rtl="0" algn="l">
              <a:spcBef>
                <a:spcPts val="0"/>
              </a:spcBef>
              <a:spcAft>
                <a:spcPts val="0"/>
              </a:spcAft>
              <a:buNone/>
            </a:pPr>
            <a:r>
              <a:rPr b="1" i="1" lang="en-US" sz="4900">
                <a:solidFill>
                  <a:srgbClr val="F8931F"/>
                </a:solidFill>
                <a:latin typeface="Calibri"/>
                <a:ea typeface="Calibri"/>
                <a:cs typeface="Calibri"/>
                <a:sym typeface="Calibri"/>
              </a:rPr>
              <a:t>Get examples from group chats?</a:t>
            </a:r>
            <a:endParaRPr b="1" i="1" sz="3400">
              <a:solidFill>
                <a:schemeClr val="dk1"/>
              </a:solidFill>
              <a:latin typeface="Calibri"/>
              <a:ea typeface="Calibri"/>
              <a:cs typeface="Calibri"/>
              <a:sym typeface="Calibri"/>
            </a:endParaRPr>
          </a:p>
        </p:txBody>
      </p:sp>
      <p:sp>
        <p:nvSpPr>
          <p:cNvPr id="398" name="Google Shape;398;p5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6"/>
          <p:cNvSpPr txBox="1"/>
          <p:nvPr/>
        </p:nvSpPr>
        <p:spPr>
          <a:xfrm>
            <a:off x="558800" y="1066800"/>
            <a:ext cx="5030700" cy="1371600"/>
          </a:xfrm>
          <a:prstGeom prst="rect">
            <a:avLst/>
          </a:prstGeom>
          <a:noFill/>
          <a:ln>
            <a:noFill/>
          </a:ln>
        </p:spPr>
        <p:txBody>
          <a:bodyPr anchorCtr="0" anchor="t" bIns="46025" lIns="92075" spcFirstLastPara="1" rIns="92075" wrap="square" tIns="46025">
            <a:noAutofit/>
          </a:bodyPr>
          <a:lstStyle/>
          <a:p>
            <a:pPr indent="0" lvl="0" marL="0" marR="0" rtl="0" algn="ctr">
              <a:spcBef>
                <a:spcPts val="0"/>
              </a:spcBef>
              <a:spcAft>
                <a:spcPts val="0"/>
              </a:spcAft>
              <a:buNone/>
            </a:pPr>
            <a:r>
              <a:rPr b="1" lang="en-US" sz="5400" cap="small">
                <a:solidFill>
                  <a:srgbClr val="F7931E"/>
                </a:solidFill>
                <a:latin typeface="Calibri"/>
                <a:ea typeface="Calibri"/>
                <a:cs typeface="Calibri"/>
                <a:sym typeface="Calibri"/>
              </a:rPr>
              <a:t>QUESTIONS</a:t>
            </a:r>
            <a:endParaRPr>
              <a:solidFill>
                <a:srgbClr val="F7931E"/>
              </a:solidFill>
            </a:endParaRPr>
          </a:p>
        </p:txBody>
      </p:sp>
      <p:sp>
        <p:nvSpPr>
          <p:cNvPr id="404" name="Google Shape;404;p56"/>
          <p:cNvSpPr/>
          <p:nvPr/>
        </p:nvSpPr>
        <p:spPr>
          <a:xfrm>
            <a:off x="558800" y="2150650"/>
            <a:ext cx="5030700" cy="432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800">
                <a:latin typeface="Calibri"/>
                <a:ea typeface="Calibri"/>
                <a:cs typeface="Calibri"/>
                <a:sym typeface="Calibri"/>
              </a:rPr>
              <a:t>Do you have any questions about the </a:t>
            </a:r>
            <a:r>
              <a:rPr b="1" lang="en-US" sz="3800">
                <a:latin typeface="Calibri"/>
                <a:ea typeface="Calibri"/>
                <a:cs typeface="Calibri"/>
                <a:sym typeface="Calibri"/>
              </a:rPr>
              <a:t>TETE Google Site</a:t>
            </a:r>
            <a:r>
              <a:rPr lang="en-US" sz="3800">
                <a:latin typeface="Calibri"/>
                <a:ea typeface="Calibri"/>
                <a:cs typeface="Calibri"/>
                <a:sym typeface="Calibri"/>
              </a:rPr>
              <a:t>?</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a:p>
            <a:pPr indent="0" lvl="0" marL="0" marR="0" rtl="0" algn="ctr">
              <a:spcBef>
                <a:spcPts val="0"/>
              </a:spcBef>
              <a:spcAft>
                <a:spcPts val="0"/>
              </a:spcAft>
              <a:buNone/>
            </a:pPr>
            <a:r>
              <a:rPr lang="en-US" sz="3800">
                <a:latin typeface="Calibri"/>
                <a:ea typeface="Calibri"/>
                <a:cs typeface="Calibri"/>
                <a:sym typeface="Calibri"/>
              </a:rPr>
              <a:t>Do you have any questions about the </a:t>
            </a:r>
            <a:r>
              <a:rPr b="1" lang="en-US" sz="3800">
                <a:latin typeface="Calibri"/>
                <a:ea typeface="Calibri"/>
                <a:cs typeface="Calibri"/>
                <a:sym typeface="Calibri"/>
              </a:rPr>
              <a:t>TETE Telegram groups</a:t>
            </a:r>
            <a:r>
              <a:rPr lang="en-US" sz="3800">
                <a:latin typeface="Calibri"/>
                <a:ea typeface="Calibri"/>
                <a:cs typeface="Calibri"/>
                <a:sym typeface="Calibri"/>
              </a:rPr>
              <a:t>?</a:t>
            </a:r>
            <a:endParaRPr sz="3800">
              <a:latin typeface="Calibri"/>
              <a:ea typeface="Calibri"/>
              <a:cs typeface="Calibri"/>
              <a:sym typeface="Calibri"/>
            </a:endParaRPr>
          </a:p>
        </p:txBody>
      </p:sp>
      <p:sp>
        <p:nvSpPr>
          <p:cNvPr id="405" name="Google Shape;405;p5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pic>
        <p:nvPicPr>
          <p:cNvPr id="406" name="Google Shape;406;p56"/>
          <p:cNvPicPr preferRelativeResize="0"/>
          <p:nvPr/>
        </p:nvPicPr>
        <p:blipFill>
          <a:blip r:embed="rId3">
            <a:alphaModFix/>
          </a:blip>
          <a:stretch>
            <a:fillRect/>
          </a:stretch>
        </p:blipFill>
        <p:spPr>
          <a:xfrm>
            <a:off x="6436600" y="1977450"/>
            <a:ext cx="4014800" cy="38862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7"/>
          <p:cNvSpPr txBox="1"/>
          <p:nvPr/>
        </p:nvSpPr>
        <p:spPr>
          <a:xfrm>
            <a:off x="406400" y="1295400"/>
            <a:ext cx="10769700" cy="1371600"/>
          </a:xfrm>
          <a:prstGeom prst="rect">
            <a:avLst/>
          </a:prstGeom>
          <a:noFill/>
          <a:ln>
            <a:noFill/>
          </a:ln>
        </p:spPr>
        <p:txBody>
          <a:bodyPr anchorCtr="0" anchor="t" bIns="46025" lIns="92075" spcFirstLastPara="1" rIns="92075" wrap="square" tIns="46025">
            <a:noAutofit/>
          </a:bodyPr>
          <a:lstStyle/>
          <a:p>
            <a:pPr indent="0" lvl="0" marL="0" marR="0" rtl="0" algn="ctr">
              <a:spcBef>
                <a:spcPts val="0"/>
              </a:spcBef>
              <a:spcAft>
                <a:spcPts val="0"/>
              </a:spcAft>
              <a:buNone/>
            </a:pPr>
            <a:r>
              <a:rPr b="1" lang="en-US" sz="5400" cap="small">
                <a:solidFill>
                  <a:srgbClr val="1E6138"/>
                </a:solidFill>
                <a:latin typeface="Calibri"/>
                <a:ea typeface="Calibri"/>
                <a:cs typeface="Calibri"/>
                <a:sym typeface="Calibri"/>
              </a:rPr>
              <a:t>EXIT TICKET</a:t>
            </a:r>
            <a:endParaRPr/>
          </a:p>
        </p:txBody>
      </p:sp>
      <p:sp>
        <p:nvSpPr>
          <p:cNvPr id="412" name="Google Shape;412;p57"/>
          <p:cNvSpPr/>
          <p:nvPr/>
        </p:nvSpPr>
        <p:spPr>
          <a:xfrm>
            <a:off x="406400" y="2471600"/>
            <a:ext cx="10769700" cy="249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Now we will do our Module 1 Exit Ticket!</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Click on the link in the chat box.</a:t>
            </a:r>
            <a:endParaRPr b="1" i="1" sz="3800">
              <a:solidFill>
                <a:srgbClr val="F8931F"/>
              </a:solidFill>
              <a:latin typeface="Calibri"/>
              <a:ea typeface="Calibri"/>
              <a:cs typeface="Calibri"/>
              <a:sym typeface="Calibri"/>
            </a:endParaRPr>
          </a:p>
        </p:txBody>
      </p:sp>
      <p:sp>
        <p:nvSpPr>
          <p:cNvPr id="413" name="Google Shape;413;p5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8"/>
          <p:cNvSpPr txBox="1"/>
          <p:nvPr/>
        </p:nvSpPr>
        <p:spPr>
          <a:xfrm>
            <a:off x="452700" y="864200"/>
            <a:ext cx="10769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600"/>
              </a:spcAft>
              <a:buNone/>
            </a:pPr>
            <a:r>
              <a:rPr b="1" lang="en-US" sz="3000">
                <a:solidFill>
                  <a:schemeClr val="dk1"/>
                </a:solidFill>
                <a:latin typeface="Calibri"/>
                <a:ea typeface="Calibri"/>
                <a:cs typeface="Calibri"/>
                <a:sym typeface="Calibri"/>
              </a:rPr>
              <a:t>What is due on Sunday, July 11th?</a:t>
            </a:r>
            <a:endParaRPr/>
          </a:p>
        </p:txBody>
      </p:sp>
      <p:sp>
        <p:nvSpPr>
          <p:cNvPr id="420" name="Google Shape;420;p5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pic>
        <p:nvPicPr>
          <p:cNvPr id="421" name="Google Shape;421;p58"/>
          <p:cNvPicPr preferRelativeResize="0"/>
          <p:nvPr/>
        </p:nvPicPr>
        <p:blipFill>
          <a:blip r:embed="rId3">
            <a:alphaModFix/>
          </a:blip>
          <a:stretch>
            <a:fillRect/>
          </a:stretch>
        </p:blipFill>
        <p:spPr>
          <a:xfrm>
            <a:off x="1743963" y="1596850"/>
            <a:ext cx="8187185" cy="5042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nvSpPr>
        <p:spPr>
          <a:xfrm>
            <a:off x="406400" y="2299200"/>
            <a:ext cx="3349500" cy="20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4000">
                <a:latin typeface="Calibri"/>
                <a:ea typeface="Calibri"/>
                <a:cs typeface="Calibri"/>
                <a:sym typeface="Calibri"/>
              </a:rPr>
              <a:t>The Feel Wheel</a:t>
            </a:r>
            <a:endParaRPr b="1" sz="4000">
              <a:latin typeface="Calibri"/>
              <a:ea typeface="Calibri"/>
              <a:cs typeface="Calibri"/>
              <a:sym typeface="Calibri"/>
            </a:endParaRPr>
          </a:p>
          <a:p>
            <a:pPr indent="0" lvl="0" marL="0" rtl="0" algn="l">
              <a:lnSpc>
                <a:spcPct val="115000"/>
              </a:lnSpc>
              <a:spcBef>
                <a:spcPts val="0"/>
              </a:spcBef>
              <a:spcAft>
                <a:spcPts val="0"/>
              </a:spcAft>
              <a:buNone/>
            </a:pPr>
            <a:r>
              <a:rPr lang="en-US" sz="2600">
                <a:latin typeface="Calibri"/>
                <a:ea typeface="Calibri"/>
                <a:cs typeface="Calibri"/>
                <a:sym typeface="Calibri"/>
              </a:rPr>
              <a:t>hes-extraordinary.com</a:t>
            </a:r>
            <a:endParaRPr sz="2200">
              <a:latin typeface="Calibri"/>
              <a:ea typeface="Calibri"/>
              <a:cs typeface="Calibri"/>
              <a:sym typeface="Calibri"/>
            </a:endParaRPr>
          </a:p>
        </p:txBody>
      </p:sp>
      <p:sp>
        <p:nvSpPr>
          <p:cNvPr id="142" name="Google Shape;142;p23"/>
          <p:cNvSpPr txBox="1"/>
          <p:nvPr/>
        </p:nvSpPr>
        <p:spPr>
          <a:xfrm>
            <a:off x="406400" y="892200"/>
            <a:ext cx="4055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rgbClr val="F8931F"/>
                </a:solidFill>
                <a:latin typeface="Calibri"/>
                <a:ea typeface="Calibri"/>
                <a:cs typeface="Calibri"/>
                <a:sym typeface="Calibri"/>
              </a:rPr>
              <a:t>Start each class with “How are you?”</a:t>
            </a:r>
            <a:endParaRPr b="1" sz="3300">
              <a:solidFill>
                <a:srgbClr val="F8931F"/>
              </a:solidFill>
              <a:latin typeface="Calibri"/>
              <a:ea typeface="Calibri"/>
              <a:cs typeface="Calibri"/>
              <a:sym typeface="Calibri"/>
            </a:endParaRPr>
          </a:p>
        </p:txBody>
      </p:sp>
      <p:sp>
        <p:nvSpPr>
          <p:cNvPr id="143" name="Google Shape;143;p2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144" name="Google Shape;144;p23"/>
          <p:cNvSpPr txBox="1"/>
          <p:nvPr/>
        </p:nvSpPr>
        <p:spPr>
          <a:xfrm rot="348">
            <a:off x="406400" y="4900650"/>
            <a:ext cx="2961900" cy="15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600">
                <a:latin typeface="Calibri"/>
                <a:ea typeface="Calibri"/>
                <a:cs typeface="Calibri"/>
                <a:sym typeface="Calibri"/>
              </a:rPr>
              <a:t>One Word Share</a:t>
            </a:r>
            <a:endParaRPr i="1" sz="2600">
              <a:latin typeface="Calibri"/>
              <a:ea typeface="Calibri"/>
              <a:cs typeface="Calibri"/>
              <a:sym typeface="Calibri"/>
            </a:endParaRPr>
          </a:p>
          <a:p>
            <a:pPr indent="0" lvl="0" marL="0" rtl="0" algn="l">
              <a:spcBef>
                <a:spcPts val="0"/>
              </a:spcBef>
              <a:spcAft>
                <a:spcPts val="0"/>
              </a:spcAft>
              <a:buNone/>
            </a:pPr>
            <a:r>
              <a:rPr i="1" lang="en-US" sz="2600">
                <a:latin typeface="Calibri"/>
                <a:ea typeface="Calibri"/>
                <a:cs typeface="Calibri"/>
                <a:sym typeface="Calibri"/>
              </a:rPr>
              <a:t>One Sentence Share</a:t>
            </a:r>
            <a:endParaRPr i="1" sz="2600">
              <a:latin typeface="Calibri"/>
              <a:ea typeface="Calibri"/>
              <a:cs typeface="Calibri"/>
              <a:sym typeface="Calibri"/>
            </a:endParaRPr>
          </a:p>
          <a:p>
            <a:pPr indent="0" lvl="0" marL="0" rtl="0" algn="l">
              <a:spcBef>
                <a:spcPts val="0"/>
              </a:spcBef>
              <a:spcAft>
                <a:spcPts val="0"/>
              </a:spcAft>
              <a:buNone/>
            </a:pPr>
            <a:r>
              <a:rPr i="1" lang="en-US" sz="2600">
                <a:latin typeface="Calibri"/>
                <a:ea typeface="Calibri"/>
                <a:cs typeface="Calibri"/>
                <a:sym typeface="Calibri"/>
              </a:rPr>
              <a:t>One Object Share</a:t>
            </a:r>
            <a:endParaRPr i="1" sz="2600">
              <a:latin typeface="Calibri"/>
              <a:ea typeface="Calibri"/>
              <a:cs typeface="Calibri"/>
              <a:sym typeface="Calibri"/>
            </a:endParaRPr>
          </a:p>
          <a:p>
            <a:pPr indent="0" lvl="0" marL="0" rtl="0" algn="l">
              <a:spcBef>
                <a:spcPts val="0"/>
              </a:spcBef>
              <a:spcAft>
                <a:spcPts val="0"/>
              </a:spcAft>
              <a:buNone/>
            </a:pPr>
            <a:r>
              <a:rPr i="1" lang="en-US" sz="2600">
                <a:latin typeface="Calibri"/>
                <a:ea typeface="Calibri"/>
                <a:cs typeface="Calibri"/>
                <a:sym typeface="Calibri"/>
              </a:rPr>
              <a:t>One Picture Share</a:t>
            </a:r>
            <a:endParaRPr i="1" sz="2600">
              <a:latin typeface="Calibri"/>
              <a:ea typeface="Calibri"/>
              <a:cs typeface="Calibri"/>
              <a:sym typeface="Calibri"/>
            </a:endParaRPr>
          </a:p>
        </p:txBody>
      </p:sp>
      <p:pic>
        <p:nvPicPr>
          <p:cNvPr id="145" name="Google Shape;145;p23"/>
          <p:cNvPicPr preferRelativeResize="0"/>
          <p:nvPr/>
        </p:nvPicPr>
        <p:blipFill>
          <a:blip r:embed="rId3">
            <a:alphaModFix/>
          </a:blip>
          <a:stretch>
            <a:fillRect/>
          </a:stretch>
        </p:blipFill>
        <p:spPr>
          <a:xfrm>
            <a:off x="4614200" y="838200"/>
            <a:ext cx="5845669" cy="5867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9"/>
          <p:cNvSpPr txBox="1"/>
          <p:nvPr/>
        </p:nvSpPr>
        <p:spPr>
          <a:xfrm>
            <a:off x="452700" y="864200"/>
            <a:ext cx="10769700" cy="454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400">
                <a:solidFill>
                  <a:srgbClr val="F8931F"/>
                </a:solidFill>
                <a:latin typeface="Calibri"/>
                <a:ea typeface="Calibri"/>
                <a:cs typeface="Calibri"/>
                <a:sym typeface="Calibri"/>
              </a:rPr>
              <a:t>ANNOUNCEMENTS</a:t>
            </a:r>
            <a:endParaRPr b="1" sz="4400">
              <a:solidFill>
                <a:srgbClr val="F8931F"/>
              </a:solidFill>
              <a:latin typeface="Calibri"/>
              <a:ea typeface="Calibri"/>
              <a:cs typeface="Calibri"/>
              <a:sym typeface="Calibri"/>
            </a:endParaRPr>
          </a:p>
          <a:p>
            <a:pPr indent="0" lvl="0" marL="0" rtl="0" algn="ctr">
              <a:spcBef>
                <a:spcPts val="600"/>
              </a:spcBef>
              <a:spcAft>
                <a:spcPts val="0"/>
              </a:spcAft>
              <a:buNone/>
            </a:pPr>
            <a:r>
              <a:t/>
            </a:r>
            <a:endParaRPr b="1" sz="2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Module 2: Giving Clear Instructions</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will be announced on Monday, July 12th!</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400">
                <a:solidFill>
                  <a:srgbClr val="F8931F"/>
                </a:solidFill>
                <a:latin typeface="Calibri"/>
                <a:ea typeface="Calibri"/>
                <a:cs typeface="Calibri"/>
                <a:sym typeface="Calibri"/>
              </a:rPr>
              <a:t>NEXT WEBINAR</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Friday, </a:t>
            </a:r>
            <a:r>
              <a:rPr b="1" lang="en-US" sz="3000">
                <a:solidFill>
                  <a:schemeClr val="dk1"/>
                </a:solidFill>
                <a:latin typeface="Calibri"/>
                <a:ea typeface="Calibri"/>
                <a:cs typeface="Calibri"/>
                <a:sym typeface="Calibri"/>
              </a:rPr>
              <a:t>July 16</a:t>
            </a:r>
            <a:r>
              <a:rPr b="1" lang="en-US" sz="3000">
                <a:solidFill>
                  <a:schemeClr val="dk1"/>
                </a:solidFill>
                <a:latin typeface="Calibri"/>
                <a:ea typeface="Calibri"/>
                <a:cs typeface="Calibri"/>
                <a:sym typeface="Calibri"/>
              </a:rPr>
              <a:t>th</a:t>
            </a:r>
            <a:endParaRPr b="1" sz="3000">
              <a:solidFill>
                <a:schemeClr val="dk1"/>
              </a:solidFill>
              <a:latin typeface="Calibri"/>
              <a:ea typeface="Calibri"/>
              <a:cs typeface="Calibri"/>
              <a:sym typeface="Calibri"/>
            </a:endParaRPr>
          </a:p>
          <a:p>
            <a:pPr indent="0" lvl="0" marL="0" rtl="0" algn="ctr">
              <a:spcBef>
                <a:spcPts val="600"/>
              </a:spcBef>
              <a:spcAft>
                <a:spcPts val="600"/>
              </a:spcAft>
              <a:buNone/>
            </a:pPr>
            <a:r>
              <a:rPr b="1" lang="en-US" sz="3000">
                <a:solidFill>
                  <a:schemeClr val="dk1"/>
                </a:solidFill>
                <a:latin typeface="Calibri"/>
                <a:ea typeface="Calibri"/>
                <a:cs typeface="Calibri"/>
                <a:sym typeface="Calibri"/>
              </a:rPr>
              <a:t>7:00-8:00 PM Uzbekistan Time</a:t>
            </a:r>
            <a:endParaRPr b="1" sz="3000">
              <a:solidFill>
                <a:schemeClr val="dk1"/>
              </a:solidFill>
              <a:latin typeface="Calibri"/>
              <a:ea typeface="Calibri"/>
              <a:cs typeface="Calibri"/>
              <a:sym typeface="Calibri"/>
            </a:endParaRPr>
          </a:p>
        </p:txBody>
      </p:sp>
      <p:sp>
        <p:nvSpPr>
          <p:cNvPr id="428" name="Google Shape;428;p5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a:t>
            </a:r>
            <a:r>
              <a:rPr lang="en-US" sz="2000"/>
              <a:t>BUILDING ROUTINES IN ENGLISH</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0"/>
          <p:cNvSpPr txBox="1"/>
          <p:nvPr/>
        </p:nvSpPr>
        <p:spPr>
          <a:xfrm>
            <a:off x="1789050" y="3014875"/>
            <a:ext cx="7967700" cy="2539800"/>
          </a:xfrm>
          <a:prstGeom prst="rect">
            <a:avLst/>
          </a:prstGeom>
          <a:noFill/>
          <a:ln>
            <a:noFill/>
          </a:ln>
        </p:spPr>
        <p:txBody>
          <a:bodyPr anchorCtr="0" anchor="t" bIns="91425" lIns="91425" spcFirstLastPara="1" rIns="91425" wrap="square" tIns="91425">
            <a:spAutoFit/>
          </a:bodyPr>
          <a:lstStyle/>
          <a:p>
            <a:pPr indent="0" lvl="0" marL="0" rtl="0" algn="ctr">
              <a:lnSpc>
                <a:spcPct val="166670"/>
              </a:lnSpc>
              <a:spcBef>
                <a:spcPts val="0"/>
              </a:spcBef>
              <a:spcAft>
                <a:spcPts val="0"/>
              </a:spcAft>
              <a:buNone/>
            </a:pPr>
            <a:r>
              <a:rPr b="1" i="1" lang="en-US" sz="2600">
                <a:solidFill>
                  <a:srgbClr val="1E6138"/>
                </a:solidFill>
                <a:latin typeface="Raleway"/>
                <a:ea typeface="Raleway"/>
                <a:cs typeface="Raleway"/>
                <a:sym typeface="Raleway"/>
              </a:rPr>
              <a:t>"Tell me and I forget. </a:t>
            </a:r>
            <a:endParaRPr b="1" i="1" sz="2600">
              <a:solidFill>
                <a:srgbClr val="1E6138"/>
              </a:solidFill>
              <a:latin typeface="Raleway"/>
              <a:ea typeface="Raleway"/>
              <a:cs typeface="Raleway"/>
              <a:sym typeface="Raleway"/>
            </a:endParaRPr>
          </a:p>
          <a:p>
            <a:pPr indent="0" lvl="0" marL="0" rtl="0" algn="ctr">
              <a:lnSpc>
                <a:spcPct val="166670"/>
              </a:lnSpc>
              <a:spcBef>
                <a:spcPts val="0"/>
              </a:spcBef>
              <a:spcAft>
                <a:spcPts val="0"/>
              </a:spcAft>
              <a:buNone/>
            </a:pPr>
            <a:r>
              <a:rPr b="1" i="1" lang="en-US" sz="2600">
                <a:solidFill>
                  <a:srgbClr val="1E6138"/>
                </a:solidFill>
                <a:latin typeface="Raleway"/>
                <a:ea typeface="Raleway"/>
                <a:cs typeface="Raleway"/>
                <a:sym typeface="Raleway"/>
              </a:rPr>
              <a:t>Teach me and I remember. </a:t>
            </a:r>
            <a:endParaRPr b="1" i="1" sz="2600">
              <a:solidFill>
                <a:srgbClr val="1E6138"/>
              </a:solidFill>
              <a:latin typeface="Raleway"/>
              <a:ea typeface="Raleway"/>
              <a:cs typeface="Raleway"/>
              <a:sym typeface="Raleway"/>
            </a:endParaRPr>
          </a:p>
          <a:p>
            <a:pPr indent="0" lvl="0" marL="0" rtl="0" algn="ctr">
              <a:lnSpc>
                <a:spcPct val="166670"/>
              </a:lnSpc>
              <a:spcBef>
                <a:spcPts val="0"/>
              </a:spcBef>
              <a:spcAft>
                <a:spcPts val="0"/>
              </a:spcAft>
              <a:buNone/>
            </a:pPr>
            <a:r>
              <a:rPr b="1" i="1" lang="en-US" sz="2600">
                <a:solidFill>
                  <a:srgbClr val="1E6138"/>
                </a:solidFill>
                <a:latin typeface="Raleway"/>
                <a:ea typeface="Raleway"/>
                <a:cs typeface="Raleway"/>
                <a:sym typeface="Raleway"/>
              </a:rPr>
              <a:t>Involve me and I learn."</a:t>
            </a:r>
            <a:r>
              <a:rPr b="1" i="1" lang="en-US" sz="2300">
                <a:solidFill>
                  <a:srgbClr val="1E6138"/>
                </a:solidFill>
                <a:latin typeface="Raleway"/>
                <a:ea typeface="Raleway"/>
                <a:cs typeface="Raleway"/>
                <a:sym typeface="Raleway"/>
              </a:rPr>
              <a:t> </a:t>
            </a:r>
            <a:endParaRPr b="1" i="1" sz="2300">
              <a:solidFill>
                <a:srgbClr val="1E6138"/>
              </a:solidFill>
              <a:latin typeface="Raleway"/>
              <a:ea typeface="Raleway"/>
              <a:cs typeface="Raleway"/>
              <a:sym typeface="Raleway"/>
            </a:endParaRPr>
          </a:p>
          <a:p>
            <a:pPr indent="0" lvl="0" marL="0" rtl="0" algn="ctr">
              <a:lnSpc>
                <a:spcPct val="166670"/>
              </a:lnSpc>
              <a:spcBef>
                <a:spcPts val="0"/>
              </a:spcBef>
              <a:spcAft>
                <a:spcPts val="0"/>
              </a:spcAft>
              <a:buNone/>
            </a:pPr>
            <a:r>
              <a:rPr b="1" lang="en-US" sz="2300">
                <a:solidFill>
                  <a:srgbClr val="1E6138"/>
                </a:solidFill>
                <a:latin typeface="Raleway"/>
                <a:ea typeface="Raleway"/>
                <a:cs typeface="Raleway"/>
                <a:sym typeface="Raleway"/>
              </a:rPr>
              <a:t>- Benjamin Franklin</a:t>
            </a:r>
            <a:endParaRPr b="1" sz="2300">
              <a:solidFill>
                <a:srgbClr val="1E6138"/>
              </a:solidFill>
              <a:latin typeface="Raleway"/>
              <a:ea typeface="Raleway"/>
              <a:cs typeface="Raleway"/>
              <a:sym typeface="Raleway"/>
            </a:endParaRPr>
          </a:p>
        </p:txBody>
      </p:sp>
      <p:pic>
        <p:nvPicPr>
          <p:cNvPr id="434" name="Google Shape;434;p60"/>
          <p:cNvPicPr preferRelativeResize="0"/>
          <p:nvPr/>
        </p:nvPicPr>
        <p:blipFill>
          <a:blip r:embed="rId3">
            <a:alphaModFix/>
          </a:blip>
          <a:stretch>
            <a:fillRect/>
          </a:stretch>
        </p:blipFill>
        <p:spPr>
          <a:xfrm>
            <a:off x="3445338" y="1171363"/>
            <a:ext cx="4655126" cy="1554149"/>
          </a:xfrm>
          <a:prstGeom prst="rect">
            <a:avLst/>
          </a:prstGeom>
          <a:noFill/>
          <a:ln>
            <a:noFill/>
          </a:ln>
        </p:spPr>
      </p:pic>
      <p:sp>
        <p:nvSpPr>
          <p:cNvPr id="435" name="Google Shape;435;p6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1 - BUILDING ROUTINES IN ENGLISH</a:t>
            </a:r>
            <a:endParaRPr b="1">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441" name="Google Shape;441;p61"/>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900">
                <a:solidFill>
                  <a:schemeClr val="dk1"/>
                </a:solidFill>
                <a:latin typeface="Calibri"/>
                <a:ea typeface="Calibri"/>
                <a:cs typeface="Calibri"/>
                <a:sym typeface="Calibri"/>
              </a:rPr>
              <a:t>Farewell Routine</a:t>
            </a:r>
            <a:endParaRPr b="1" sz="4900">
              <a:solidFill>
                <a:schemeClr val="dk1"/>
              </a:solidFill>
              <a:latin typeface="Calibri"/>
              <a:ea typeface="Calibri"/>
              <a:cs typeface="Calibri"/>
              <a:sym typeface="Calibri"/>
            </a:endParaRPr>
          </a:p>
          <a:p>
            <a:pPr indent="0" lvl="0" marL="0" rtl="0" algn="ctr">
              <a:spcBef>
                <a:spcPts val="0"/>
              </a:spcBef>
              <a:spcAft>
                <a:spcPts val="0"/>
              </a:spcAft>
              <a:buNone/>
            </a:pPr>
            <a:r>
              <a:t/>
            </a:r>
            <a:endParaRPr sz="4200">
              <a:solidFill>
                <a:schemeClr val="dk1"/>
              </a:solidFill>
              <a:latin typeface="Calibri"/>
              <a:ea typeface="Calibri"/>
              <a:cs typeface="Calibri"/>
              <a:sym typeface="Calibri"/>
            </a:endParaRPr>
          </a:p>
        </p:txBody>
      </p:sp>
      <p:pic>
        <p:nvPicPr>
          <p:cNvPr id="442" name="Google Shape;442;p61"/>
          <p:cNvPicPr preferRelativeResize="0"/>
          <p:nvPr/>
        </p:nvPicPr>
        <p:blipFill>
          <a:blip r:embed="rId3">
            <a:alphaModFix/>
          </a:blip>
          <a:stretch>
            <a:fillRect/>
          </a:stretch>
        </p:blipFill>
        <p:spPr>
          <a:xfrm>
            <a:off x="2641525" y="1851725"/>
            <a:ext cx="6299446" cy="3820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grpSp>
        <p:nvGrpSpPr>
          <p:cNvPr id="151" name="Google Shape;151;p24"/>
          <p:cNvGrpSpPr/>
          <p:nvPr/>
        </p:nvGrpSpPr>
        <p:grpSpPr>
          <a:xfrm>
            <a:off x="424360" y="1002308"/>
            <a:ext cx="10733700" cy="5418600"/>
            <a:chOff x="0" y="0"/>
            <a:chExt cx="10733700" cy="5418600"/>
          </a:xfrm>
        </p:grpSpPr>
        <p:cxnSp>
          <p:nvCxnSpPr>
            <p:cNvPr id="152" name="Google Shape;152;p24"/>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53" name="Google Shape;153;p24"/>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4"/>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Module 1</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Webinar Agenda:</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p:txBody>
        </p:sp>
        <p:sp>
          <p:nvSpPr>
            <p:cNvPr id="155" name="Google Shape;155;p24"/>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 name="Google Shape;156;p24"/>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57" name="Google Shape;157;p24"/>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58" name="Google Shape;158;p24"/>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59" name="Google Shape;159;p24"/>
            <p:cNvSpPr txBox="1"/>
            <p:nvPr/>
          </p:nvSpPr>
          <p:spPr>
            <a:xfrm>
              <a:off x="2852234" y="409793"/>
              <a:ext cx="7874700" cy="1030500"/>
            </a:xfrm>
            <a:prstGeom prst="rect">
              <a:avLst/>
            </a:prstGeom>
            <a:noFill/>
            <a:ln>
              <a:noFill/>
            </a:ln>
          </p:spPr>
          <p:txBody>
            <a:bodyPr anchorCtr="0" anchor="t" bIns="95250" lIns="95250" spcFirstLastPara="1" rIns="95250" wrap="square" tIns="95250">
              <a:noAutofit/>
            </a:bodyPr>
            <a:lstStyle/>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Discuss Module 1 content and share some communicative daily routines</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Q&amp;A about Mason TETE Google Site</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Q&amp;A about effective use of Telegram Groups as a Community of Practice</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500"/>
                <a:buFont typeface="Calibri"/>
                <a:buNone/>
              </a:pPr>
              <a:r>
                <a:t/>
              </a:r>
              <a:endParaRPr sz="25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p:nvPr/>
        </p:nvSpPr>
        <p:spPr>
          <a:xfrm>
            <a:off x="435000" y="784675"/>
            <a:ext cx="11322000" cy="115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u="none" cap="none" strike="noStrike">
                <a:solidFill>
                  <a:schemeClr val="dk1"/>
                </a:solidFill>
                <a:latin typeface="Calibri"/>
                <a:ea typeface="Calibri"/>
                <a:cs typeface="Calibri"/>
                <a:sym typeface="Calibri"/>
              </a:rPr>
              <a:t>Purpose of Module </a:t>
            </a:r>
            <a:r>
              <a:rPr b="1" lang="en-US" sz="3200">
                <a:solidFill>
                  <a:schemeClr val="dk1"/>
                </a:solidFill>
                <a:latin typeface="Calibri"/>
                <a:ea typeface="Calibri"/>
                <a:cs typeface="Calibri"/>
                <a:sym typeface="Calibri"/>
              </a:rPr>
              <a:t>1</a:t>
            </a:r>
            <a:r>
              <a:rPr b="1" lang="en-US" sz="3200" u="none" cap="none" strike="noStrike">
                <a:solidFill>
                  <a:schemeClr val="dk1"/>
                </a:solidFill>
                <a:latin typeface="Calibri"/>
                <a:ea typeface="Calibri"/>
                <a:cs typeface="Calibri"/>
                <a:sym typeface="Calibri"/>
              </a:rPr>
              <a:t>: To prepare you </a:t>
            </a:r>
            <a:r>
              <a:rPr b="1" lang="en-US" sz="3200">
                <a:solidFill>
                  <a:schemeClr val="dk1"/>
                </a:solidFill>
                <a:latin typeface="Calibri"/>
                <a:ea typeface="Calibri"/>
                <a:cs typeface="Calibri"/>
                <a:sym typeface="Calibri"/>
              </a:rPr>
              <a:t>to use good daily routines to build a communicative </a:t>
            </a:r>
            <a:r>
              <a:rPr b="1" lang="en-US" sz="3200">
                <a:solidFill>
                  <a:schemeClr val="dk1"/>
                </a:solidFill>
                <a:latin typeface="Calibri"/>
                <a:ea typeface="Calibri"/>
                <a:cs typeface="Calibri"/>
                <a:sym typeface="Calibri"/>
              </a:rPr>
              <a:t>language</a:t>
            </a:r>
            <a:r>
              <a:rPr b="1" lang="en-US" sz="3200">
                <a:solidFill>
                  <a:schemeClr val="dk1"/>
                </a:solidFill>
                <a:latin typeface="Calibri"/>
                <a:ea typeface="Calibri"/>
                <a:cs typeface="Calibri"/>
                <a:sym typeface="Calibri"/>
              </a:rPr>
              <a:t> classroom environment</a:t>
            </a:r>
            <a:endParaRPr/>
          </a:p>
          <a:p>
            <a:pPr indent="0" lvl="0" marL="0" marR="0" rtl="0" algn="l">
              <a:spcBef>
                <a:spcPts val="640"/>
              </a:spcBef>
              <a:spcAft>
                <a:spcPts val="0"/>
              </a:spcAft>
              <a:buNone/>
            </a:pPr>
            <a:r>
              <a:rPr b="0" i="0" lang="en-US" sz="3200" u="none" cap="none" strike="noStrike">
                <a:solidFill>
                  <a:schemeClr val="dk1"/>
                </a:solidFill>
                <a:latin typeface="Calibri"/>
                <a:ea typeface="Calibri"/>
                <a:cs typeface="Calibri"/>
                <a:sym typeface="Calibri"/>
              </a:rPr>
              <a:t> </a:t>
            </a:r>
            <a:endParaRPr/>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rPr b="0" i="0" lang="en-US" sz="3200" u="none" cap="none" strike="noStrike">
                <a:solidFill>
                  <a:schemeClr val="dk1"/>
                </a:solidFill>
                <a:latin typeface="Calibri"/>
                <a:ea typeface="Calibri"/>
                <a:cs typeface="Calibri"/>
                <a:sym typeface="Calibri"/>
              </a:rPr>
              <a:t> </a:t>
            </a:r>
            <a:endParaRPr/>
          </a:p>
        </p:txBody>
      </p:sp>
      <p:sp>
        <p:nvSpPr>
          <p:cNvPr id="165" name="Google Shape;165;p25"/>
          <p:cNvSpPr txBox="1"/>
          <p:nvPr>
            <p:ph idx="2" type="body"/>
          </p:nvPr>
        </p:nvSpPr>
        <p:spPr>
          <a:xfrm>
            <a:off x="614550" y="3585450"/>
            <a:ext cx="10962900" cy="4163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800">
                <a:solidFill>
                  <a:srgbClr val="000000"/>
                </a:solidFill>
              </a:rPr>
              <a:t>By the end of the module, you will be able to:</a:t>
            </a:r>
            <a:endParaRPr b="1" sz="2800">
              <a:solidFill>
                <a:srgbClr val="000000"/>
              </a:solidFill>
            </a:endParaRPr>
          </a:p>
          <a:p>
            <a:pPr indent="-298450" lvl="0" marL="457200" rtl="0" algn="l">
              <a:lnSpc>
                <a:spcPct val="100000"/>
              </a:lnSpc>
              <a:spcBef>
                <a:spcPts val="0"/>
              </a:spcBef>
              <a:spcAft>
                <a:spcPts val="0"/>
              </a:spcAft>
              <a:buSzPts val="1100"/>
              <a:buChar char="■"/>
            </a:pPr>
            <a:r>
              <a:rPr lang="en-US" sz="2800">
                <a:solidFill>
                  <a:srgbClr val="000000"/>
                </a:solidFill>
              </a:rPr>
              <a:t>describe the purpose and process of good instructional routines using English to maintain a well-managed and communicative learning environment. </a:t>
            </a:r>
            <a:endParaRPr sz="2800">
              <a:solidFill>
                <a:srgbClr val="000000"/>
              </a:solidFill>
            </a:endParaRPr>
          </a:p>
          <a:p>
            <a:pPr indent="-298450" lvl="0" marL="457200" rtl="0" algn="l">
              <a:lnSpc>
                <a:spcPct val="100000"/>
              </a:lnSpc>
              <a:spcBef>
                <a:spcPts val="0"/>
              </a:spcBef>
              <a:spcAft>
                <a:spcPts val="0"/>
              </a:spcAft>
              <a:buSzPts val="1100"/>
              <a:buChar char="■"/>
            </a:pPr>
            <a:r>
              <a:rPr lang="en-US" sz="2800">
                <a:solidFill>
                  <a:srgbClr val="000000"/>
                </a:solidFill>
              </a:rPr>
              <a:t>apply some of the new classroom routine expressions in the classroom</a:t>
            </a:r>
            <a:endParaRPr sz="2800">
              <a:solidFill>
                <a:srgbClr val="000000"/>
              </a:solidFill>
            </a:endParaRPr>
          </a:p>
          <a:p>
            <a:pPr indent="-298450" lvl="0" marL="457200" rtl="0" algn="l">
              <a:lnSpc>
                <a:spcPct val="100000"/>
              </a:lnSpc>
              <a:spcBef>
                <a:spcPts val="0"/>
              </a:spcBef>
              <a:spcAft>
                <a:spcPts val="0"/>
              </a:spcAft>
              <a:buSzPts val="1100"/>
              <a:buChar char="■"/>
            </a:pPr>
            <a:r>
              <a:rPr lang="en-US" sz="2800">
                <a:solidFill>
                  <a:srgbClr val="000000"/>
                </a:solidFill>
              </a:rPr>
              <a:t>share some of the effective instructional routines you want to use in your current classroom to increase the use of English</a:t>
            </a:r>
            <a:endParaRPr sz="2800">
              <a:solidFill>
                <a:srgbClr val="000000"/>
              </a:solidFill>
            </a:endParaRPr>
          </a:p>
        </p:txBody>
      </p:sp>
      <p:sp>
        <p:nvSpPr>
          <p:cNvPr id="166" name="Google Shape;166;p2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rgbClr val="FFFFFF"/>
                </a:solidFill>
              </a:rPr>
              <a:t>TETE MODULE 1 - </a:t>
            </a:r>
            <a:r>
              <a:rPr b="1" lang="en-US" sz="2000">
                <a:solidFill>
                  <a:schemeClr val="lt1"/>
                </a:solidFill>
              </a:rPr>
              <a:t>BUILDING ROUTINES IN ENGLISH</a:t>
            </a:r>
            <a:endParaRPr b="1">
              <a:solidFill>
                <a:srgbClr val="FFFFFF"/>
              </a:solidFill>
            </a:endParaRPr>
          </a:p>
        </p:txBody>
      </p:sp>
      <p:pic>
        <p:nvPicPr>
          <p:cNvPr id="167" name="Google Shape;167;p25"/>
          <p:cNvPicPr preferRelativeResize="0"/>
          <p:nvPr/>
        </p:nvPicPr>
        <p:blipFill>
          <a:blip r:embed="rId3">
            <a:alphaModFix/>
          </a:blip>
          <a:stretch>
            <a:fillRect/>
          </a:stretch>
        </p:blipFill>
        <p:spPr>
          <a:xfrm>
            <a:off x="717125" y="1983088"/>
            <a:ext cx="4655126" cy="1554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Why are routines important?</a:t>
            </a:r>
            <a:endParaRPr b="1" sz="6000">
              <a:solidFill>
                <a:schemeClr val="dk1"/>
              </a:solidFill>
              <a:latin typeface="Calibri"/>
              <a:ea typeface="Calibri"/>
              <a:cs typeface="Calibri"/>
              <a:sym typeface="Calibri"/>
            </a:endParaRPr>
          </a:p>
          <a:p>
            <a:pPr indent="0" lvl="0" marL="0" rtl="0" algn="ctr">
              <a:spcBef>
                <a:spcPts val="0"/>
              </a:spcBef>
              <a:spcAft>
                <a:spcPts val="0"/>
              </a:spcAft>
              <a:buNone/>
            </a:pPr>
            <a:r>
              <a:t/>
            </a:r>
            <a:endParaRPr sz="5300">
              <a:solidFill>
                <a:schemeClr val="dk1"/>
              </a:solidFill>
              <a:latin typeface="Calibri"/>
              <a:ea typeface="Calibri"/>
              <a:cs typeface="Calibri"/>
              <a:sym typeface="Calibri"/>
            </a:endParaRPr>
          </a:p>
        </p:txBody>
      </p:sp>
      <p:sp>
        <p:nvSpPr>
          <p:cNvPr id="173" name="Google Shape;173;p2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174" name="Google Shape;174;p26"/>
          <p:cNvSpPr txBox="1"/>
          <p:nvPr/>
        </p:nvSpPr>
        <p:spPr>
          <a:xfrm>
            <a:off x="406400" y="2303300"/>
            <a:ext cx="10769700" cy="227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4400">
                <a:solidFill>
                  <a:srgbClr val="F7931E"/>
                </a:solidFill>
                <a:latin typeface="Calibri"/>
                <a:ea typeface="Calibri"/>
                <a:cs typeface="Calibri"/>
                <a:sym typeface="Calibri"/>
              </a:rPr>
              <a:t>YOUR TURN!</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t/>
            </a:r>
            <a:endParaRPr b="1" i="1" sz="2000">
              <a:solidFill>
                <a:srgbClr val="F7931E"/>
              </a:solidFill>
              <a:latin typeface="Calibri"/>
              <a:ea typeface="Calibri"/>
              <a:cs typeface="Calibri"/>
              <a:sym typeface="Calibri"/>
            </a:endParaRPr>
          </a:p>
          <a:p>
            <a:pPr indent="0" lvl="0" marL="0" rtl="0" algn="ctr">
              <a:spcBef>
                <a:spcPts val="0"/>
              </a:spcBef>
              <a:spcAft>
                <a:spcPts val="0"/>
              </a:spcAft>
              <a:buNone/>
            </a:pPr>
            <a:r>
              <a:rPr b="1" i="1" lang="en-US" sz="3600">
                <a:solidFill>
                  <a:srgbClr val="F7931E"/>
                </a:solidFill>
                <a:latin typeface="Calibri"/>
                <a:ea typeface="Calibri"/>
                <a:cs typeface="Calibri"/>
                <a:sym typeface="Calibri"/>
              </a:rPr>
              <a:t>Please type your answers into the chat box or raise your hand to say an answer!</a:t>
            </a:r>
            <a:endParaRPr b="1" i="1" sz="3600">
              <a:solidFill>
                <a:srgbClr val="F7931E"/>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180" name="Google Shape;180;p27"/>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Why are routines important?</a:t>
            </a:r>
            <a:endParaRPr b="1" sz="60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Promote classroom management</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Establish shared expectations with your students</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Reduce stress for language learning</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Develop students’ independence and confidence</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Provide smooth transitions from one stage of the lesson to the next</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Give more opportunities to use English communicatively!</a:t>
            </a:r>
            <a:endParaRPr sz="39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1 - BUILDING ROUTINES IN ENGLISH</a:t>
            </a:r>
            <a:endParaRPr/>
          </a:p>
        </p:txBody>
      </p:sp>
      <p:sp>
        <p:nvSpPr>
          <p:cNvPr id="186" name="Google Shape;186;p28"/>
          <p:cNvSpPr txBox="1"/>
          <p:nvPr/>
        </p:nvSpPr>
        <p:spPr>
          <a:xfrm>
            <a:off x="406400" y="892200"/>
            <a:ext cx="4055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rgbClr val="F8931F"/>
                </a:solidFill>
                <a:latin typeface="Calibri"/>
                <a:ea typeface="Calibri"/>
                <a:cs typeface="Calibri"/>
                <a:sym typeface="Calibri"/>
              </a:rPr>
              <a:t>Plan your lessons with routines</a:t>
            </a:r>
            <a:r>
              <a:rPr b="1" lang="en-US" sz="3300">
                <a:solidFill>
                  <a:srgbClr val="F8931F"/>
                </a:solidFill>
                <a:latin typeface="Calibri"/>
                <a:ea typeface="Calibri"/>
                <a:cs typeface="Calibri"/>
                <a:sym typeface="Calibri"/>
              </a:rPr>
              <a:t>!</a:t>
            </a:r>
            <a:endParaRPr b="1" sz="3300">
              <a:solidFill>
                <a:srgbClr val="F8931F"/>
              </a:solidFill>
              <a:latin typeface="Calibri"/>
              <a:ea typeface="Calibri"/>
              <a:cs typeface="Calibri"/>
              <a:sym typeface="Calibri"/>
            </a:endParaRPr>
          </a:p>
        </p:txBody>
      </p:sp>
      <p:sp>
        <p:nvSpPr>
          <p:cNvPr id="187" name="Google Shape;187;p28"/>
          <p:cNvSpPr txBox="1"/>
          <p:nvPr/>
        </p:nvSpPr>
        <p:spPr>
          <a:xfrm>
            <a:off x="406400" y="2299200"/>
            <a:ext cx="3000000" cy="20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4000">
                <a:latin typeface="Open Sans"/>
                <a:ea typeface="Open Sans"/>
                <a:cs typeface="Open Sans"/>
                <a:sym typeface="Open Sans"/>
              </a:rPr>
              <a:t>Routine Chart</a:t>
            </a:r>
            <a:endParaRPr b="1" sz="4000">
              <a:latin typeface="Open Sans"/>
              <a:ea typeface="Open Sans"/>
              <a:cs typeface="Open Sans"/>
              <a:sym typeface="Open Sans"/>
            </a:endParaRPr>
          </a:p>
          <a:p>
            <a:pPr indent="0" lvl="0" marL="0" rtl="0" algn="l">
              <a:lnSpc>
                <a:spcPct val="115000"/>
              </a:lnSpc>
              <a:spcBef>
                <a:spcPts val="0"/>
              </a:spcBef>
              <a:spcAft>
                <a:spcPts val="0"/>
              </a:spcAft>
              <a:buNone/>
            </a:pPr>
            <a:r>
              <a:rPr lang="en-US" sz="2600">
                <a:latin typeface="Open Sans"/>
                <a:ea typeface="Open Sans"/>
                <a:cs typeface="Open Sans"/>
                <a:sym typeface="Open Sans"/>
              </a:rPr>
              <a:t>by Joan Kang Shin</a:t>
            </a:r>
            <a:endParaRPr sz="2600">
              <a:latin typeface="Open Sans"/>
              <a:ea typeface="Open Sans"/>
              <a:cs typeface="Open Sans"/>
              <a:sym typeface="Open Sans"/>
            </a:endParaRPr>
          </a:p>
        </p:txBody>
      </p:sp>
      <p:pic>
        <p:nvPicPr>
          <p:cNvPr id="188" name="Google Shape;188;p28"/>
          <p:cNvPicPr preferRelativeResize="0"/>
          <p:nvPr/>
        </p:nvPicPr>
        <p:blipFill rotWithShape="1">
          <a:blip r:embed="rId3">
            <a:alphaModFix/>
          </a:blip>
          <a:srcRect b="0" l="0" r="0" t="0"/>
          <a:stretch/>
        </p:blipFill>
        <p:spPr>
          <a:xfrm>
            <a:off x="3750700" y="996050"/>
            <a:ext cx="7425400" cy="49852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