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9" r:id="rId18"/>
    <p:sldId id="280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ffA1hAOKYxGiYq7z/as7FbVV/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A93AFD-80D3-42EC-8CA6-60859326A392}">
  <a:tblStyle styleId="{E9A93AFD-80D3-42EC-8CA6-60859326A3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DD0F098-942F-40F2-AD20-BA9774EDB84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CF0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CF0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HS</a:t>
            </a: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HS: chat box share</a:t>
            </a: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HS</a:t>
            </a: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HS</a:t>
            </a: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HS</a:t>
            </a:r>
            <a:endParaRPr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7" descr="140424502.jpg"/>
          <p:cNvPicPr preferRelativeResize="0"/>
          <p:nvPr/>
        </p:nvPicPr>
        <p:blipFill rotWithShape="1">
          <a:blip r:embed="rId2">
            <a:alphaModFix/>
          </a:blip>
          <a:srcRect t="20442" b="22227"/>
          <a:stretch/>
        </p:blipFill>
        <p:spPr>
          <a:xfrm>
            <a:off x="0" y="-40773"/>
            <a:ext cx="12268200" cy="46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7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dk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sz="1500" b="1">
                <a:solidFill>
                  <a:srgbClr val="62696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7" descr="GMUgreengol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 Chart">
  <p:cSld name="1_Custom Layout Char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>
            <a:spLocks noGrp="1"/>
          </p:cNvSpPr>
          <p:nvPr>
            <p:ph type="chart" idx="2"/>
          </p:nvPr>
        </p:nvSpPr>
        <p:spPr>
          <a:xfrm>
            <a:off x="914400" y="533400"/>
            <a:ext cx="10160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Divider 1">
  <p:cSld name="1_Section Divider 1">
    <p:bg>
      <p:bgPr>
        <a:solidFill>
          <a:srgbClr val="1E623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Google Shape;86;p37"/>
          <p:cNvPicPr preferRelativeResize="0"/>
          <p:nvPr/>
        </p:nvPicPr>
        <p:blipFill rotWithShape="1">
          <a:blip r:embed="rId2">
            <a:alphaModFix amt="35000"/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Divider 1">
  <p:cSld name="2_Section Divider 1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2">
            <a:alphaModFix amt="35000"/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1">
  <p:cSld name="Section Divider 1">
    <p:bg>
      <p:bgPr>
        <a:solidFill>
          <a:schemeClr val="accent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Google Shape;92;p39"/>
          <p:cNvPicPr preferRelativeResize="0"/>
          <p:nvPr/>
        </p:nvPicPr>
        <p:blipFill rotWithShape="1">
          <a:blip r:embed="rId2">
            <a:alphaModFix amt="35000"/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Divider 1">
  <p:cSld name="3_Section Divider 1">
    <p:bg>
      <p:bgPr>
        <a:solidFill>
          <a:srgbClr val="87908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" name="Google Shape;95;p40"/>
          <p:cNvPicPr preferRelativeResize="0"/>
          <p:nvPr/>
        </p:nvPicPr>
        <p:blipFill rotWithShape="1">
          <a:blip r:embed="rId2">
            <a:alphaModFix amt="35000"/>
          </a:blip>
          <a:srcRect l="3627" t="22669" b="3072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2">
  <p:cSld name="Section Divider 2">
    <p:bg>
      <p:bgPr>
        <a:solidFill>
          <a:schemeClr val="accent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7576" y="-365469"/>
            <a:ext cx="6944824" cy="729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1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3">
  <p:cSld name="Section Divider 3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2"/>
          <p:cNvPicPr preferRelativeResize="0"/>
          <p:nvPr/>
        </p:nvPicPr>
        <p:blipFill rotWithShape="1">
          <a:blip r:embed="rId2">
            <a:alphaModFix/>
          </a:blip>
          <a:srcRect l="24797" r="-1"/>
          <a:stretch/>
        </p:blipFill>
        <p:spPr>
          <a:xfrm>
            <a:off x="0" y="1"/>
            <a:ext cx="64706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2"/>
          <p:cNvSpPr txBox="1">
            <a:spLocks noGrp="1"/>
          </p:cNvSpPr>
          <p:nvPr>
            <p:ph type="ctrTitle"/>
          </p:nvPr>
        </p:nvSpPr>
        <p:spPr>
          <a:xfrm>
            <a:off x="5562600" y="533400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4">
  <p:cSld name="Section Divider 4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3"/>
          <p:cNvPicPr preferRelativeResize="0"/>
          <p:nvPr/>
        </p:nvPicPr>
        <p:blipFill rotWithShape="1">
          <a:blip r:embed="rId2">
            <a:alphaModFix/>
          </a:blip>
          <a:srcRect l="1" t="4666" r="19400" b="-2073"/>
          <a:stretch/>
        </p:blipFill>
        <p:spPr>
          <a:xfrm>
            <a:off x="6705600" y="-152400"/>
            <a:ext cx="5638799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3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/2col">
  <p:cSld name="Heading w/2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2"/>
          </p:nvPr>
        </p:nvSpPr>
        <p:spPr>
          <a:xfrm>
            <a:off x="59944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3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/single col text">
  <p:cSld name="Heading w/single co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2"/>
          </p:nvPr>
        </p:nvSpPr>
        <p:spPr>
          <a:xfrm>
            <a:off x="406400" y="1066800"/>
            <a:ext cx="1076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0" descr="Scroll_GrnDuo copy.jpg"/>
          <p:cNvPicPr preferRelativeResize="0"/>
          <p:nvPr/>
        </p:nvPicPr>
        <p:blipFill rotWithShape="1">
          <a:blip r:embed="rId2">
            <a:alphaModFix/>
          </a:blip>
          <a:srcRect t="9974" b="39327"/>
          <a:stretch/>
        </p:blipFill>
        <p:spPr>
          <a:xfrm>
            <a:off x="0" y="0"/>
            <a:ext cx="12224512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sz="1500" b="1">
                <a:solidFill>
                  <a:srgbClr val="62696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0" descr="GMUgreengol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">
  <p:cSld name="4_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1" descr="130826017.jpg"/>
          <p:cNvPicPr preferRelativeResize="0"/>
          <p:nvPr/>
        </p:nvPicPr>
        <p:blipFill rotWithShape="1">
          <a:blip r:embed="rId2">
            <a:alphaModFix/>
          </a:blip>
          <a:srcRect t="9398" b="33271"/>
          <a:stretch/>
        </p:blipFill>
        <p:spPr>
          <a:xfrm>
            <a:off x="0" y="-11650"/>
            <a:ext cx="12192000" cy="46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1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1"/>
          <p:cNvSpPr txBox="1"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sz="1500" b="1">
                <a:solidFill>
                  <a:srgbClr val="62696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1" descr="GMUgreengol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">
  <p:cSld name="1_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2" descr="131108588.jpg"/>
          <p:cNvPicPr preferRelativeResize="0"/>
          <p:nvPr/>
        </p:nvPicPr>
        <p:blipFill rotWithShape="1">
          <a:blip r:embed="rId2">
            <a:alphaModFix/>
          </a:blip>
          <a:srcRect l="34" t="17368" r="-32" b="25182"/>
          <a:stretch/>
        </p:blipFill>
        <p:spPr>
          <a:xfrm>
            <a:off x="0" y="-76200"/>
            <a:ext cx="1236088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sz="1500" b="1">
                <a:solidFill>
                  <a:srgbClr val="62696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32" descr="GMUgreengol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">
  <p:cSld name="3_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3" descr="130115733.JPG"/>
          <p:cNvPicPr preferRelativeResize="0"/>
          <p:nvPr/>
        </p:nvPicPr>
        <p:blipFill rotWithShape="1">
          <a:blip r:embed="rId2">
            <a:alphaModFix/>
          </a:blip>
          <a:srcRect l="1816" t="39303" r="1115" b="3364"/>
          <a:stretch/>
        </p:blipFill>
        <p:spPr>
          <a:xfrm>
            <a:off x="1" y="-152400"/>
            <a:ext cx="12192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3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dk2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33" descr="GMUgreengol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3"/>
          <p:cNvSpPr txBox="1"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sz="1500" b="1">
                <a:solidFill>
                  <a:srgbClr val="62696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414528" y="381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406400" y="838200"/>
            <a:ext cx="9855200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3"/>
          </p:nvPr>
        </p:nvSpPr>
        <p:spPr>
          <a:xfrm>
            <a:off x="414528" y="1295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4"/>
          </p:nvPr>
        </p:nvSpPr>
        <p:spPr>
          <a:xfrm>
            <a:off x="414528" y="17526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5"/>
          </p:nvPr>
        </p:nvSpPr>
        <p:spPr>
          <a:xfrm>
            <a:off x="414528" y="22098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6"/>
          </p:nvPr>
        </p:nvSpPr>
        <p:spPr>
          <a:xfrm>
            <a:off x="414528" y="2667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7"/>
          </p:nvPr>
        </p:nvSpPr>
        <p:spPr>
          <a:xfrm>
            <a:off x="414528" y="31242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8"/>
          </p:nvPr>
        </p:nvSpPr>
        <p:spPr>
          <a:xfrm>
            <a:off x="414528" y="3581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9"/>
          </p:nvPr>
        </p:nvSpPr>
        <p:spPr>
          <a:xfrm>
            <a:off x="414528" y="40386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3"/>
          </p:nvPr>
        </p:nvSpPr>
        <p:spPr>
          <a:xfrm>
            <a:off x="414528" y="44958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4"/>
          </p:nvPr>
        </p:nvSpPr>
        <p:spPr>
          <a:xfrm>
            <a:off x="414528" y="4953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5"/>
          </p:nvPr>
        </p:nvSpPr>
        <p:spPr>
          <a:xfrm>
            <a:off x="414528" y="54102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6"/>
          </p:nvPr>
        </p:nvSpPr>
        <p:spPr>
          <a:xfrm>
            <a:off x="10261600" y="381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7"/>
          </p:nvPr>
        </p:nvSpPr>
        <p:spPr>
          <a:xfrm>
            <a:off x="10261600" y="838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18"/>
          </p:nvPr>
        </p:nvSpPr>
        <p:spPr>
          <a:xfrm>
            <a:off x="10261600" y="1295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9"/>
          </p:nvPr>
        </p:nvSpPr>
        <p:spPr>
          <a:xfrm>
            <a:off x="10261600" y="17526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20"/>
          </p:nvPr>
        </p:nvSpPr>
        <p:spPr>
          <a:xfrm>
            <a:off x="10261600" y="22098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body" idx="21"/>
          </p:nvPr>
        </p:nvSpPr>
        <p:spPr>
          <a:xfrm>
            <a:off x="10261600" y="2667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22"/>
          </p:nvPr>
        </p:nvSpPr>
        <p:spPr>
          <a:xfrm>
            <a:off x="10261600" y="3124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3"/>
          </p:nvPr>
        </p:nvSpPr>
        <p:spPr>
          <a:xfrm>
            <a:off x="10261600" y="3581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24"/>
          </p:nvPr>
        </p:nvSpPr>
        <p:spPr>
          <a:xfrm>
            <a:off x="10261600" y="40386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25"/>
          </p:nvPr>
        </p:nvSpPr>
        <p:spPr>
          <a:xfrm>
            <a:off x="10261600" y="44958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26"/>
          </p:nvPr>
        </p:nvSpPr>
        <p:spPr>
          <a:xfrm>
            <a:off x="10261600" y="4953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27"/>
          </p:nvPr>
        </p:nvSpPr>
        <p:spPr>
          <a:xfrm>
            <a:off x="10261600" y="5410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8"/>
          </p:nvPr>
        </p:nvSpPr>
        <p:spPr>
          <a:xfrm>
            <a:off x="414528" y="5867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body" idx="29"/>
          </p:nvPr>
        </p:nvSpPr>
        <p:spPr>
          <a:xfrm>
            <a:off x="10261600" y="5867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06400" y="4343400"/>
            <a:ext cx="1076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>
            <a:spLocks noGrp="1"/>
          </p:cNvSpPr>
          <p:nvPr>
            <p:ph type="pic" idx="2"/>
          </p:nvPr>
        </p:nvSpPr>
        <p:spPr>
          <a:xfrm>
            <a:off x="406400" y="914400"/>
            <a:ext cx="10769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3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6"/>
          <p:cNvSpPr txBox="1"/>
          <p:nvPr/>
        </p:nvSpPr>
        <p:spPr>
          <a:xfrm>
            <a:off x="6197600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GEORGE MASON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6fZE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1sNEHr5ucz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F4RfqykJ6r8&amp;list=PLSiU_EtuKTGE4IZ1tSFmGAhVywaIz06qm&amp;index=7&amp;t=2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304800" y="3962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TEACHING ENGLISH THROUGH ENGLISH</a:t>
            </a:r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subTitle" idx="1"/>
          </p:nvPr>
        </p:nvSpPr>
        <p:spPr>
          <a:xfrm>
            <a:off x="304800" y="4706112"/>
            <a:ext cx="9245600" cy="1656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2400"/>
              <a:t>Module 2 - Giving Clear Instructions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2400"/>
              <a:t>Friday, May 7,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1600"/>
              <a:t>Rebecca Fox, Ph.D.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1600"/>
              <a:t>Hyunsun Chung, M.A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endParaRPr/>
          </a:p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Fox, R., &amp; Chung, H. (May, 2021). </a:t>
            </a:r>
            <a:r>
              <a:rPr lang="en-US" sz="11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Giving Clear Instructions</a:t>
            </a:r>
            <a:r>
              <a:rPr lang="en-US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Workshop webinar presented for the Teaching English through English online professional development program (Cohort I): Module 2. U.S. Embassy in Tashkent funded English Speaking Nation Program in Uzbekistan (online). </a:t>
            </a:r>
            <a:r>
              <a:rPr lang="en-US" sz="1100" b="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https://bit.ly/2X6fZE1</a:t>
            </a:r>
            <a:endParaRPr/>
          </a:p>
          <a:p>
            <a:pPr marL="45720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en-US" sz="2400"/>
              <a:t/>
            </a:r>
            <a:br>
              <a:rPr lang="en-US" sz="2400"/>
            </a:b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endParaRPr sz="2400"/>
          </a:p>
        </p:txBody>
      </p:sp>
      <p:sp>
        <p:nvSpPr>
          <p:cNvPr id="111" name="Google Shape;111;p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52400"/>
            <a:ext cx="12325351" cy="421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638313" y="2092498"/>
            <a:ext cx="30000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. . . .it’s important to slow down and give time for pause!</a:t>
            </a:r>
            <a:endParaRPr sz="4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13" descr="Tab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575" y="2252553"/>
            <a:ext cx="6575525" cy="33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 txBox="1"/>
          <p:nvPr/>
        </p:nvSpPr>
        <p:spPr>
          <a:xfrm>
            <a:off x="406400" y="892200"/>
            <a:ext cx="6318132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For effective teacher talk, let’s remember . . . .</a:t>
            </a:r>
            <a:endParaRPr sz="3300" b="1" i="0" u="none" strike="noStrike" cap="none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523103" y="3522186"/>
            <a:ext cx="2669223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. . . ‘Less is More’</a:t>
            </a:r>
            <a:endParaRPr sz="4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1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156" y="1060777"/>
            <a:ext cx="4761039" cy="512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 txBox="1"/>
          <p:nvPr/>
        </p:nvSpPr>
        <p:spPr>
          <a:xfrm>
            <a:off x="625061" y="1060777"/>
            <a:ext cx="4914348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For effective classroom communication, let’s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remember . . . .</a:t>
            </a:r>
            <a:endParaRPr sz="3300" b="1" i="0" u="none" strike="noStrike" cap="none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–GIVING CLEAR INSTRUCTIONS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406400" y="852075"/>
            <a:ext cx="107697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challenges you face when giving instructions in English in your class?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1" u="none" strike="noStrike" cap="none" dirty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4400" b="1" i="1" u="none" strike="noStrike" cap="none" dirty="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1" u="none" strike="noStrike" cap="none" dirty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Please </a:t>
            </a:r>
            <a:r>
              <a:rPr lang="en-US" sz="2900" b="1" i="1" u="none" strike="noStrike" cap="none" dirty="0" smtClean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2900" b="1" i="1" u="none" strike="noStrike" cap="none" dirty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your ideas </a:t>
            </a:r>
            <a:r>
              <a:rPr lang="en-US" sz="2900" b="1" i="1" u="none" strike="noStrike" cap="none" dirty="0" smtClean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in your notebook!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1" u="none" strike="noStrike" cap="none" dirty="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1" u="none" strike="noStrike" cap="none" dirty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Think and Reflect: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</a:t>
            </a:r>
            <a:r>
              <a:rPr lang="en-US" sz="3200" b="1" i="1" u="none" strike="noStrike" cap="none" dirty="0">
                <a:solidFill>
                  <a:srgbClr val="C86F07"/>
                </a:solidFill>
                <a:latin typeface="Calibri"/>
                <a:ea typeface="Calibri"/>
                <a:cs typeface="Calibri"/>
                <a:sym typeface="Calibri"/>
              </a:rPr>
              <a:t>overcome</a:t>
            </a:r>
            <a:r>
              <a:rPr lang="en-US" sz="32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these challenges?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1" u="none" strike="noStrike" cap="none" dirty="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chemeClr val="lt1"/>
                </a:solidFill>
              </a:rPr>
              <a:t>TETE MODULE 2 –GIVING CLEAR INSTRUCTIONS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406400" y="1170973"/>
            <a:ext cx="10769700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Turning to our Pre-course assessment, let’s anchor with our Module 2 content: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characteristics of effective teacher talk can be explained in all the following ways EXCEPT: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Teachers should use clear and grammatically correct English in their teacher talk.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The need for teachers to modify language depends on the level of the learner.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Activity instructions should be given step-by-step to promote students' understanding.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Teachers should always introduce challenging new topics in the native language.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Teacher talk should be spontaneous and unrehearsed to promote more authentic conversations in the English language classroom.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 True or False?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chemeClr val="lt1"/>
                </a:solidFill>
              </a:rPr>
              <a:t>TETE MODULE 2 –GIVING CLEAR INSTRUCTIONS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505793" y="1364639"/>
            <a:ext cx="107697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characteristics of effective teacher talk can be explained in all the following ways EXCEPT: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Teachers should use clear and grammatically correct English in their teacher talk.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The need for teachers to modify language depends on the level of the learner.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Activity instructions should be given step-by-step to promote students' understanding.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D. Teachers should always introduce challenging new topics in the native language.</a:t>
            </a:r>
            <a:endParaRPr sz="1800" b="0" i="0" u="none" strike="noStrike" cap="non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Teacher talk should be spontaneous and unrehearsed to promote more authentic conversations in the English language classroom.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 True or </a:t>
            </a: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/>
          <p:nvPr/>
        </p:nvSpPr>
        <p:spPr>
          <a:xfrm>
            <a:off x="3930532" y="789000"/>
            <a:ext cx="405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3-2-1 </a:t>
            </a:r>
            <a:r>
              <a:rPr lang="en-US" sz="3300" b="1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Exit Ticket</a:t>
            </a:r>
            <a:endParaRPr sz="3300" b="1" i="0" u="none" strike="noStrike" cap="none" dirty="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graphicFrame>
        <p:nvGraphicFramePr>
          <p:cNvPr id="275" name="Google Shape;275;p20"/>
          <p:cNvGraphicFramePr/>
          <p:nvPr/>
        </p:nvGraphicFramePr>
        <p:xfrm>
          <a:off x="1981301" y="1584667"/>
          <a:ext cx="8127975" cy="1930050"/>
        </p:xfrm>
        <a:graphic>
          <a:graphicData uri="http://schemas.openxmlformats.org/drawingml/2006/table">
            <a:tbl>
              <a:tblPr firstRow="1" bandRow="1">
                <a:noFill/>
                <a:tableStyleId>{0DD0F098-942F-40F2-AD20-BA9774EDB84C}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Three words I’ve learned that capture effective teacher talk 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" name="Google Shape;276;p20"/>
          <p:cNvGraphicFramePr/>
          <p:nvPr/>
        </p:nvGraphicFramePr>
        <p:xfrm>
          <a:off x="1981301" y="3878312"/>
          <a:ext cx="8128000" cy="993750"/>
        </p:xfrm>
        <a:graphic>
          <a:graphicData uri="http://schemas.openxmlformats.org/drawingml/2006/table">
            <a:tbl>
              <a:tblPr firstRow="1" bandRow="1">
                <a:noFill/>
                <a:tableStyleId>{0DD0F098-942F-40F2-AD20-BA9774EDB84C}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Two Questions I have from Module Two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7" name="Google Shape;277;p20"/>
          <p:cNvGraphicFramePr/>
          <p:nvPr>
            <p:extLst>
              <p:ext uri="{D42A27DB-BD31-4B8C-83A1-F6EECF244321}">
                <p14:modId xmlns:p14="http://schemas.microsoft.com/office/powerpoint/2010/main" val="391603282"/>
              </p:ext>
            </p:extLst>
          </p:nvPr>
        </p:nvGraphicFramePr>
        <p:xfrm>
          <a:off x="2068983" y="5139477"/>
          <a:ext cx="8128000" cy="993725"/>
        </p:xfrm>
        <a:graphic>
          <a:graphicData uri="http://schemas.openxmlformats.org/drawingml/2006/table">
            <a:tbl>
              <a:tblPr firstRow="1" bandRow="1">
                <a:noFill/>
                <a:tableStyleId>{0DD0F098-942F-40F2-AD20-BA9774EDB84C}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One new thing I will try out this week to give clear(</a:t>
                      </a:r>
                      <a:r>
                        <a:rPr lang="en-US" sz="1400" u="none" strike="noStrike" cap="none" dirty="0" err="1"/>
                        <a:t>er</a:t>
                      </a:r>
                      <a:r>
                        <a:rPr lang="en-US" sz="1400" u="none" strike="noStrike" cap="none" dirty="0"/>
                        <a:t>) instructions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/>
          <p:nvPr/>
        </p:nvSpPr>
        <p:spPr>
          <a:xfrm>
            <a:off x="406400" y="920553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small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D.E.A.R.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small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Drop Everything And Reflect!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2442574" y="2447737"/>
            <a:ext cx="687679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en-US" sz="3800" b="1" i="1" u="none" strike="noStrike" cap="none" dirty="0" smtClean="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1" u="none" strike="noStrike" cap="none" dirty="0" smtClean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Time </a:t>
            </a:r>
            <a:r>
              <a:rPr lang="en-US" sz="3800" b="1" i="1" u="none" strike="noStrike" cap="none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for our Module 2  “3-2-1 reflection”!</a:t>
            </a:r>
            <a:endParaRPr sz="3800" b="1" i="1" u="none" strike="noStrike" cap="none" dirty="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1" i="1" u="none" strike="noStrike" cap="none" dirty="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i="1" u="none" strike="noStrike" cap="none" dirty="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558800" y="5334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TETE MODULE 2 – GIVING CLEAR INSTRUCTIONS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pic>
        <p:nvPicPr>
          <p:cNvPr id="306" name="Google Shape;306;p24" descr="A road with trees and mountains in the backgroun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8416" y="934965"/>
            <a:ext cx="3235167" cy="573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/>
        </p:nvSpPr>
        <p:spPr>
          <a:xfrm>
            <a:off x="5509919" y="890224"/>
            <a:ext cx="62128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Thanks for </a:t>
            </a:r>
            <a:r>
              <a:rPr lang="en-US" sz="2800" b="1" i="0" u="none" strike="noStrike" cap="none" dirty="0" smtClean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coming</a:t>
            </a:r>
            <a:r>
              <a:rPr lang="en-US" sz="2800" b="1" i="0" u="none" strike="noStrike" cap="none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! See you nex</a:t>
            </a:r>
            <a:r>
              <a:rPr lang="en-US" sz="2400" b="1" i="0" u="none" strike="noStrike" cap="none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t Friday!</a:t>
            </a:r>
            <a:endParaRPr dirty="0"/>
          </a:p>
        </p:txBody>
      </p:sp>
      <p:sp>
        <p:nvSpPr>
          <p:cNvPr id="312" name="Google Shape;312;p25"/>
          <p:cNvSpPr txBox="1">
            <a:spLocks noGrp="1"/>
          </p:cNvSpPr>
          <p:nvPr>
            <p:ph type="body" idx="2"/>
          </p:nvPr>
        </p:nvSpPr>
        <p:spPr>
          <a:xfrm>
            <a:off x="582248" y="1041926"/>
            <a:ext cx="441701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questions or concerns?</a:t>
            </a:r>
            <a:endParaRPr sz="24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13" name="Google Shape;3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6156" y="2376866"/>
            <a:ext cx="5560996" cy="33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5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/>
          <p:nvPr/>
        </p:nvSpPr>
        <p:spPr>
          <a:xfrm>
            <a:off x="820512" y="3495048"/>
            <a:ext cx="30000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Zoom Poll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06400" y="892200"/>
            <a:ext cx="40554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Reflecting on your learning how do you feel about classroom routine?</a:t>
            </a:r>
            <a:endParaRPr sz="3300" b="1" i="0" u="none" strike="noStrike" cap="none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406400" y="892200"/>
            <a:ext cx="5926500" cy="5751300"/>
          </a:xfrm>
          <a:prstGeom prst="rect">
            <a:avLst/>
          </a:prstGeom>
          <a:solidFill>
            <a:srgbClr val="FFCA65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dirty="0"/>
              <a:t>Welcome, everyone!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/>
              <a:t>Last week, our Module 1 content focused on using classroom routines.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 smtClean="0"/>
              <a:t>Using your Handout 1 find someone who </a:t>
            </a:r>
            <a:r>
              <a:rPr lang="en-US" sz="2400" b="1" dirty="0" smtClean="0"/>
              <a:t>tried </a:t>
            </a:r>
            <a:r>
              <a:rPr lang="en-US" sz="2400" b="1" dirty="0"/>
              <a:t>out any new practices this </a:t>
            </a:r>
            <a:r>
              <a:rPr lang="en-US" sz="2400" b="1" dirty="0" smtClean="0"/>
              <a:t>week.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/>
              <a:t>How </a:t>
            </a:r>
            <a:r>
              <a:rPr lang="en-US" sz="2400" b="1" dirty="0" smtClean="0"/>
              <a:t>is the activity called?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 smtClean="0"/>
              <a:t>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2"/>
          <p:cNvSpPr txBox="1">
            <a:spLocks noGrp="1"/>
          </p:cNvSpPr>
          <p:nvPr>
            <p:ph type="body" idx="2"/>
          </p:nvPr>
        </p:nvSpPr>
        <p:spPr>
          <a:xfrm>
            <a:off x="64516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3200" b="1" dirty="0">
              <a:solidFill>
                <a:srgbClr val="FFAE17"/>
              </a:solidFill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 smtClean="0">
                <a:solidFill>
                  <a:srgbClr val="FFAE17"/>
                </a:solidFill>
              </a:rPr>
              <a:t>“Find someone who…”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3200" b="1" dirty="0">
              <a:solidFill>
                <a:srgbClr val="FFAE17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2000" b="1" dirty="0"/>
          </a:p>
          <a:p>
            <a:pPr lvl="0"/>
            <a:r>
              <a:rPr lang="en-US" sz="2800" b="1" dirty="0"/>
              <a:t>In </a:t>
            </a:r>
            <a:r>
              <a:rPr lang="en-US" sz="2800" b="1" dirty="0" smtClean="0"/>
              <a:t>each grid of your handout 1, </a:t>
            </a:r>
            <a:r>
              <a:rPr lang="en-US" sz="2800" b="1" dirty="0"/>
              <a:t>please write </a:t>
            </a:r>
            <a:r>
              <a:rPr lang="en-US" sz="2800" b="1" dirty="0" smtClean="0"/>
              <a:t>the name of a teacher who has </a:t>
            </a:r>
            <a:r>
              <a:rPr lang="en-US" sz="2800" b="1" dirty="0"/>
              <a:t>tried out </a:t>
            </a:r>
            <a:r>
              <a:rPr lang="en-US" sz="2800" b="1" dirty="0"/>
              <a:t>any new practices since </a:t>
            </a:r>
            <a:r>
              <a:rPr lang="en-US" sz="2800" b="1" dirty="0"/>
              <a:t>last week, or one that </a:t>
            </a:r>
            <a:r>
              <a:rPr lang="en-US" sz="2800" b="1" dirty="0" smtClean="0"/>
              <a:t>s/he plans </a:t>
            </a:r>
            <a:r>
              <a:rPr lang="en-US" sz="2800" b="1" dirty="0"/>
              <a:t>to use soon.</a:t>
            </a:r>
            <a:endParaRPr dirty="0"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3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435000" y="784674"/>
            <a:ext cx="11322000" cy="150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of Module 2: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“good” teacher talk in your classes;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strategies for giving clear instructions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2"/>
          </p:nvPr>
        </p:nvSpPr>
        <p:spPr>
          <a:xfrm>
            <a:off x="517999" y="2994782"/>
            <a:ext cx="10962900" cy="4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/>
              <a:t>By the end of the module, you will be able to:</a:t>
            </a:r>
            <a:endParaRPr sz="4800" dirty="0"/>
          </a:p>
          <a:p>
            <a:pPr marL="685800" lvl="0" indent="-457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 dirty="0"/>
              <a:t>describe the features of good teacher talk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 dirty="0"/>
              <a:t>use several modeling strategies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 dirty="0"/>
              <a:t>write about and practice effective teacher talk in your lessons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 dirty="0"/>
              <a:t>reflect on how to prepare effective teacher talk and share a sample of effective teacher talk during an activity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FFFFFF"/>
                </a:solidFill>
              </a:rPr>
              <a:t>TETE MODULE 2-GIVING CLEAR INSTRUCTIONS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406400" y="685800"/>
            <a:ext cx="10769700" cy="153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features of “good” teacher talk?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level of your learners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careful modeling for your learners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specific in expectations (purpose, group, time, etc.)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Scaffold what is expected (break it down step-by-step)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your students of expectations – seek student  understanding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more ‘time’ for using and learning and ‘less side-comments’ (less is more)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406400" y="892200"/>
            <a:ext cx="4649694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Consider the level of your learners</a:t>
            </a:r>
            <a:endParaRPr sz="3300" b="1" i="0" u="none" strike="noStrike" cap="none" dirty="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583680" y="1134400"/>
            <a:ext cx="464969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 dirty="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would you make this instruction clear and effective to your beginner or intermediate level learners?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with your elbow partners!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8" y="2092498"/>
            <a:ext cx="5624187" cy="37446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5988" y="6057652"/>
            <a:ext cx="3826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kern="50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Lohit Hindi"/>
                <a:hlinkClick r:id="rId4"/>
              </a:rPr>
              <a:t>https://www.youtube.com/watch?v=1sNEHr5uczE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406400" y="892200"/>
            <a:ext cx="8558696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Modeling: Think Aloud – one modeling strategy</a:t>
            </a:r>
            <a:endParaRPr sz="3300" b="1" i="0" u="none" strike="noStrike" cap="none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914814" y="1698302"/>
            <a:ext cx="268605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1E6138"/>
                </a:solidFill>
                <a:latin typeface="Arial"/>
                <a:ea typeface="Arial"/>
                <a:cs typeface="Arial"/>
                <a:sym typeface="Arial"/>
              </a:rPr>
              <a:t>Think Aloud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teacher talking aloud to model what students might be thinking about as they read a text. 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 focused ideas, modeled by the teacher.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aloud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strategy with a plan to guide student thinking.</a:t>
            </a:r>
            <a:endParaRPr/>
          </a:p>
        </p:txBody>
      </p:sp>
      <p:graphicFrame>
        <p:nvGraphicFramePr>
          <p:cNvPr id="166" name="Google Shape;166;p7"/>
          <p:cNvGraphicFramePr/>
          <p:nvPr/>
        </p:nvGraphicFramePr>
        <p:xfrm>
          <a:off x="4521747" y="1791067"/>
          <a:ext cx="6654350" cy="3876250"/>
        </p:xfrm>
        <a:graphic>
          <a:graphicData uri="http://schemas.openxmlformats.org/drawingml/2006/table">
            <a:tbl>
              <a:tblPr firstRow="1" bandRow="1">
                <a:noFill/>
                <a:tableStyleId>{E9A93AFD-80D3-42EC-8CA6-60859326A392}</a:tableStyleId>
              </a:tblPr>
              <a:tblGrid>
                <a:gridCol w="17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Predict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C86F07"/>
                          </a:solidFill>
                        </a:rPr>
                        <a:t>What happens next?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u="none" strike="noStrike" cap="none"/>
                        <a:t>Think</a:t>
                      </a:r>
                      <a:r>
                        <a:rPr lang="en-US" sz="1400" u="none" strike="noStrike" cap="none"/>
                        <a:t>:  “In the next part, I think this woman will….”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Summarize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C86F07"/>
                          </a:solidFill>
                        </a:rPr>
                        <a:t>Bring ideas together –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C86F0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/>
                        <a:t>Think:</a:t>
                      </a:r>
                      <a:r>
                        <a:rPr lang="en-US" sz="1400" b="1" u="none" strike="noStrike" cap="none"/>
                        <a:t> “ I think this story is mainly about….”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“The most important idea in this passage is ….”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Question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C86F07"/>
                          </a:solidFill>
                        </a:rPr>
                        <a:t>Prompt thinking with questions –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C86F0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/>
                        <a:t>Think:</a:t>
                      </a:r>
                      <a:r>
                        <a:rPr lang="en-US" sz="1400" b="1" u="none" strike="noStrike" cap="none"/>
                        <a:t> “ What did the main character do ….?”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            “ Why did Thomas……?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Students Reflect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C86F07"/>
                          </a:solidFill>
                        </a:rPr>
                        <a:t>Look back on what you tried and consider results -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Think: “Maybe I need to…..next time.:”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            “I realized that…..”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            “I wonder if……”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Google Shape;167;p7"/>
          <p:cNvSpPr txBox="1"/>
          <p:nvPr/>
        </p:nvSpPr>
        <p:spPr>
          <a:xfrm>
            <a:off x="4530597" y="5843174"/>
            <a:ext cx="27431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more...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2"/>
          </p:nvPr>
        </p:nvSpPr>
        <p:spPr>
          <a:xfrm>
            <a:off x="366059" y="730624"/>
            <a:ext cx="10850282" cy="578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366758" y="354572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TETE MODULE 2 – GIVING CLEAR INSTRUCTIONS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9" descr="테이블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843" y="730630"/>
            <a:ext cx="3155575" cy="415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텍스트이(가) 표시된 사진&#10;&#10;자동 생성된 설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7233" y="3721794"/>
            <a:ext cx="3624124" cy="2697360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6" name="Google Shape;186;p9" descr="텍스트이(가) 표시된 사진&#10;&#10;자동 생성된 설명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5854" y="2095177"/>
            <a:ext cx="3664206" cy="4570755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9"/>
          <p:cNvSpPr txBox="1"/>
          <p:nvPr/>
        </p:nvSpPr>
        <p:spPr>
          <a:xfrm>
            <a:off x="540533" y="884951"/>
            <a:ext cx="346037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8931F"/>
                </a:solidFill>
                <a:latin typeface="Arial"/>
                <a:ea typeface="Arial"/>
                <a:cs typeface="Arial"/>
                <a:sym typeface="Arial"/>
              </a:rPr>
              <a:t>Which teacher talk do you think provides modeling of language for the activity?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893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8931F"/>
                </a:solidFill>
                <a:latin typeface="Arial"/>
                <a:ea typeface="Arial"/>
                <a:cs typeface="Arial"/>
                <a:sym typeface="Arial"/>
              </a:rPr>
              <a:t>Example A or B?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F8931F"/>
                </a:solidFill>
                <a:latin typeface="Arial"/>
                <a:ea typeface="Arial"/>
                <a:cs typeface="Arial"/>
                <a:sym typeface="Arial"/>
              </a:rPr>
              <a:t>Support your idea.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1275316" y="4863730"/>
            <a:ext cx="4812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406400" y="892200"/>
            <a:ext cx="464969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Step-by-Step scaffolding in giving instruction in English</a:t>
            </a:r>
            <a:endParaRPr sz="3300" b="1" i="0" u="none" strike="noStrike" cap="none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 descr="A green screen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52" y="2870831"/>
            <a:ext cx="3763843" cy="209740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/>
          <p:nvPr/>
        </p:nvSpPr>
        <p:spPr>
          <a:xfrm>
            <a:off x="695352" y="5915012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https://www.youtube.com/watch?v=F4RfqykJ6r8&amp;list=PLSiU_EtuKTGE4IZ1tSFmGAhVywaIz06qm&amp;index=7&amp;t=2s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1" descr="stepbystep_shi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6094" y="1403815"/>
            <a:ext cx="6729506" cy="376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TETE MODULE 2 – GIVING CLEAR INSTRUCTIONS</a:t>
            </a:r>
            <a:endParaRPr/>
          </a:p>
        </p:txBody>
      </p:sp>
      <p:pic>
        <p:nvPicPr>
          <p:cNvPr id="211" name="Google Shape;211;p12" descr="Let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928" y="1508174"/>
            <a:ext cx="6172863" cy="205036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/>
          <p:nvPr/>
        </p:nvSpPr>
        <p:spPr>
          <a:xfrm>
            <a:off x="558800" y="787423"/>
            <a:ext cx="6863364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For effective teacher talk, let’s remember . . . .</a:t>
            </a:r>
            <a:endParaRPr sz="3300" b="1" i="0" u="none" strike="noStrike" cap="none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1406864" y="2261507"/>
            <a:ext cx="30000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. . . to give students enough chance to finish!</a:t>
            </a:r>
            <a:endParaRPr sz="4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12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2125" y="3613323"/>
            <a:ext cx="5811336" cy="235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onBrand.pxtx">
  <a:themeElements>
    <a:clrScheme name="Custom 5">
      <a:dk1>
        <a:srgbClr val="1E6138"/>
      </a:dk1>
      <a:lt1>
        <a:srgbClr val="FFFFFF"/>
      </a:lt1>
      <a:dk2>
        <a:srgbClr val="00909E"/>
      </a:dk2>
      <a:lt2>
        <a:srgbClr val="D1D3D5"/>
      </a:lt2>
      <a:accent1>
        <a:srgbClr val="B31D37"/>
      </a:accent1>
      <a:accent2>
        <a:srgbClr val="E2A82B"/>
      </a:accent2>
      <a:accent3>
        <a:srgbClr val="7E5300"/>
      </a:accent3>
      <a:accent4>
        <a:srgbClr val="87908F"/>
      </a:accent4>
      <a:accent5>
        <a:srgbClr val="81A32B"/>
      </a:accent5>
      <a:accent6>
        <a:srgbClr val="F7931E"/>
      </a:accent6>
      <a:hlink>
        <a:srgbClr val="007DC5"/>
      </a:hlink>
      <a:folHlink>
        <a:srgbClr val="8057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854</Words>
  <Application>Microsoft Office PowerPoint</Application>
  <PresentationFormat>Широкоэкранный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Open Sans</vt:lpstr>
      <vt:lpstr>Calibri</vt:lpstr>
      <vt:lpstr>DejaVu Sans</vt:lpstr>
      <vt:lpstr>Lohit Hindi</vt:lpstr>
      <vt:lpstr>MasonBrand.pxtx</vt:lpstr>
      <vt:lpstr>TEACHING ENGLISH THROUGH ENGLISH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THROUGH ENGLISH</dc:title>
  <dc:creator>Rebecca Fox</dc:creator>
  <cp:lastModifiedBy>Nigorahon</cp:lastModifiedBy>
  <cp:revision>14</cp:revision>
  <dcterms:modified xsi:type="dcterms:W3CDTF">2022-01-08T15:16:38Z</dcterms:modified>
</cp:coreProperties>
</file>