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6858000" cx="12192000"/>
  <p:notesSz cx="6858000" cy="9144000"/>
  <p:embeddedFontLst>
    <p:embeddedFont>
      <p:font typeface="La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8" roundtripDataSignature="AMtx7mg0qy1E9CrYCu8fdMQNKo/MPT4L4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2D555E9-41BB-436C-BD4C-6F39A19195B4}">
  <a:tblStyle styleId="{E2D555E9-41BB-436C-BD4C-6F39A19195B4}" styleName="Table_0">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tcStyle>
        <a:fill>
          <a:solidFill>
            <a:schemeClr val="dk1">
              <a:alpha val="20000"/>
            </a:schemeClr>
          </a:solidFill>
        </a:fill>
      </a:tcStyle>
    </a:band1H>
    <a:band2H>
      <a:tcTxStyle/>
    </a:band2H>
    <a:band1V>
      <a:tcTxStyle/>
      <a:tcStyle>
        <a:fill>
          <a:solidFill>
            <a:schemeClr val="dk1">
              <a:alpha val="20000"/>
            </a:schemeClr>
          </a:solidFill>
        </a:fill>
      </a:tcStyle>
    </a:band1V>
    <a:band2V>
      <a:tcTxStyle/>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dk1"/>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BE62082A-C7A2-4264-8CA1-7A2A9D95A655}" styleName="Table_1">
    <a:wholeTbl>
      <a:tcTxStyle b="off" i="off">
        <a:font>
          <a:latin typeface="Arial"/>
          <a:ea typeface="Arial"/>
          <a:cs typeface="Arial"/>
        </a:font>
        <a:schemeClr val="dk1"/>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tcBdr>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tcBdr>
      </a:tcStyle>
    </a:band1H>
    <a:band2H>
      <a:tcTxStyle/>
    </a:band2H>
    <a:band1V>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cBdr>
      </a:tcStyle>
    </a:band1V>
    <a:band2V>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6"/>
              </a:solidFill>
              <a:prstDash val="solid"/>
              <a:round/>
              <a:headEnd len="sm" w="sm" type="none"/>
              <a:tailEnd len="sm" w="sm" type="none"/>
            </a:ln>
          </a:top>
        </a:tcBdr>
      </a:tcStyle>
    </a:lastRow>
    <a:seCell>
      <a:tcTxStyle/>
    </a:seCell>
    <a:swCell>
      <a:tcTxStyle/>
    </a:swCell>
    <a:firstRow>
      <a:tcTxStyle b="on" i="off">
        <a:font>
          <a:latin typeface="Arial"/>
          <a:ea typeface="Arial"/>
          <a:cs typeface="Arial"/>
        </a:font>
        <a:schemeClr val="lt1"/>
      </a:tcTxStyle>
      <a:tcStyle>
        <a:fill>
          <a:solidFill>
            <a:schemeClr val="accent6"/>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Lato-bold.fntdata"/><Relationship Id="rId12" Type="http://schemas.openxmlformats.org/officeDocument/2006/relationships/slide" Target="slides/slide6.xml"/><Relationship Id="rId34" Type="http://schemas.openxmlformats.org/officeDocument/2006/relationships/font" Target="fonts/Lato-regular.fntdata"/><Relationship Id="rId15" Type="http://schemas.openxmlformats.org/officeDocument/2006/relationships/slide" Target="slides/slide9.xml"/><Relationship Id="rId37" Type="http://schemas.openxmlformats.org/officeDocument/2006/relationships/font" Target="fonts/Lato-boldItalic.fntdata"/><Relationship Id="rId14" Type="http://schemas.openxmlformats.org/officeDocument/2006/relationships/slide" Target="slides/slide8.xml"/><Relationship Id="rId36" Type="http://schemas.openxmlformats.org/officeDocument/2006/relationships/font" Target="fonts/Lato-italic.fntdata"/><Relationship Id="rId17" Type="http://schemas.openxmlformats.org/officeDocument/2006/relationships/slide" Target="slides/slide11.xml"/><Relationship Id="rId16" Type="http://schemas.openxmlformats.org/officeDocument/2006/relationships/slide" Target="slides/slide10.xml"/><Relationship Id="rId38" Type="http://customschemas.google.com/relationships/presentationmetadata" Target="meta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1200"/>
              </a:spcAft>
              <a:buClr>
                <a:schemeClr val="dk1"/>
              </a:buClr>
              <a:buSzPts val="1100"/>
              <a:buFont typeface="Arial"/>
              <a:buNone/>
            </a:pPr>
            <a:r>
              <a:t/>
            </a:r>
            <a:endParaRPr/>
          </a:p>
        </p:txBody>
      </p:sp>
      <p:sp>
        <p:nvSpPr>
          <p:cNvPr id="107" name="Google Shape;10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7" name="Google Shape;19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7" name="Google Shape;20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Let’s look in details.</a:t>
            </a:r>
            <a:endParaRPr/>
          </a:p>
        </p:txBody>
      </p:sp>
      <p:sp>
        <p:nvSpPr>
          <p:cNvPr id="213" name="Google Shape;21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9" name="Google Shape;21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Teacher’s reflection in action (and on action)</a:t>
            </a:r>
            <a:endParaRPr/>
          </a:p>
        </p:txBody>
      </p:sp>
      <p:sp>
        <p:nvSpPr>
          <p:cNvPr id="226" name="Google Shape;226;p14: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4" name="Google Shape;23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Both recase and requesting clarification is indirect corrective feedback. In recast teacher imply the students’ errors by reformulating the sentence and providing the correct model…</a:t>
            </a:r>
            <a:endParaRPr/>
          </a:p>
          <a:p>
            <a:pPr indent="-228600" lvl="0" marL="457200" marR="0" rtl="0" algn="l">
              <a:lnSpc>
                <a:spcPct val="100000"/>
              </a:lnSpc>
              <a:spcBef>
                <a:spcPts val="360"/>
              </a:spcBef>
              <a:spcAft>
                <a:spcPts val="0"/>
              </a:spcAft>
              <a:buSzPts val="1400"/>
              <a:buNone/>
            </a:pPr>
            <a:r>
              <a:rPr lang="en-US"/>
              <a:t>In clarifying request, teachers can use phrases like excuse me? Or I don’t understand. Then the teacher indicate the student’s message has not been understood or there is some kind of mistakes.</a:t>
            </a:r>
            <a:endParaRPr/>
          </a:p>
        </p:txBody>
      </p:sp>
      <p:sp>
        <p:nvSpPr>
          <p:cNvPr id="241" name="Google Shape;241;p16: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7" name="Google Shape;24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4" name="Google Shape;25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61" name="Google Shape;26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Questions for Zoom poll - all True/False</a:t>
            </a:r>
            <a:endParaRPr/>
          </a:p>
          <a:p>
            <a:pPr indent="0" lvl="0" marL="0" rtl="0" algn="l">
              <a:lnSpc>
                <a:spcPct val="100000"/>
              </a:lnSpc>
              <a:spcBef>
                <a:spcPts val="360"/>
              </a:spcBef>
              <a:spcAft>
                <a:spcPts val="0"/>
              </a:spcAft>
              <a:buSzPts val="1400"/>
              <a:buNone/>
            </a:pPr>
            <a:r>
              <a:rPr lang="en-US"/>
              <a:t>I need to have a gmail account to be able to create TETE portfolio. </a:t>
            </a:r>
            <a:endParaRPr/>
          </a:p>
          <a:p>
            <a:pPr indent="0" lvl="0" marL="0" rtl="0" algn="l">
              <a:lnSpc>
                <a:spcPct val="100000"/>
              </a:lnSpc>
              <a:spcBef>
                <a:spcPts val="360"/>
              </a:spcBef>
              <a:spcAft>
                <a:spcPts val="0"/>
              </a:spcAft>
              <a:buSzPts val="1400"/>
              <a:buNone/>
            </a:pPr>
            <a:r>
              <a:rPr lang="en-US"/>
              <a:t>I need to create 13 different pages in my TETE portfolio.</a:t>
            </a:r>
            <a:endParaRPr/>
          </a:p>
          <a:p>
            <a:pPr indent="0" lvl="0" marL="0" rtl="0" algn="l">
              <a:lnSpc>
                <a:spcPct val="100000"/>
              </a:lnSpc>
              <a:spcBef>
                <a:spcPts val="360"/>
              </a:spcBef>
              <a:spcAft>
                <a:spcPts val="0"/>
              </a:spcAft>
              <a:buSzPts val="1400"/>
              <a:buNone/>
            </a:pPr>
            <a:r>
              <a:rPr lang="en-US"/>
              <a:t>My create and reflect tasks that I post in my portfolio should have a clear connection to what I learned in the module.</a:t>
            </a:r>
            <a:endParaRPr/>
          </a:p>
          <a:p>
            <a:pPr indent="0" lvl="0" marL="0" rtl="0" algn="l">
              <a:lnSpc>
                <a:spcPct val="100000"/>
              </a:lnSpc>
              <a:spcBef>
                <a:spcPts val="360"/>
              </a:spcBef>
              <a:spcAft>
                <a:spcPts val="0"/>
              </a:spcAft>
              <a:buSzPts val="1400"/>
              <a:buNone/>
            </a:pPr>
            <a:r>
              <a:rPr lang="en-US"/>
              <a:t>I need to simply list what I did in all my reflections.</a:t>
            </a:r>
            <a:endParaRPr/>
          </a:p>
        </p:txBody>
      </p:sp>
      <p:sp>
        <p:nvSpPr>
          <p:cNvPr id="116" name="Google Shape;11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67" name="Google Shape;26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73" name="Google Shape;27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79" name="Google Shape;27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87" name="Google Shape;28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95" name="Google Shape;295;p24: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03" name="Google Shape;303;p25: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09" name="Google Shape;30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7" name="Google Shape;31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25" name="Google Shape;125;p3: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32" name="Google Shape;13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When? Anytime, after giving directions, during the group work, while they are in activities, after finishing a task</a:t>
            </a:r>
            <a:endParaRPr/>
          </a:p>
        </p:txBody>
      </p:sp>
      <p:sp>
        <p:nvSpPr>
          <p:cNvPr id="146" name="Google Shape;14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Thumbsup if you understand, thumbs down if you feel lost</a:t>
            </a:r>
            <a:endParaRPr/>
          </a:p>
          <a:p>
            <a:pPr indent="-228600" lvl="0" marL="457200" marR="0" rtl="0" algn="l">
              <a:lnSpc>
                <a:spcPct val="100000"/>
              </a:lnSpc>
              <a:spcBef>
                <a:spcPts val="360"/>
              </a:spcBef>
              <a:spcAft>
                <a:spcPts val="0"/>
              </a:spcAft>
              <a:buSzPts val="1400"/>
              <a:buNone/>
            </a:pPr>
            <a:r>
              <a:rPr lang="en-US"/>
              <a:t>Fist to five: when ss are working in groups 1-2 if you are not very comfortable with learning, 4-5 if you feel you got it down!</a:t>
            </a:r>
            <a:endParaRPr/>
          </a:p>
        </p:txBody>
      </p:sp>
      <p:sp>
        <p:nvSpPr>
          <p:cNvPr id="153" name="Google Shape;153;p6: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1.Ss respond to a cue such as touch your nose whenever you hear the word meaning ________. Hand on your head if you hear _______, hand on your belly if you hear _______.   </a:t>
            </a:r>
            <a:endParaRPr/>
          </a:p>
          <a:p>
            <a:pPr indent="-228600" lvl="0" marL="457200" marR="0" rtl="0" algn="l">
              <a:lnSpc>
                <a:spcPct val="100000"/>
              </a:lnSpc>
              <a:spcBef>
                <a:spcPts val="360"/>
              </a:spcBef>
              <a:spcAft>
                <a:spcPts val="0"/>
              </a:spcAft>
              <a:buSzPts val="1400"/>
              <a:buNone/>
            </a:pPr>
            <a:r>
              <a:rPr lang="en-US"/>
              <a:t>2. all students close your eyes. Raise your hand if a true statement is given. Keep your hands down if you think the statement is false</a:t>
            </a:r>
            <a:endParaRPr/>
          </a:p>
        </p:txBody>
      </p:sp>
      <p:sp>
        <p:nvSpPr>
          <p:cNvPr id="162" name="Google Shape;162;p7: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1.Ss say the answer to the partner. The teacher gives the answer, and if they got the right answer, ss high-five. 2. </a:t>
            </a:r>
            <a:endParaRPr/>
          </a:p>
        </p:txBody>
      </p:sp>
      <p:sp>
        <p:nvSpPr>
          <p:cNvPr id="171" name="Google Shape;171;p8: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This is an idea from teacher Oybek; using a clear file pocket and white paper, teachers can provide students with personal whiteboard. Students can write, draw, and use it as a placard in various activities. </a:t>
            </a:r>
            <a:endParaRPr/>
          </a:p>
        </p:txBody>
      </p:sp>
      <p:sp>
        <p:nvSpPr>
          <p:cNvPr id="185" name="Google Shape;185;p9: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howMasterSp="0" type="title">
  <p:cSld name="TITLE">
    <p:spTree>
      <p:nvGrpSpPr>
        <p:cNvPr id="14" name="Shape 14"/>
        <p:cNvGrpSpPr/>
        <p:nvPr/>
      </p:nvGrpSpPr>
      <p:grpSpPr>
        <a:xfrm>
          <a:off x="0" y="0"/>
          <a:ext cx="0" cy="0"/>
          <a:chOff x="0" y="0"/>
          <a:chExt cx="0" cy="0"/>
        </a:xfrm>
      </p:grpSpPr>
      <p:pic>
        <p:nvPicPr>
          <p:cNvPr descr="140424502.jpg" id="15" name="Google Shape;15;p29"/>
          <p:cNvPicPr preferRelativeResize="0"/>
          <p:nvPr/>
        </p:nvPicPr>
        <p:blipFill rotWithShape="1">
          <a:blip r:embed="rId2">
            <a:alphaModFix/>
          </a:blip>
          <a:srcRect b="22227" l="0" r="0" t="20442"/>
          <a:stretch/>
        </p:blipFill>
        <p:spPr>
          <a:xfrm>
            <a:off x="0" y="-40773"/>
            <a:ext cx="12268200" cy="4688974"/>
          </a:xfrm>
          <a:prstGeom prst="rect">
            <a:avLst/>
          </a:prstGeom>
          <a:noFill/>
          <a:ln>
            <a:noFill/>
          </a:ln>
        </p:spPr>
      </p:pic>
      <p:sp>
        <p:nvSpPr>
          <p:cNvPr id="16" name="Google Shape;16;p29"/>
          <p:cNvSpPr/>
          <p:nvPr/>
        </p:nvSpPr>
        <p:spPr>
          <a:xfrm>
            <a:off x="0" y="4038600"/>
            <a:ext cx="12192000" cy="609600"/>
          </a:xfrm>
          <a:prstGeom prst="rect">
            <a:avLst/>
          </a:prstGeom>
          <a:solidFill>
            <a:schemeClr val="dk2">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7" name="Google Shape;17;p29"/>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sp>
        <p:nvSpPr>
          <p:cNvPr id="18" name="Google Shape;18;p29"/>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Calibri"/>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19" name="Google Shape;19;p29"/>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Chart">
  <p:cSld name="1_Custom Layout Chart">
    <p:spTree>
      <p:nvGrpSpPr>
        <p:cNvPr id="82" name="Shape 82"/>
        <p:cNvGrpSpPr/>
        <p:nvPr/>
      </p:nvGrpSpPr>
      <p:grpSpPr>
        <a:xfrm>
          <a:off x="0" y="0"/>
          <a:ext cx="0" cy="0"/>
          <a:chOff x="0" y="0"/>
          <a:chExt cx="0" cy="0"/>
        </a:xfrm>
      </p:grpSpPr>
      <p:sp>
        <p:nvSpPr>
          <p:cNvPr id="83" name="Google Shape;83;p38"/>
          <p:cNvSpPr/>
          <p:nvPr>
            <p:ph idx="2" type="chart"/>
          </p:nvPr>
        </p:nvSpPr>
        <p:spPr>
          <a:xfrm>
            <a:off x="914400" y="533400"/>
            <a:ext cx="10160000" cy="5715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6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2pPr>
            <a:lvl3pPr lvl="2"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3pPr>
            <a:lvl4pPr lvl="3"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Calibri"/>
                <a:ea typeface="Calibri"/>
                <a:cs typeface="Calibri"/>
                <a:sym typeface="Calibri"/>
              </a:defRPr>
            </a:lvl4pPr>
            <a:lvl5pPr lvl="4"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1" showMasterSp="0">
  <p:cSld name="1_Section Divider 1">
    <p:bg>
      <p:bgPr>
        <a:solidFill>
          <a:srgbClr val="1E6238"/>
        </a:solidFill>
      </p:bgPr>
    </p:bg>
    <p:spTree>
      <p:nvGrpSpPr>
        <p:cNvPr id="84" name="Shape 84"/>
        <p:cNvGrpSpPr/>
        <p:nvPr/>
      </p:nvGrpSpPr>
      <p:grpSpPr>
        <a:xfrm>
          <a:off x="0" y="0"/>
          <a:ext cx="0" cy="0"/>
          <a:chOff x="0" y="0"/>
          <a:chExt cx="0" cy="0"/>
        </a:xfrm>
      </p:grpSpPr>
      <p:sp>
        <p:nvSpPr>
          <p:cNvPr id="85" name="Google Shape;85;p39"/>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pic>
        <p:nvPicPr>
          <p:cNvPr id="86" name="Google Shape;86;p39"/>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Divider 1" showMasterSp="0">
  <p:cSld name="2_Section Divider 1">
    <p:bg>
      <p:bgPr>
        <a:solidFill>
          <a:schemeClr val="accent2"/>
        </a:solidFill>
      </p:bgPr>
    </p:bg>
    <p:spTree>
      <p:nvGrpSpPr>
        <p:cNvPr id="87" name="Shape 87"/>
        <p:cNvGrpSpPr/>
        <p:nvPr/>
      </p:nvGrpSpPr>
      <p:grpSpPr>
        <a:xfrm>
          <a:off x="0" y="0"/>
          <a:ext cx="0" cy="0"/>
          <a:chOff x="0" y="0"/>
          <a:chExt cx="0" cy="0"/>
        </a:xfrm>
      </p:grpSpPr>
      <p:sp>
        <p:nvSpPr>
          <p:cNvPr id="88" name="Google Shape;88;p40"/>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pic>
        <p:nvPicPr>
          <p:cNvPr id="89" name="Google Shape;89;p40"/>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showMasterSp="0">
  <p:cSld name="Section Divider 1">
    <p:bg>
      <p:bgPr>
        <a:solidFill>
          <a:schemeClr val="accent6"/>
        </a:solidFill>
      </p:bgPr>
    </p:bg>
    <p:spTree>
      <p:nvGrpSpPr>
        <p:cNvPr id="90" name="Shape 90"/>
        <p:cNvGrpSpPr/>
        <p:nvPr/>
      </p:nvGrpSpPr>
      <p:grpSpPr>
        <a:xfrm>
          <a:off x="0" y="0"/>
          <a:ext cx="0" cy="0"/>
          <a:chOff x="0" y="0"/>
          <a:chExt cx="0" cy="0"/>
        </a:xfrm>
      </p:grpSpPr>
      <p:sp>
        <p:nvSpPr>
          <p:cNvPr id="91" name="Google Shape;91;p41"/>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pic>
        <p:nvPicPr>
          <p:cNvPr id="92" name="Google Shape;92;p41"/>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Divider 1" showMasterSp="0">
  <p:cSld name="3_Section Divider 1">
    <p:bg>
      <p:bgPr>
        <a:solidFill>
          <a:srgbClr val="87908F"/>
        </a:solidFill>
      </p:bgPr>
    </p:bg>
    <p:spTree>
      <p:nvGrpSpPr>
        <p:cNvPr id="93" name="Shape 93"/>
        <p:cNvGrpSpPr/>
        <p:nvPr/>
      </p:nvGrpSpPr>
      <p:grpSpPr>
        <a:xfrm>
          <a:off x="0" y="0"/>
          <a:ext cx="0" cy="0"/>
          <a:chOff x="0" y="0"/>
          <a:chExt cx="0" cy="0"/>
        </a:xfrm>
      </p:grpSpPr>
      <p:sp>
        <p:nvSpPr>
          <p:cNvPr id="94" name="Google Shape;94;p42"/>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pic>
        <p:nvPicPr>
          <p:cNvPr id="95" name="Google Shape;95;p42"/>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2" showMasterSp="0">
  <p:cSld name="Section Divider 2">
    <p:bg>
      <p:bgPr>
        <a:solidFill>
          <a:schemeClr val="accent5"/>
        </a:solidFill>
      </p:bgPr>
    </p:bg>
    <p:spTree>
      <p:nvGrpSpPr>
        <p:cNvPr id="96" name="Shape 96"/>
        <p:cNvGrpSpPr/>
        <p:nvPr/>
      </p:nvGrpSpPr>
      <p:grpSpPr>
        <a:xfrm>
          <a:off x="0" y="0"/>
          <a:ext cx="0" cy="0"/>
          <a:chOff x="0" y="0"/>
          <a:chExt cx="0" cy="0"/>
        </a:xfrm>
      </p:grpSpPr>
      <p:pic>
        <p:nvPicPr>
          <p:cNvPr id="97" name="Google Shape;97;p43"/>
          <p:cNvPicPr preferRelativeResize="0"/>
          <p:nvPr/>
        </p:nvPicPr>
        <p:blipFill rotWithShape="1">
          <a:blip r:embed="rId2">
            <a:alphaModFix/>
          </a:blip>
          <a:srcRect b="0" l="0" r="0" t="0"/>
          <a:stretch/>
        </p:blipFill>
        <p:spPr>
          <a:xfrm>
            <a:off x="4637576" y="-365469"/>
            <a:ext cx="6944824" cy="7299669"/>
          </a:xfrm>
          <a:prstGeom prst="rect">
            <a:avLst/>
          </a:prstGeom>
          <a:noFill/>
          <a:ln>
            <a:noFill/>
          </a:ln>
        </p:spPr>
      </p:pic>
      <p:sp>
        <p:nvSpPr>
          <p:cNvPr id="98" name="Google Shape;98;p43"/>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3" showMasterSp="0">
  <p:cSld name="Section Divider 3">
    <p:bg>
      <p:bgPr>
        <a:solidFill>
          <a:schemeClr val="accent2"/>
        </a:solidFill>
      </p:bgPr>
    </p:bg>
    <p:spTree>
      <p:nvGrpSpPr>
        <p:cNvPr id="99" name="Shape 99"/>
        <p:cNvGrpSpPr/>
        <p:nvPr/>
      </p:nvGrpSpPr>
      <p:grpSpPr>
        <a:xfrm>
          <a:off x="0" y="0"/>
          <a:ext cx="0" cy="0"/>
          <a:chOff x="0" y="0"/>
          <a:chExt cx="0" cy="0"/>
        </a:xfrm>
      </p:grpSpPr>
      <p:pic>
        <p:nvPicPr>
          <p:cNvPr id="100" name="Google Shape;100;p44"/>
          <p:cNvPicPr preferRelativeResize="0"/>
          <p:nvPr/>
        </p:nvPicPr>
        <p:blipFill rotWithShape="1">
          <a:blip r:embed="rId2">
            <a:alphaModFix/>
          </a:blip>
          <a:srcRect b="0" l="24797" r="-1" t="0"/>
          <a:stretch/>
        </p:blipFill>
        <p:spPr>
          <a:xfrm>
            <a:off x="0" y="1"/>
            <a:ext cx="6470647" cy="6857999"/>
          </a:xfrm>
          <a:prstGeom prst="rect">
            <a:avLst/>
          </a:prstGeom>
          <a:noFill/>
          <a:ln>
            <a:noFill/>
          </a:ln>
        </p:spPr>
      </p:pic>
      <p:sp>
        <p:nvSpPr>
          <p:cNvPr id="101" name="Google Shape;101;p44"/>
          <p:cNvSpPr txBox="1"/>
          <p:nvPr>
            <p:ph type="ctrTitle"/>
          </p:nvPr>
        </p:nvSpPr>
        <p:spPr>
          <a:xfrm>
            <a:off x="5562600" y="533400"/>
            <a:ext cx="6096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4" showMasterSp="0">
  <p:cSld name="Section Divider 4">
    <p:bg>
      <p:bgPr>
        <a:solidFill>
          <a:schemeClr val="dk2"/>
        </a:solidFill>
      </p:bgPr>
    </p:bg>
    <p:spTree>
      <p:nvGrpSpPr>
        <p:cNvPr id="102" name="Shape 102"/>
        <p:cNvGrpSpPr/>
        <p:nvPr/>
      </p:nvGrpSpPr>
      <p:grpSpPr>
        <a:xfrm>
          <a:off x="0" y="0"/>
          <a:ext cx="0" cy="0"/>
          <a:chOff x="0" y="0"/>
          <a:chExt cx="0" cy="0"/>
        </a:xfrm>
      </p:grpSpPr>
      <p:pic>
        <p:nvPicPr>
          <p:cNvPr id="103" name="Google Shape;103;p45"/>
          <p:cNvPicPr preferRelativeResize="0"/>
          <p:nvPr/>
        </p:nvPicPr>
        <p:blipFill rotWithShape="1">
          <a:blip r:embed="rId2">
            <a:alphaModFix/>
          </a:blip>
          <a:srcRect b="-2073" l="1" r="19400" t="4666"/>
          <a:stretch/>
        </p:blipFill>
        <p:spPr>
          <a:xfrm>
            <a:off x="6705600" y="-152400"/>
            <a:ext cx="5638799" cy="7162800"/>
          </a:xfrm>
          <a:prstGeom prst="rect">
            <a:avLst/>
          </a:prstGeom>
          <a:noFill/>
          <a:ln>
            <a:noFill/>
          </a:ln>
        </p:spPr>
      </p:pic>
      <p:sp>
        <p:nvSpPr>
          <p:cNvPr id="104" name="Google Shape;104;p45"/>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single col text">
  <p:cSld name="Heading w/single col text">
    <p:spTree>
      <p:nvGrpSpPr>
        <p:cNvPr id="20" name="Shape 20"/>
        <p:cNvGrpSpPr/>
        <p:nvPr/>
      </p:nvGrpSpPr>
      <p:grpSpPr>
        <a:xfrm>
          <a:off x="0" y="0"/>
          <a:ext cx="0" cy="0"/>
          <a:chOff x="0" y="0"/>
          <a:chExt cx="0" cy="0"/>
        </a:xfrm>
      </p:grpSpPr>
      <p:sp>
        <p:nvSpPr>
          <p:cNvPr id="21" name="Google Shape;21;p30"/>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400"/>
              <a:buNone/>
              <a:defRPr b="1" i="0" sz="1600" cap="none">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30"/>
          <p:cNvSpPr txBox="1"/>
          <p:nvPr>
            <p:ph idx="2" type="body"/>
          </p:nvPr>
        </p:nvSpPr>
        <p:spPr>
          <a:xfrm>
            <a:off x="406400" y="1066800"/>
            <a:ext cx="10769600" cy="5029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2col">
  <p:cSld name="Heading w/2col">
    <p:spTree>
      <p:nvGrpSpPr>
        <p:cNvPr id="23" name="Shape 23"/>
        <p:cNvGrpSpPr/>
        <p:nvPr/>
      </p:nvGrpSpPr>
      <p:grpSpPr>
        <a:xfrm>
          <a:off x="0" y="0"/>
          <a:ext cx="0" cy="0"/>
          <a:chOff x="0" y="0"/>
          <a:chExt cx="0" cy="0"/>
        </a:xfrm>
      </p:grpSpPr>
      <p:sp>
        <p:nvSpPr>
          <p:cNvPr id="24" name="Google Shape;24;p31"/>
          <p:cNvSpPr txBox="1"/>
          <p:nvPr>
            <p:ph idx="1" type="body"/>
          </p:nvPr>
        </p:nvSpPr>
        <p:spPr>
          <a:xfrm>
            <a:off x="406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280"/>
              </a:spcBef>
              <a:spcAft>
                <a:spcPts val="0"/>
              </a:spcAft>
              <a:buSzPts val="1400"/>
              <a:buNone/>
              <a:defRPr>
                <a:solidFill>
                  <a:srgbClr val="000000"/>
                </a:solidFill>
              </a:defRPr>
            </a:lvl2pPr>
            <a:lvl3pPr indent="-228600" lvl="2" marL="1371600" algn="l">
              <a:lnSpc>
                <a:spcPct val="100000"/>
              </a:lnSpc>
              <a:spcBef>
                <a:spcPts val="280"/>
              </a:spcBef>
              <a:spcAft>
                <a:spcPts val="0"/>
              </a:spcAft>
              <a:buSzPts val="1400"/>
              <a:buNone/>
              <a:defRPr>
                <a:solidFill>
                  <a:srgbClr val="000000"/>
                </a:solidFill>
              </a:defRPr>
            </a:lvl3pPr>
            <a:lvl4pPr indent="-228600" lvl="3" marL="1828800" algn="l">
              <a:lnSpc>
                <a:spcPct val="100000"/>
              </a:lnSpc>
              <a:spcBef>
                <a:spcPts val="220"/>
              </a:spcBef>
              <a:spcAft>
                <a:spcPts val="0"/>
              </a:spcAft>
              <a:buSzPts val="1400"/>
              <a:buNone/>
              <a:defRPr>
                <a:solidFill>
                  <a:srgbClr val="000000"/>
                </a:solidFill>
              </a:defRPr>
            </a:lvl4pPr>
            <a:lvl5pPr indent="-228600" lvl="4" marL="2286000" algn="l">
              <a:lnSpc>
                <a:spcPct val="100000"/>
              </a:lnSpc>
              <a:spcBef>
                <a:spcPts val="220"/>
              </a:spcBef>
              <a:spcAft>
                <a:spcPts val="0"/>
              </a:spcAft>
              <a:buSzPts val="1400"/>
              <a:buNone/>
              <a:defRPr>
                <a:solidFill>
                  <a:srgbClr val="000000"/>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31"/>
          <p:cNvSpPr txBox="1"/>
          <p:nvPr>
            <p:ph idx="2" type="body"/>
          </p:nvPr>
        </p:nvSpPr>
        <p:spPr>
          <a:xfrm>
            <a:off x="5994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280"/>
              </a:spcBef>
              <a:spcAft>
                <a:spcPts val="0"/>
              </a:spcAft>
              <a:buSzPts val="1400"/>
              <a:buNone/>
              <a:defRPr>
                <a:solidFill>
                  <a:srgbClr val="000000"/>
                </a:solidFill>
              </a:defRPr>
            </a:lvl2pPr>
            <a:lvl3pPr indent="-228600" lvl="2" marL="1371600" algn="l">
              <a:lnSpc>
                <a:spcPct val="100000"/>
              </a:lnSpc>
              <a:spcBef>
                <a:spcPts val="280"/>
              </a:spcBef>
              <a:spcAft>
                <a:spcPts val="0"/>
              </a:spcAft>
              <a:buSzPts val="1400"/>
              <a:buNone/>
              <a:defRPr>
                <a:solidFill>
                  <a:srgbClr val="000000"/>
                </a:solidFill>
              </a:defRPr>
            </a:lvl3pPr>
            <a:lvl4pPr indent="-228600" lvl="3" marL="1828800" algn="l">
              <a:lnSpc>
                <a:spcPct val="100000"/>
              </a:lnSpc>
              <a:spcBef>
                <a:spcPts val="220"/>
              </a:spcBef>
              <a:spcAft>
                <a:spcPts val="0"/>
              </a:spcAft>
              <a:buSzPts val="1400"/>
              <a:buNone/>
              <a:defRPr>
                <a:solidFill>
                  <a:srgbClr val="000000"/>
                </a:solidFill>
              </a:defRPr>
            </a:lvl4pPr>
            <a:lvl5pPr indent="-228600" lvl="4" marL="2286000" algn="l">
              <a:lnSpc>
                <a:spcPct val="100000"/>
              </a:lnSpc>
              <a:spcBef>
                <a:spcPts val="220"/>
              </a:spcBef>
              <a:spcAft>
                <a:spcPts val="0"/>
              </a:spcAft>
              <a:buSzPts val="1400"/>
              <a:buNone/>
              <a:defRPr>
                <a:solidFill>
                  <a:srgbClr val="000000"/>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 name="Google Shape;26;p31"/>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400"/>
              <a:buNone/>
              <a:defRPr b="1" i="0" sz="1600" cap="none">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Title">
    <p:spTree>
      <p:nvGrpSpPr>
        <p:cNvPr id="27" name="Shape 27"/>
        <p:cNvGrpSpPr/>
        <p:nvPr/>
      </p:nvGrpSpPr>
      <p:grpSpPr>
        <a:xfrm>
          <a:off x="0" y="0"/>
          <a:ext cx="0" cy="0"/>
          <a:chOff x="0" y="0"/>
          <a:chExt cx="0" cy="0"/>
        </a:xfrm>
      </p:grpSpPr>
      <p:pic>
        <p:nvPicPr>
          <p:cNvPr descr="Scroll_GrnDuo copy.jpg" id="28" name="Google Shape;28;p32"/>
          <p:cNvPicPr preferRelativeResize="0"/>
          <p:nvPr/>
        </p:nvPicPr>
        <p:blipFill rotWithShape="1">
          <a:blip r:embed="rId2">
            <a:alphaModFix/>
          </a:blip>
          <a:srcRect b="39327" l="0" r="0" t="9974"/>
          <a:stretch/>
        </p:blipFill>
        <p:spPr>
          <a:xfrm>
            <a:off x="0" y="0"/>
            <a:ext cx="12224512" cy="4648200"/>
          </a:xfrm>
          <a:prstGeom prst="rect">
            <a:avLst/>
          </a:prstGeom>
          <a:noFill/>
          <a:ln>
            <a:noFill/>
          </a:ln>
        </p:spPr>
      </p:pic>
      <p:sp>
        <p:nvSpPr>
          <p:cNvPr id="29" name="Google Shape;29;p32"/>
          <p:cNvSpPr/>
          <p:nvPr/>
        </p:nvSpPr>
        <p:spPr>
          <a:xfrm>
            <a:off x="0" y="4038600"/>
            <a:ext cx="12192000" cy="609600"/>
          </a:xfrm>
          <a:prstGeom prst="rect">
            <a:avLst/>
          </a:prstGeom>
          <a:solidFill>
            <a:schemeClr val="accent2">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0" name="Google Shape;30;p32"/>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sp>
        <p:nvSpPr>
          <p:cNvPr id="31" name="Google Shape;31;p32"/>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Calibri"/>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32" name="Google Shape;32;p32"/>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howMasterSp="0">
  <p:cSld name="4_Title">
    <p:spTree>
      <p:nvGrpSpPr>
        <p:cNvPr id="33" name="Shape 33"/>
        <p:cNvGrpSpPr/>
        <p:nvPr/>
      </p:nvGrpSpPr>
      <p:grpSpPr>
        <a:xfrm>
          <a:off x="0" y="0"/>
          <a:ext cx="0" cy="0"/>
          <a:chOff x="0" y="0"/>
          <a:chExt cx="0" cy="0"/>
        </a:xfrm>
      </p:grpSpPr>
      <p:pic>
        <p:nvPicPr>
          <p:cNvPr descr="130826017.jpg" id="34" name="Google Shape;34;p33"/>
          <p:cNvPicPr preferRelativeResize="0"/>
          <p:nvPr/>
        </p:nvPicPr>
        <p:blipFill rotWithShape="1">
          <a:blip r:embed="rId2">
            <a:alphaModFix/>
          </a:blip>
          <a:srcRect b="33271" l="0" r="0" t="9398"/>
          <a:stretch/>
        </p:blipFill>
        <p:spPr>
          <a:xfrm>
            <a:off x="0" y="-11650"/>
            <a:ext cx="12192000" cy="4659850"/>
          </a:xfrm>
          <a:prstGeom prst="rect">
            <a:avLst/>
          </a:prstGeom>
          <a:noFill/>
          <a:ln>
            <a:noFill/>
          </a:ln>
        </p:spPr>
      </p:pic>
      <p:sp>
        <p:nvSpPr>
          <p:cNvPr id="35" name="Google Shape;35;p33"/>
          <p:cNvSpPr/>
          <p:nvPr/>
        </p:nvSpPr>
        <p:spPr>
          <a:xfrm>
            <a:off x="0" y="4038600"/>
            <a:ext cx="12192000" cy="609600"/>
          </a:xfrm>
          <a:prstGeom prst="rect">
            <a:avLst/>
          </a:prstGeom>
          <a:solidFill>
            <a:schemeClr val="accent6">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6" name="Google Shape;36;p33"/>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sp>
        <p:nvSpPr>
          <p:cNvPr id="37" name="Google Shape;37;p33"/>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Calibri"/>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38" name="Google Shape;38;p33"/>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howMasterSp="0">
  <p:cSld name="1_Title">
    <p:spTree>
      <p:nvGrpSpPr>
        <p:cNvPr id="39" name="Shape 39"/>
        <p:cNvGrpSpPr/>
        <p:nvPr/>
      </p:nvGrpSpPr>
      <p:grpSpPr>
        <a:xfrm>
          <a:off x="0" y="0"/>
          <a:ext cx="0" cy="0"/>
          <a:chOff x="0" y="0"/>
          <a:chExt cx="0" cy="0"/>
        </a:xfrm>
      </p:grpSpPr>
      <p:pic>
        <p:nvPicPr>
          <p:cNvPr descr="131108588.jpg" id="40" name="Google Shape;40;p34"/>
          <p:cNvPicPr preferRelativeResize="0"/>
          <p:nvPr/>
        </p:nvPicPr>
        <p:blipFill rotWithShape="1">
          <a:blip r:embed="rId2">
            <a:alphaModFix/>
          </a:blip>
          <a:srcRect b="25182" l="34" r="-32" t="17368"/>
          <a:stretch/>
        </p:blipFill>
        <p:spPr>
          <a:xfrm>
            <a:off x="0" y="-76200"/>
            <a:ext cx="12360888" cy="4724400"/>
          </a:xfrm>
          <a:prstGeom prst="rect">
            <a:avLst/>
          </a:prstGeom>
          <a:noFill/>
          <a:ln>
            <a:noFill/>
          </a:ln>
        </p:spPr>
      </p:pic>
      <p:sp>
        <p:nvSpPr>
          <p:cNvPr id="41" name="Google Shape;41;p34"/>
          <p:cNvSpPr/>
          <p:nvPr/>
        </p:nvSpPr>
        <p:spPr>
          <a:xfrm>
            <a:off x="0" y="4038600"/>
            <a:ext cx="12192000" cy="609600"/>
          </a:xfrm>
          <a:prstGeom prst="rect">
            <a:avLst/>
          </a:prstGeom>
          <a:solidFill>
            <a:schemeClr val="accent2">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42" name="Google Shape;42;p34"/>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sp>
        <p:nvSpPr>
          <p:cNvPr id="43" name="Google Shape;43;p34"/>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Calibri"/>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44" name="Google Shape;44;p34"/>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howMasterSp="0">
  <p:cSld name="3_Title">
    <p:spTree>
      <p:nvGrpSpPr>
        <p:cNvPr id="45" name="Shape 45"/>
        <p:cNvGrpSpPr/>
        <p:nvPr/>
      </p:nvGrpSpPr>
      <p:grpSpPr>
        <a:xfrm>
          <a:off x="0" y="0"/>
          <a:ext cx="0" cy="0"/>
          <a:chOff x="0" y="0"/>
          <a:chExt cx="0" cy="0"/>
        </a:xfrm>
      </p:grpSpPr>
      <p:pic>
        <p:nvPicPr>
          <p:cNvPr descr="130115733.JPG" id="46" name="Google Shape;46;p35"/>
          <p:cNvPicPr preferRelativeResize="0"/>
          <p:nvPr/>
        </p:nvPicPr>
        <p:blipFill rotWithShape="1">
          <a:blip r:embed="rId2">
            <a:alphaModFix/>
          </a:blip>
          <a:srcRect b="3364" l="1816" r="1115" t="39303"/>
          <a:stretch/>
        </p:blipFill>
        <p:spPr>
          <a:xfrm>
            <a:off x="1" y="-152400"/>
            <a:ext cx="12192000" cy="4800600"/>
          </a:xfrm>
          <a:prstGeom prst="rect">
            <a:avLst/>
          </a:prstGeom>
          <a:noFill/>
          <a:ln>
            <a:noFill/>
          </a:ln>
        </p:spPr>
      </p:pic>
      <p:sp>
        <p:nvSpPr>
          <p:cNvPr id="47" name="Google Shape;47;p35"/>
          <p:cNvSpPr/>
          <p:nvPr/>
        </p:nvSpPr>
        <p:spPr>
          <a:xfrm>
            <a:off x="0" y="4038600"/>
            <a:ext cx="12192000" cy="609600"/>
          </a:xfrm>
          <a:prstGeom prst="rect">
            <a:avLst/>
          </a:prstGeom>
          <a:solidFill>
            <a:schemeClr val="dk2">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GMUgreengold.eps" id="48" name="Google Shape;48;p35"/>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
        <p:nvSpPr>
          <p:cNvPr id="49" name="Google Shape;49;p35"/>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sp>
        <p:nvSpPr>
          <p:cNvPr id="50" name="Google Shape;50;p35"/>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Calibri"/>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51" name="Shape 51"/>
        <p:cNvGrpSpPr/>
        <p:nvPr/>
      </p:nvGrpSpPr>
      <p:grpSpPr>
        <a:xfrm>
          <a:off x="0" y="0"/>
          <a:ext cx="0" cy="0"/>
          <a:chOff x="0" y="0"/>
          <a:chExt cx="0" cy="0"/>
        </a:xfrm>
      </p:grpSpPr>
      <p:sp>
        <p:nvSpPr>
          <p:cNvPr id="52" name="Google Shape;52;p36"/>
          <p:cNvSpPr txBox="1"/>
          <p:nvPr>
            <p:ph idx="1" type="body"/>
          </p:nvPr>
        </p:nvSpPr>
        <p:spPr>
          <a:xfrm>
            <a:off x="414528" y="381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3" name="Google Shape;53;p36"/>
          <p:cNvSpPr txBox="1"/>
          <p:nvPr>
            <p:ph idx="2" type="body"/>
          </p:nvPr>
        </p:nvSpPr>
        <p:spPr>
          <a:xfrm>
            <a:off x="406400" y="838200"/>
            <a:ext cx="9855200"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4" name="Google Shape;54;p36"/>
          <p:cNvSpPr txBox="1"/>
          <p:nvPr>
            <p:ph idx="3" type="body"/>
          </p:nvPr>
        </p:nvSpPr>
        <p:spPr>
          <a:xfrm>
            <a:off x="414528" y="1295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5" name="Google Shape;55;p36"/>
          <p:cNvSpPr txBox="1"/>
          <p:nvPr>
            <p:ph idx="4" type="body"/>
          </p:nvPr>
        </p:nvSpPr>
        <p:spPr>
          <a:xfrm>
            <a:off x="414528" y="1752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6" name="Google Shape;56;p36"/>
          <p:cNvSpPr txBox="1"/>
          <p:nvPr>
            <p:ph idx="5" type="body"/>
          </p:nvPr>
        </p:nvSpPr>
        <p:spPr>
          <a:xfrm>
            <a:off x="414528" y="2209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7" name="Google Shape;57;p36"/>
          <p:cNvSpPr txBox="1"/>
          <p:nvPr>
            <p:ph idx="6" type="body"/>
          </p:nvPr>
        </p:nvSpPr>
        <p:spPr>
          <a:xfrm>
            <a:off x="414528" y="2667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8" name="Google Shape;58;p36"/>
          <p:cNvSpPr txBox="1"/>
          <p:nvPr>
            <p:ph idx="7" type="body"/>
          </p:nvPr>
        </p:nvSpPr>
        <p:spPr>
          <a:xfrm>
            <a:off x="414528" y="3124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9" name="Google Shape;59;p36"/>
          <p:cNvSpPr txBox="1"/>
          <p:nvPr>
            <p:ph idx="8" type="body"/>
          </p:nvPr>
        </p:nvSpPr>
        <p:spPr>
          <a:xfrm>
            <a:off x="414528" y="3581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0" name="Google Shape;60;p36"/>
          <p:cNvSpPr txBox="1"/>
          <p:nvPr>
            <p:ph idx="9" type="body"/>
          </p:nvPr>
        </p:nvSpPr>
        <p:spPr>
          <a:xfrm>
            <a:off x="414528" y="4038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1" name="Google Shape;61;p36"/>
          <p:cNvSpPr txBox="1"/>
          <p:nvPr>
            <p:ph idx="13" type="body"/>
          </p:nvPr>
        </p:nvSpPr>
        <p:spPr>
          <a:xfrm>
            <a:off x="414528" y="4495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2" name="Google Shape;62;p36"/>
          <p:cNvSpPr txBox="1"/>
          <p:nvPr>
            <p:ph idx="14" type="body"/>
          </p:nvPr>
        </p:nvSpPr>
        <p:spPr>
          <a:xfrm>
            <a:off x="414528" y="4953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3" name="Google Shape;63;p36"/>
          <p:cNvSpPr txBox="1"/>
          <p:nvPr>
            <p:ph idx="15" type="body"/>
          </p:nvPr>
        </p:nvSpPr>
        <p:spPr>
          <a:xfrm>
            <a:off x="414528" y="5410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4" name="Google Shape;64;p36"/>
          <p:cNvSpPr txBox="1"/>
          <p:nvPr>
            <p:ph idx="16" type="body"/>
          </p:nvPr>
        </p:nvSpPr>
        <p:spPr>
          <a:xfrm>
            <a:off x="10261600" y="381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10"/>
              </a:spcBef>
              <a:spcAft>
                <a:spcPts val="0"/>
              </a:spcAft>
              <a:buClr>
                <a:schemeClr val="lt1"/>
              </a:buClr>
              <a:buSzPts val="1050"/>
              <a:buFont typeface="Calibri"/>
              <a:buNone/>
              <a:defRPr sz="105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5" name="Google Shape;65;p36"/>
          <p:cNvSpPr txBox="1"/>
          <p:nvPr>
            <p:ph idx="17" type="body"/>
          </p:nvPr>
        </p:nvSpPr>
        <p:spPr>
          <a:xfrm>
            <a:off x="10261600" y="838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6" name="Google Shape;66;p36"/>
          <p:cNvSpPr txBox="1"/>
          <p:nvPr>
            <p:ph idx="18" type="body"/>
          </p:nvPr>
        </p:nvSpPr>
        <p:spPr>
          <a:xfrm>
            <a:off x="10261600" y="1295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7" name="Google Shape;67;p36"/>
          <p:cNvSpPr txBox="1"/>
          <p:nvPr>
            <p:ph idx="19" type="body"/>
          </p:nvPr>
        </p:nvSpPr>
        <p:spPr>
          <a:xfrm>
            <a:off x="10261600" y="1752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8" name="Google Shape;68;p36"/>
          <p:cNvSpPr txBox="1"/>
          <p:nvPr>
            <p:ph idx="20" type="body"/>
          </p:nvPr>
        </p:nvSpPr>
        <p:spPr>
          <a:xfrm>
            <a:off x="10261600" y="2209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9" name="Google Shape;69;p36"/>
          <p:cNvSpPr txBox="1"/>
          <p:nvPr>
            <p:ph idx="21" type="body"/>
          </p:nvPr>
        </p:nvSpPr>
        <p:spPr>
          <a:xfrm>
            <a:off x="10261600" y="2667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0" name="Google Shape;70;p36"/>
          <p:cNvSpPr txBox="1"/>
          <p:nvPr>
            <p:ph idx="22" type="body"/>
          </p:nvPr>
        </p:nvSpPr>
        <p:spPr>
          <a:xfrm>
            <a:off x="10261600" y="3124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36"/>
          <p:cNvSpPr txBox="1"/>
          <p:nvPr>
            <p:ph idx="23" type="body"/>
          </p:nvPr>
        </p:nvSpPr>
        <p:spPr>
          <a:xfrm>
            <a:off x="10261600" y="3581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2" name="Google Shape;72;p36"/>
          <p:cNvSpPr txBox="1"/>
          <p:nvPr>
            <p:ph idx="24" type="body"/>
          </p:nvPr>
        </p:nvSpPr>
        <p:spPr>
          <a:xfrm>
            <a:off x="10261600" y="4038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3" name="Google Shape;73;p36"/>
          <p:cNvSpPr txBox="1"/>
          <p:nvPr>
            <p:ph idx="25" type="body"/>
          </p:nvPr>
        </p:nvSpPr>
        <p:spPr>
          <a:xfrm>
            <a:off x="10261600" y="4495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4" name="Google Shape;74;p36"/>
          <p:cNvSpPr txBox="1"/>
          <p:nvPr>
            <p:ph idx="26" type="body"/>
          </p:nvPr>
        </p:nvSpPr>
        <p:spPr>
          <a:xfrm>
            <a:off x="10261600" y="4953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36"/>
          <p:cNvSpPr txBox="1"/>
          <p:nvPr>
            <p:ph idx="27" type="body"/>
          </p:nvPr>
        </p:nvSpPr>
        <p:spPr>
          <a:xfrm>
            <a:off x="10261600" y="5410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6" name="Google Shape;76;p36"/>
          <p:cNvSpPr txBox="1"/>
          <p:nvPr>
            <p:ph idx="28" type="body"/>
          </p:nvPr>
        </p:nvSpPr>
        <p:spPr>
          <a:xfrm>
            <a:off x="414528" y="5867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36"/>
          <p:cNvSpPr txBox="1"/>
          <p:nvPr>
            <p:ph idx="29" type="body"/>
          </p:nvPr>
        </p:nvSpPr>
        <p:spPr>
          <a:xfrm>
            <a:off x="10261600" y="5867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8" name="Shape 78"/>
        <p:cNvGrpSpPr/>
        <p:nvPr/>
      </p:nvGrpSpPr>
      <p:grpSpPr>
        <a:xfrm>
          <a:off x="0" y="0"/>
          <a:ext cx="0" cy="0"/>
          <a:chOff x="0" y="0"/>
          <a:chExt cx="0" cy="0"/>
        </a:xfrm>
      </p:grpSpPr>
      <p:sp>
        <p:nvSpPr>
          <p:cNvPr id="79" name="Google Shape;79;p37"/>
          <p:cNvSpPr txBox="1"/>
          <p:nvPr>
            <p:ph idx="1" type="body"/>
          </p:nvPr>
        </p:nvSpPr>
        <p:spPr>
          <a:xfrm>
            <a:off x="406400" y="4343400"/>
            <a:ext cx="10769600" cy="1981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228600" lvl="1" marL="914400" algn="l">
              <a:lnSpc>
                <a:spcPct val="100000"/>
              </a:lnSpc>
              <a:spcBef>
                <a:spcPts val="28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0" name="Google Shape;80;p37"/>
          <p:cNvSpPr/>
          <p:nvPr>
            <p:ph idx="2" type="pic"/>
          </p:nvPr>
        </p:nvSpPr>
        <p:spPr>
          <a:xfrm>
            <a:off x="406400" y="914400"/>
            <a:ext cx="10769600" cy="3124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6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2pPr>
            <a:lvl3pPr lvl="2"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3pPr>
            <a:lvl4pPr lvl="3"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Calibri"/>
                <a:ea typeface="Calibri"/>
                <a:cs typeface="Calibri"/>
                <a:sym typeface="Calibri"/>
              </a:defRPr>
            </a:lvl4pPr>
            <a:lvl5pPr lvl="4"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81" name="Google Shape;81;p37"/>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400"/>
              <a:buNone/>
              <a:defRPr b="1" i="0" sz="1600" cap="none">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8"/>
          <p:cNvSpPr/>
          <p:nvPr/>
        </p:nvSpPr>
        <p:spPr>
          <a:xfrm>
            <a:off x="11785600" y="0"/>
            <a:ext cx="4064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 name="Google Shape;11;p28"/>
          <p:cNvSpPr txBox="1"/>
          <p:nvPr>
            <p:ph idx="1" type="body"/>
          </p:nvPr>
        </p:nvSpPr>
        <p:spPr>
          <a:xfrm>
            <a:off x="508000" y="381000"/>
            <a:ext cx="10668000" cy="5867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12" name="Google Shape;12;p28"/>
          <p:cNvSpPr/>
          <p:nvPr/>
        </p:nvSpPr>
        <p:spPr>
          <a:xfrm>
            <a:off x="0" y="0"/>
            <a:ext cx="10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 name="Google Shape;13;p28"/>
          <p:cNvSpPr txBox="1"/>
          <p:nvPr/>
        </p:nvSpPr>
        <p:spPr>
          <a:xfrm>
            <a:off x="6197600" y="6477000"/>
            <a:ext cx="4978400" cy="304800"/>
          </a:xfrm>
          <a:prstGeom prst="rect">
            <a:avLst/>
          </a:prstGeom>
          <a:noFill/>
          <a:ln>
            <a:noFill/>
          </a:ln>
        </p:spPr>
        <p:txBody>
          <a:bodyPr anchorCtr="0" anchor="t" bIns="45700" lIns="91425" spcFirstLastPara="1" rIns="0"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GEORGE MASON UNIVERSITY</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hyperlink" Target="https://bit.ly/3jxlSlc"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hyperlink" Target="https://www.flickr.com/photos/theselc/42257951805" TargetMode="External"/><Relationship Id="rId5"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docs.google.com/forms/d/1umDxieaLa3AS4LO_EFyzNHuZmTBAxkdc9z6bc4AX57E/edi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docs.google.com/forms/d/1umDxieaLa3AS4LO_EFyzNHuZmTBAxkdc9z6bc4AX57E/edi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png"/><Relationship Id="rId4" Type="http://schemas.openxmlformats.org/officeDocument/2006/relationships/hyperlink" Target="https://courses.lumenlearning.com/suny-oneonta-education106/chapter/9-3-differences-in-learning-and-motivation/" TargetMode="External"/><Relationship Id="rId5" Type="http://schemas.openxmlformats.org/officeDocument/2006/relationships/hyperlink" Target="https://creativecommons.org/licenses/by/3.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hyperlink" Target="http://people-equation.com/articles-on-assessing-employee-performance-tips-and-trends/" TargetMode="External"/><Relationship Id="rId5" Type="http://schemas.openxmlformats.org/officeDocument/2006/relationships/hyperlink" Target="https://creativecommons.org/licenses/by-nc-nd/3.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en.wikibooks.org/wiki/cultural_anthropology/communication_and_language" TargetMode="External"/><Relationship Id="rId4" Type="http://schemas.openxmlformats.org/officeDocument/2006/relationships/hyperlink" Target="https://creativecommons.org/licenses/by-sa/3.0/" TargetMode="External"/><Relationship Id="rId5" Type="http://schemas.openxmlformats.org/officeDocument/2006/relationships/image" Target="../media/image13.jpg"/></Relationships>
</file>

<file path=ppt/slides/_rels/slide8.xml.rels><?xml version="1.0" encoding="UTF-8" standalone="yes"?><Relationships xmlns="http://schemas.openxmlformats.org/package/2006/relationships"><Relationship Id="rId11" Type="http://schemas.openxmlformats.org/officeDocument/2006/relationships/hyperlink" Target="https://creativecommons.org/licenses/by-nc-sa/3.0/" TargetMode="External"/><Relationship Id="rId10" Type="http://schemas.openxmlformats.org/officeDocument/2006/relationships/hyperlink" Target="https://canadiem.org/kt-five-strategies-effectively-use-online-resources-emergency-medicine/" TargetMode="External"/><Relationship Id="rId12"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hyperlink" Target="http://www.susanlebelyoung.com/life-unwound-yes-means-no-no-means-yes/" TargetMode="External"/><Relationship Id="rId9" Type="http://schemas.openxmlformats.org/officeDocument/2006/relationships/image" Target="../media/image15.png"/><Relationship Id="rId5" Type="http://schemas.openxmlformats.org/officeDocument/2006/relationships/hyperlink" Target="https://creativecommons.org/licenses/by/3.0/" TargetMode="External"/><Relationship Id="rId6" Type="http://schemas.openxmlformats.org/officeDocument/2006/relationships/image" Target="../media/image14.jpg"/><Relationship Id="rId7" Type="http://schemas.openxmlformats.org/officeDocument/2006/relationships/hyperlink" Target="http://www.thebluediamondgallery.com/handwriting/a/answers.html" TargetMode="External"/><Relationship Id="rId8"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3.png"/><Relationship Id="rId6"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
          <p:cNvSpPr txBox="1"/>
          <p:nvPr>
            <p:ph type="ctrTitle"/>
          </p:nvPr>
        </p:nvSpPr>
        <p:spPr>
          <a:xfrm>
            <a:off x="304800" y="3962400"/>
            <a:ext cx="9652000" cy="533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4000"/>
              <a:t>TEACHING ENGLISH THROUGH ENGLISH</a:t>
            </a:r>
            <a:endParaRPr/>
          </a:p>
        </p:txBody>
      </p:sp>
      <p:sp>
        <p:nvSpPr>
          <p:cNvPr id="110" name="Google Shape;110;p1"/>
          <p:cNvSpPr txBox="1"/>
          <p:nvPr>
            <p:ph idx="1" type="subTitle"/>
          </p:nvPr>
        </p:nvSpPr>
        <p:spPr>
          <a:xfrm>
            <a:off x="304800" y="4706112"/>
            <a:ext cx="9245600" cy="1656588"/>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26968"/>
              </a:buClr>
              <a:buSzPts val="2400"/>
              <a:buFont typeface="Calibri"/>
              <a:buNone/>
            </a:pPr>
            <a:r>
              <a:rPr lang="en-US" sz="2400"/>
              <a:t>Friday, May 21, 2021</a:t>
            </a:r>
            <a:endParaRPr/>
          </a:p>
          <a:p>
            <a:pPr indent="0" lvl="0" marL="0" rtl="0" algn="l">
              <a:lnSpc>
                <a:spcPct val="100000"/>
              </a:lnSpc>
              <a:spcBef>
                <a:spcPts val="0"/>
              </a:spcBef>
              <a:spcAft>
                <a:spcPts val="0"/>
              </a:spcAft>
              <a:buClr>
                <a:srgbClr val="626968"/>
              </a:buClr>
              <a:buSzPts val="2400"/>
              <a:buFont typeface="Calibri"/>
              <a:buNone/>
            </a:pPr>
            <a:r>
              <a:rPr lang="en-US" sz="1600"/>
              <a:t>Rebecca Fox, Ph.D. </a:t>
            </a:r>
            <a:endParaRPr/>
          </a:p>
          <a:p>
            <a:pPr indent="0" lvl="0" marL="0" rtl="0" algn="l">
              <a:lnSpc>
                <a:spcPct val="100000"/>
              </a:lnSpc>
              <a:spcBef>
                <a:spcPts val="0"/>
              </a:spcBef>
              <a:spcAft>
                <a:spcPts val="0"/>
              </a:spcAft>
              <a:buClr>
                <a:srgbClr val="626968"/>
              </a:buClr>
              <a:buSzPts val="2400"/>
              <a:buFont typeface="Calibri"/>
              <a:buNone/>
            </a:pPr>
            <a:r>
              <a:rPr lang="en-US" sz="1600"/>
              <a:t>Hyunsun Chung, M.A</a:t>
            </a:r>
            <a:r>
              <a:rPr lang="en-US"/>
              <a:t>.</a:t>
            </a:r>
            <a:endParaRPr b="0" sz="2400"/>
          </a:p>
          <a:p>
            <a:pPr indent="-228600" lvl="0" marL="457200" rtl="0" algn="r">
              <a:lnSpc>
                <a:spcPct val="100000"/>
              </a:lnSpc>
              <a:spcBef>
                <a:spcPts val="300"/>
              </a:spcBef>
              <a:spcAft>
                <a:spcPts val="0"/>
              </a:spcAft>
              <a:buSzPts val="1500"/>
              <a:buNone/>
            </a:pPr>
            <a:br>
              <a:rPr lang="en-US" sz="2400"/>
            </a:br>
            <a:endParaRPr sz="2400"/>
          </a:p>
          <a:p>
            <a:pPr indent="0" lvl="0" marL="0" rtl="0" algn="l">
              <a:lnSpc>
                <a:spcPct val="100000"/>
              </a:lnSpc>
              <a:spcBef>
                <a:spcPts val="0"/>
              </a:spcBef>
              <a:spcAft>
                <a:spcPts val="0"/>
              </a:spcAft>
              <a:buClr>
                <a:srgbClr val="626968"/>
              </a:buClr>
              <a:buSzPts val="2400"/>
              <a:buFont typeface="Calibri"/>
              <a:buNone/>
            </a:pPr>
            <a:r>
              <a:t/>
            </a:r>
            <a:endParaRPr sz="2400"/>
          </a:p>
        </p:txBody>
      </p:sp>
      <p:sp>
        <p:nvSpPr>
          <p:cNvPr id="111" name="Google Shape;111;p1"/>
          <p:cNvSpPr/>
          <p:nvPr/>
        </p:nvSpPr>
        <p:spPr>
          <a:xfrm>
            <a:off x="5978820" y="3275112"/>
            <a:ext cx="2343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a:p>
        </p:txBody>
      </p:sp>
      <p:pic>
        <p:nvPicPr>
          <p:cNvPr id="112" name="Google Shape;112;p1"/>
          <p:cNvPicPr preferRelativeResize="0"/>
          <p:nvPr/>
        </p:nvPicPr>
        <p:blipFill rotWithShape="1">
          <a:blip r:embed="rId3">
            <a:alphaModFix/>
          </a:blip>
          <a:srcRect b="0" l="0" r="0" t="0"/>
          <a:stretch/>
        </p:blipFill>
        <p:spPr>
          <a:xfrm>
            <a:off x="-1" y="-115096"/>
            <a:ext cx="12299795" cy="4821207"/>
          </a:xfrm>
          <a:prstGeom prst="rect">
            <a:avLst/>
          </a:prstGeom>
          <a:noFill/>
          <a:ln>
            <a:noFill/>
          </a:ln>
        </p:spPr>
      </p:pic>
      <p:sp>
        <p:nvSpPr>
          <p:cNvPr id="113" name="Google Shape;113;p1"/>
          <p:cNvSpPr txBox="1"/>
          <p:nvPr/>
        </p:nvSpPr>
        <p:spPr>
          <a:xfrm>
            <a:off x="885225" y="5929850"/>
            <a:ext cx="7229700" cy="1307400"/>
          </a:xfrm>
          <a:prstGeom prst="rect">
            <a:avLst/>
          </a:prstGeom>
          <a:noFill/>
          <a:ln>
            <a:noFill/>
          </a:ln>
        </p:spPr>
        <p:txBody>
          <a:bodyPr anchorCtr="0" anchor="t" bIns="91425" lIns="91425" spcFirstLastPara="1" rIns="91425" wrap="square" tIns="91425">
            <a:spAutoFit/>
          </a:bodyPr>
          <a:lstStyle/>
          <a:p>
            <a:pPr indent="-457200" lvl="0" marL="914400" rtl="0" algn="l">
              <a:lnSpc>
                <a:spcPct val="115000"/>
              </a:lnSpc>
              <a:spcBef>
                <a:spcPts val="0"/>
              </a:spcBef>
              <a:spcAft>
                <a:spcPts val="0"/>
              </a:spcAft>
              <a:buNone/>
            </a:pPr>
            <a:r>
              <a:rPr lang="en-US" sz="1100"/>
              <a:t>Fox, R., &amp; Chung, H. (May, 2021). </a:t>
            </a:r>
            <a:r>
              <a:rPr i="1" lang="en-US" sz="1100"/>
              <a:t>Checking Comprehension and Providing Feedback</a:t>
            </a:r>
            <a:r>
              <a:rPr lang="en-US" sz="1100"/>
              <a:t>. Workshop webinar presented for the Teaching English through English online professional development program (Cohort I): Module 2. U.S. Embassy in Tashkent funded English Speaking Nation Program in Uzbekistan (online). </a:t>
            </a:r>
            <a:r>
              <a:rPr lang="en-US" sz="1100" u="sng">
                <a:solidFill>
                  <a:srgbClr val="1155CC"/>
                </a:solidFill>
                <a:hlinkClick r:id="rId4">
                  <a:extLst>
                    <a:ext uri="{A12FA001-AC4F-418D-AE19-62706E023703}">
                      <ahyp:hlinkClr val="tx"/>
                    </a:ext>
                  </a:extLst>
                </a:hlinkClick>
              </a:rPr>
              <a:t>https://bit.ly/3jxlSlc</a:t>
            </a:r>
            <a:endParaRPr b="1" sz="1500">
              <a:solidFill>
                <a:srgbClr val="626968"/>
              </a:solidFill>
              <a:latin typeface="Calibri"/>
              <a:ea typeface="Calibri"/>
              <a:cs typeface="Calibri"/>
              <a:sym typeface="Calibri"/>
            </a:endParaRPr>
          </a:p>
          <a:p>
            <a:pPr indent="0" lvl="0" marL="0" rtl="0" algn="l">
              <a:spcBef>
                <a:spcPts val="1000"/>
              </a:spcBef>
              <a:spcAft>
                <a:spcPts val="0"/>
              </a:spcAft>
              <a:buNone/>
            </a:pPr>
            <a:r>
              <a:t/>
            </a: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0"/>
          <p:cNvSpPr txBox="1"/>
          <p:nvPr>
            <p:ph idx="2" type="body"/>
          </p:nvPr>
        </p:nvSpPr>
        <p:spPr>
          <a:xfrm>
            <a:off x="406400" y="1066800"/>
            <a:ext cx="10769600" cy="50292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rPr b="1" lang="en-US" sz="3600"/>
              <a:t>Metacognitive checks: self-evaluation checks</a:t>
            </a:r>
            <a:endParaRPr/>
          </a:p>
          <a:p>
            <a:pPr indent="-228600" lvl="0" marL="457200" rtl="0" algn="l">
              <a:lnSpc>
                <a:spcPct val="100000"/>
              </a:lnSpc>
              <a:spcBef>
                <a:spcPts val="360"/>
              </a:spcBef>
              <a:spcAft>
                <a:spcPts val="0"/>
              </a:spcAft>
              <a:buSzPts val="1400"/>
              <a:buNone/>
            </a:pPr>
            <a:r>
              <a:rPr b="1" lang="en-US" sz="3600"/>
              <a:t>Teacher asks students to self-report and explain their learning </a:t>
            </a:r>
            <a:endParaRPr/>
          </a:p>
          <a:p>
            <a:pPr indent="-228600" lvl="0" marL="457200" rtl="0" algn="l">
              <a:lnSpc>
                <a:spcPct val="100000"/>
              </a:lnSpc>
              <a:spcBef>
                <a:spcPts val="360"/>
              </a:spcBef>
              <a:spcAft>
                <a:spcPts val="0"/>
              </a:spcAft>
              <a:buSzPts val="1400"/>
              <a:buNone/>
            </a:pPr>
            <a:r>
              <a:t/>
            </a:r>
            <a:endParaRPr b="1" sz="3600"/>
          </a:p>
          <a:p>
            <a:pPr indent="-228600" lvl="0" marL="457200" rtl="0" algn="l">
              <a:lnSpc>
                <a:spcPct val="100000"/>
              </a:lnSpc>
              <a:spcBef>
                <a:spcPts val="360"/>
              </a:spcBef>
              <a:spcAft>
                <a:spcPts val="0"/>
              </a:spcAft>
              <a:buSzPts val="1400"/>
              <a:buNone/>
            </a:pPr>
            <a:r>
              <a:rPr b="1" lang="en-US" sz="2800"/>
              <a:t>"Can do" </a:t>
            </a:r>
            <a:endParaRPr/>
          </a:p>
          <a:p>
            <a:pPr indent="-228600" lvl="0" marL="457200" rtl="0" algn="l">
              <a:lnSpc>
                <a:spcPct val="100000"/>
              </a:lnSpc>
              <a:spcBef>
                <a:spcPts val="360"/>
              </a:spcBef>
              <a:spcAft>
                <a:spcPts val="0"/>
              </a:spcAft>
              <a:buSzPts val="1400"/>
              <a:buNone/>
            </a:pPr>
            <a:r>
              <a:rPr b="1" lang="en-US" sz="2800"/>
              <a:t>statements</a:t>
            </a:r>
            <a:endParaRPr/>
          </a:p>
          <a:p>
            <a:pPr indent="-228600" lvl="0" marL="457200" rtl="0" algn="l">
              <a:lnSpc>
                <a:spcPct val="100000"/>
              </a:lnSpc>
              <a:spcBef>
                <a:spcPts val="360"/>
              </a:spcBef>
              <a:spcAft>
                <a:spcPts val="0"/>
              </a:spcAft>
              <a:buSzPts val="1400"/>
              <a:buNone/>
            </a:pPr>
            <a:r>
              <a:t/>
            </a:r>
            <a:endParaRPr b="1" sz="3600"/>
          </a:p>
        </p:txBody>
      </p:sp>
      <p:sp>
        <p:nvSpPr>
          <p:cNvPr id="200" name="Google Shape;200;p10"/>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pic>
        <p:nvPicPr>
          <p:cNvPr descr="Shape&#10;&#10;Description automatically generated" id="201" name="Google Shape;201;p10"/>
          <p:cNvPicPr preferRelativeResize="0"/>
          <p:nvPr/>
        </p:nvPicPr>
        <p:blipFill rotWithShape="1">
          <a:blip r:embed="rId3">
            <a:alphaModFix/>
          </a:blip>
          <a:srcRect b="0" l="0" r="0" t="0"/>
          <a:stretch/>
        </p:blipFill>
        <p:spPr>
          <a:xfrm>
            <a:off x="2974116" y="2334638"/>
            <a:ext cx="5207933" cy="3864608"/>
          </a:xfrm>
          <a:prstGeom prst="rect">
            <a:avLst/>
          </a:prstGeom>
          <a:noFill/>
          <a:ln>
            <a:noFill/>
          </a:ln>
        </p:spPr>
      </p:pic>
      <p:sp>
        <p:nvSpPr>
          <p:cNvPr id="202" name="Google Shape;202;p10"/>
          <p:cNvSpPr txBox="1"/>
          <p:nvPr/>
        </p:nvSpPr>
        <p:spPr>
          <a:xfrm>
            <a:off x="2844800" y="6083830"/>
            <a:ext cx="431475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4">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CC BY-SA</a:t>
            </a:r>
            <a:endParaRPr b="0" i="0" sz="900" u="none" cap="none" strike="noStrike">
              <a:solidFill>
                <a:srgbClr val="000000"/>
              </a:solidFill>
              <a:latin typeface="Arial"/>
              <a:ea typeface="Arial"/>
              <a:cs typeface="Arial"/>
              <a:sym typeface="Arial"/>
            </a:endParaRPr>
          </a:p>
        </p:txBody>
      </p:sp>
      <p:sp>
        <p:nvSpPr>
          <p:cNvPr id="203" name="Google Shape;203;p10"/>
          <p:cNvSpPr txBox="1"/>
          <p:nvPr/>
        </p:nvSpPr>
        <p:spPr>
          <a:xfrm>
            <a:off x="4688732" y="2730093"/>
            <a:ext cx="3121498"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I can use the past tense now!</a:t>
            </a:r>
            <a:endParaRPr/>
          </a:p>
        </p:txBody>
      </p:sp>
      <p:sp>
        <p:nvSpPr>
          <p:cNvPr id="204" name="Google Shape;204;p10"/>
          <p:cNvSpPr txBox="1"/>
          <p:nvPr/>
        </p:nvSpPr>
        <p:spPr>
          <a:xfrm>
            <a:off x="8015591" y="2490281"/>
            <a:ext cx="2879389" cy="32624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chemeClr val="dk1"/>
                </a:solidFill>
                <a:latin typeface="Arial"/>
                <a:ea typeface="Arial"/>
                <a:cs typeface="Arial"/>
                <a:sym typeface="Arial"/>
              </a:rPr>
              <a:t>Checklists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rgbClr val="000000"/>
                </a:solidFill>
                <a:latin typeface="Arial"/>
                <a:ea typeface="Arial"/>
                <a:cs typeface="Arial"/>
                <a:sym typeface="Arial"/>
              </a:rPr>
              <a:t>Yes, I got it!</a:t>
            </a:r>
            <a:endParaRPr/>
          </a:p>
          <a:p>
            <a:pPr indent="-342900" lvl="0" marL="34290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rgbClr val="000000"/>
                </a:solidFill>
                <a:latin typeface="Arial"/>
                <a:ea typeface="Arial"/>
                <a:cs typeface="Arial"/>
                <a:sym typeface="Arial"/>
              </a:rPr>
              <a:t> Almost there.</a:t>
            </a:r>
            <a:endParaRPr/>
          </a:p>
          <a:p>
            <a:pPr indent="-342900" lvl="0" marL="34290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rgbClr val="000000"/>
                </a:solidFill>
                <a:latin typeface="Arial"/>
                <a:ea typeface="Arial"/>
                <a:cs typeface="Arial"/>
                <a:sym typeface="Arial"/>
              </a:rPr>
              <a:t>Still need help.</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1"/>
          <p:cNvSpPr txBox="1"/>
          <p:nvPr>
            <p:ph idx="2" type="body"/>
          </p:nvPr>
        </p:nvSpPr>
        <p:spPr>
          <a:xfrm>
            <a:off x="406400" y="820994"/>
            <a:ext cx="10769600" cy="558895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b="1" i="1" lang="en-US" sz="4000">
                <a:solidFill>
                  <a:srgbClr val="F7931E"/>
                </a:solidFill>
              </a:rPr>
              <a:t>YOUR TURN!</a:t>
            </a:r>
            <a:endParaRPr/>
          </a:p>
          <a:p>
            <a:pPr indent="0" lvl="0" marL="0" rtl="0" algn="ctr">
              <a:lnSpc>
                <a:spcPct val="100000"/>
              </a:lnSpc>
              <a:spcBef>
                <a:spcPts val="0"/>
              </a:spcBef>
              <a:spcAft>
                <a:spcPts val="0"/>
              </a:spcAft>
              <a:buSzPts val="1400"/>
              <a:buNone/>
            </a:pPr>
            <a:r>
              <a:rPr b="1" i="1" lang="en-US" sz="2800">
                <a:solidFill>
                  <a:srgbClr val="F7931E"/>
                </a:solidFill>
              </a:rPr>
              <a:t>Please type your ideas into the chat box </a:t>
            </a:r>
            <a:endParaRPr/>
          </a:p>
          <a:p>
            <a:pPr indent="0" lvl="0" marL="0" rtl="0" algn="ctr">
              <a:lnSpc>
                <a:spcPct val="100000"/>
              </a:lnSpc>
              <a:spcBef>
                <a:spcPts val="0"/>
              </a:spcBef>
              <a:spcAft>
                <a:spcPts val="0"/>
              </a:spcAft>
              <a:buSzPts val="1400"/>
              <a:buNone/>
            </a:pPr>
            <a:r>
              <a:rPr b="1" i="1" lang="en-US" sz="2800" u="sng">
                <a:solidFill>
                  <a:srgbClr val="F7931E"/>
                </a:solidFill>
              </a:rPr>
              <a:t>or </a:t>
            </a:r>
            <a:endParaRPr>
              <a:solidFill>
                <a:srgbClr val="1E6138"/>
              </a:solidFill>
            </a:endParaRPr>
          </a:p>
          <a:p>
            <a:pPr indent="0" lvl="0" marL="0" rtl="0" algn="ctr">
              <a:lnSpc>
                <a:spcPct val="100000"/>
              </a:lnSpc>
              <a:spcBef>
                <a:spcPts val="0"/>
              </a:spcBef>
              <a:spcAft>
                <a:spcPts val="0"/>
              </a:spcAft>
              <a:buSzPts val="1400"/>
              <a:buNone/>
            </a:pPr>
            <a:r>
              <a:rPr b="1" i="1" lang="en-US" sz="2800">
                <a:solidFill>
                  <a:srgbClr val="F7931E"/>
                </a:solidFill>
              </a:rPr>
              <a:t>raise your hand to speak!</a:t>
            </a:r>
            <a:endParaRPr/>
          </a:p>
          <a:p>
            <a:pPr indent="-228600" lvl="0" marL="4572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r>
              <a:t/>
            </a:r>
            <a:endParaRPr/>
          </a:p>
          <a:p>
            <a:pPr indent="-228600" lvl="0" marL="457200" rtl="0" algn="ctr">
              <a:lnSpc>
                <a:spcPct val="100000"/>
              </a:lnSpc>
              <a:spcBef>
                <a:spcPts val="360"/>
              </a:spcBef>
              <a:spcAft>
                <a:spcPts val="0"/>
              </a:spcAft>
              <a:buSzPts val="1400"/>
              <a:buNone/>
            </a:pPr>
            <a:r>
              <a:rPr b="1" lang="en-US" sz="3600"/>
              <a:t>Are there any comprehension check strategies that you already have tried from our modules? </a:t>
            </a:r>
            <a:endParaRPr/>
          </a:p>
          <a:p>
            <a:pPr indent="-228600" lvl="0" marL="457200" rtl="0" algn="ctr">
              <a:lnSpc>
                <a:spcPct val="100000"/>
              </a:lnSpc>
              <a:spcBef>
                <a:spcPts val="360"/>
              </a:spcBef>
              <a:spcAft>
                <a:spcPts val="0"/>
              </a:spcAft>
              <a:buSzPts val="1400"/>
              <a:buNone/>
            </a:pPr>
            <a:r>
              <a:t/>
            </a:r>
            <a:endParaRPr b="1" sz="3600"/>
          </a:p>
          <a:p>
            <a:pPr indent="-228600" lvl="0" marL="457200" rtl="0" algn="ctr">
              <a:lnSpc>
                <a:spcPct val="100000"/>
              </a:lnSpc>
              <a:spcBef>
                <a:spcPts val="360"/>
              </a:spcBef>
              <a:spcAft>
                <a:spcPts val="0"/>
              </a:spcAft>
              <a:buSzPts val="1400"/>
              <a:buNone/>
            </a:pPr>
            <a:r>
              <a:rPr b="1" lang="en-US" sz="3600"/>
              <a:t>Share any other comprehension check strategy that you've used</a:t>
            </a:r>
            <a:endParaRPr/>
          </a:p>
          <a:p>
            <a:pPr indent="-228600" lvl="0" marL="457200" rtl="0" algn="ctr">
              <a:lnSpc>
                <a:spcPct val="100000"/>
              </a:lnSpc>
              <a:spcBef>
                <a:spcPts val="360"/>
              </a:spcBef>
              <a:spcAft>
                <a:spcPts val="0"/>
              </a:spcAft>
              <a:buSzPts val="1400"/>
              <a:buNone/>
            </a:pPr>
            <a:r>
              <a:t/>
            </a:r>
            <a:endParaRPr b="1" sz="3600"/>
          </a:p>
        </p:txBody>
      </p:sp>
      <p:sp>
        <p:nvSpPr>
          <p:cNvPr id="210" name="Google Shape;210;p11"/>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2"/>
          <p:cNvSpPr txBox="1"/>
          <p:nvPr/>
        </p:nvSpPr>
        <p:spPr>
          <a:xfrm>
            <a:off x="559049" y="925653"/>
            <a:ext cx="11101537" cy="649405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4000" u="none" cap="none" strike="noStrike">
                <a:solidFill>
                  <a:srgbClr val="F8931F"/>
                </a:solidFill>
                <a:latin typeface="Calibri"/>
                <a:ea typeface="Calibri"/>
                <a:cs typeface="Calibri"/>
                <a:sym typeface="Calibri"/>
              </a:rPr>
              <a:t>Providing </a:t>
            </a:r>
            <a:r>
              <a:rPr b="1" i="1" lang="en-US" sz="4000" u="none" cap="none" strike="noStrike">
                <a:solidFill>
                  <a:srgbClr val="F8931F"/>
                </a:solidFill>
                <a:latin typeface="Calibri"/>
                <a:ea typeface="Calibri"/>
                <a:cs typeface="Calibri"/>
                <a:sym typeface="Calibri"/>
              </a:rPr>
              <a:t>Effective</a:t>
            </a:r>
            <a:r>
              <a:rPr b="1" i="0" lang="en-US" sz="4000" u="none" cap="none" strike="noStrike">
                <a:solidFill>
                  <a:srgbClr val="F8931F"/>
                </a:solidFill>
                <a:latin typeface="Calibri"/>
                <a:ea typeface="Calibri"/>
                <a:cs typeface="Calibri"/>
                <a:sym typeface="Calibri"/>
              </a:rPr>
              <a:t> Feedback: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4000" u="none" cap="none" strike="noStrike">
                <a:solidFill>
                  <a:srgbClr val="F8931F"/>
                </a:solidFill>
                <a:latin typeface="Calibri"/>
                <a:ea typeface="Calibri"/>
                <a:cs typeface="Calibri"/>
                <a:sym typeface="Calibri"/>
              </a:rPr>
              <a:t>Different Goals = Different Feedback Approaches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3300" u="none" cap="none" strike="noStrike">
                <a:solidFill>
                  <a:srgbClr val="F8931F"/>
                </a:solidFill>
                <a:latin typeface="Calibri"/>
                <a:ea typeface="Calibri"/>
                <a:cs typeface="Calibri"/>
                <a:sym typeface="Calibri"/>
              </a:rPr>
              <a:t>Consider these:</a:t>
            </a:r>
            <a:endParaRPr/>
          </a:p>
          <a:p>
            <a:pPr indent="0" lvl="0" marL="0" marR="0" rtl="0" algn="l">
              <a:lnSpc>
                <a:spcPct val="100000"/>
              </a:lnSpc>
              <a:spcBef>
                <a:spcPts val="0"/>
              </a:spcBef>
              <a:spcAft>
                <a:spcPts val="0"/>
              </a:spcAft>
              <a:buNone/>
            </a:pPr>
            <a:r>
              <a:rPr b="1" i="0" lang="en-US" sz="3300" u="none" cap="none" strike="noStrike">
                <a:solidFill>
                  <a:schemeClr val="dk1"/>
                </a:solidFill>
                <a:latin typeface="Calibri"/>
                <a:ea typeface="Calibri"/>
                <a:cs typeface="Calibri"/>
                <a:sym typeface="Calibri"/>
              </a:rPr>
              <a:t>1. Formative feedback </a:t>
            </a:r>
            <a:r>
              <a:rPr b="1" i="0" lang="en-US" sz="3300" u="none" cap="none" strike="noStrike">
                <a:solidFill>
                  <a:schemeClr val="dk1"/>
                </a:solidFill>
                <a:latin typeface="Calibri"/>
                <a:ea typeface="Calibri"/>
                <a:cs typeface="Calibri"/>
                <a:sym typeface="Calibri"/>
              </a:rPr>
              <a:t>– for </a:t>
            </a:r>
            <a:r>
              <a:rPr b="1" i="0" lang="en-US" sz="3300" u="none" cap="none" strike="noStrike">
                <a:solidFill>
                  <a:schemeClr val="dk1"/>
                </a:solidFill>
                <a:latin typeface="Calibri"/>
                <a:ea typeface="Calibri"/>
                <a:cs typeface="Calibri"/>
                <a:sym typeface="Calibri"/>
              </a:rPr>
              <a:t>whole class</a:t>
            </a:r>
            <a:r>
              <a:rPr b="1" i="0" lang="en-US" sz="3300" u="none" cap="none" strike="noStrike">
                <a:solidFill>
                  <a:schemeClr val="dk1"/>
                </a:solidFill>
                <a:latin typeface="Calibri"/>
                <a:ea typeface="Calibri"/>
                <a:cs typeface="Calibri"/>
                <a:sym typeface="Calibri"/>
              </a:rPr>
              <a:t> situations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3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3300" u="none" cap="none" strike="noStrike">
                <a:solidFill>
                  <a:schemeClr val="dk1"/>
                </a:solidFill>
                <a:latin typeface="Calibri"/>
                <a:ea typeface="Calibri"/>
                <a:cs typeface="Calibri"/>
                <a:sym typeface="Calibri"/>
              </a:rPr>
              <a:t>2. Accuracy: Different ways of providing direct feedback that is positive</a:t>
            </a:r>
            <a:endParaRPr b="1" i="0" sz="3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3300" u="none" cap="none" strike="noStrike">
              <a:solidFill>
                <a:srgbClr val="F8931F"/>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3300" u="none" cap="none" strike="noStrike">
                <a:solidFill>
                  <a:schemeClr val="dk1"/>
                </a:solidFill>
                <a:latin typeface="Calibri"/>
                <a:ea typeface="Calibri"/>
                <a:cs typeface="Calibri"/>
                <a:sym typeface="Calibri"/>
              </a:rPr>
              <a:t>3.</a:t>
            </a:r>
            <a:r>
              <a:rPr b="1" i="0" lang="en-US" sz="3300" u="none" cap="none" strike="noStrike">
                <a:solidFill>
                  <a:schemeClr val="dk1"/>
                </a:solidFill>
                <a:latin typeface="Calibri"/>
                <a:ea typeface="Calibri"/>
                <a:cs typeface="Calibri"/>
                <a:sym typeface="Calibri"/>
              </a:rPr>
              <a:t> </a:t>
            </a:r>
            <a:r>
              <a:rPr b="1" i="0" lang="en-US" sz="3300" u="none" cap="none" strike="noStrike">
                <a:solidFill>
                  <a:schemeClr val="dk1"/>
                </a:solidFill>
                <a:latin typeface="Calibri"/>
                <a:ea typeface="Calibri"/>
                <a:cs typeface="Calibri"/>
                <a:sym typeface="Calibri"/>
              </a:rPr>
              <a:t>Different ways </a:t>
            </a:r>
            <a:r>
              <a:rPr b="1" i="0" lang="en-US" sz="3300" u="none" cap="none" strike="noStrike">
                <a:solidFill>
                  <a:schemeClr val="dk1"/>
                </a:solidFill>
                <a:latin typeface="Calibri"/>
                <a:ea typeface="Calibri"/>
                <a:cs typeface="Calibri"/>
                <a:sym typeface="Calibri"/>
              </a:rPr>
              <a:t>to provide </a:t>
            </a:r>
            <a:r>
              <a:rPr b="1" i="0" lang="en-US" sz="3300" u="none" cap="none" strike="noStrike">
                <a:solidFill>
                  <a:schemeClr val="dk1"/>
                </a:solidFill>
                <a:latin typeface="Calibri"/>
                <a:ea typeface="Calibri"/>
                <a:cs typeface="Calibri"/>
                <a:sym typeface="Calibri"/>
              </a:rPr>
              <a:t>indirect</a:t>
            </a:r>
            <a:r>
              <a:rPr b="1" i="0" lang="en-US" sz="3300" u="none" cap="none" strike="noStrike">
                <a:solidFill>
                  <a:schemeClr val="dk1"/>
                </a:solidFill>
                <a:latin typeface="Calibri"/>
                <a:ea typeface="Calibri"/>
                <a:cs typeface="Calibri"/>
                <a:sym typeface="Calibri"/>
              </a:rPr>
              <a:t>  </a:t>
            </a:r>
            <a:r>
              <a:rPr b="1" i="0" lang="en-US" sz="3300" u="none" cap="none" strike="noStrike">
                <a:solidFill>
                  <a:schemeClr val="dk1"/>
                </a:solidFill>
                <a:latin typeface="Calibri"/>
                <a:ea typeface="Calibri"/>
                <a:cs typeface="Calibri"/>
                <a:sym typeface="Calibri"/>
              </a:rPr>
              <a:t>feedback</a:t>
            </a:r>
            <a:endParaRPr b="1" i="0" sz="33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0" sz="33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3300" u="none" cap="none" strike="noStrike">
                <a:solidFill>
                  <a:schemeClr val="dk1"/>
                </a:solidFill>
                <a:latin typeface="Calibri"/>
                <a:ea typeface="Calibri"/>
                <a:cs typeface="Calibri"/>
                <a:sym typeface="Calibri"/>
              </a:rPr>
              <a:t>Varying approaches for different situations </a:t>
            </a:r>
            <a:endParaRPr/>
          </a:p>
          <a:p>
            <a:pPr indent="0" lvl="0" marL="0" marR="0" rtl="0" algn="l">
              <a:lnSpc>
                <a:spcPct val="100000"/>
              </a:lnSpc>
              <a:spcBef>
                <a:spcPts val="0"/>
              </a:spcBef>
              <a:spcAft>
                <a:spcPts val="0"/>
              </a:spcAft>
              <a:buNone/>
            </a:pPr>
            <a:r>
              <a:t/>
            </a:r>
            <a:endParaRPr b="1" i="0" sz="3300" u="none" cap="none" strike="noStrike">
              <a:solidFill>
                <a:schemeClr val="dk1"/>
              </a:solidFill>
              <a:latin typeface="Calibri"/>
              <a:ea typeface="Calibri"/>
              <a:cs typeface="Calibri"/>
              <a:sym typeface="Calibri"/>
            </a:endParaRPr>
          </a:p>
        </p:txBody>
      </p:sp>
      <p:sp>
        <p:nvSpPr>
          <p:cNvPr id="216" name="Google Shape;216;p12"/>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3"/>
          <p:cNvSpPr txBox="1"/>
          <p:nvPr>
            <p:ph idx="2" type="body"/>
          </p:nvPr>
        </p:nvSpPr>
        <p:spPr>
          <a:xfrm>
            <a:off x="332658" y="747252"/>
            <a:ext cx="11224341" cy="5626116"/>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rPr b="1" lang="en-US" sz="4000">
                <a:solidFill>
                  <a:schemeClr val="accent6"/>
                </a:solidFill>
              </a:rPr>
              <a:t>Let's look at how to provide Whole Class </a:t>
            </a:r>
            <a:r>
              <a:rPr b="1" i="1" lang="en-US" sz="4000">
                <a:solidFill>
                  <a:schemeClr val="accent6"/>
                </a:solidFill>
              </a:rPr>
              <a:t>Formative and ongoing</a:t>
            </a:r>
            <a:r>
              <a:rPr b="1" lang="en-US" sz="4000">
                <a:solidFill>
                  <a:schemeClr val="accent6"/>
                </a:solidFill>
              </a:rPr>
              <a:t> Feedback – keep it positive!</a:t>
            </a:r>
            <a:endParaRPr sz="4000"/>
          </a:p>
          <a:p>
            <a:pPr indent="-571500" lvl="0" marL="800100" rtl="0" algn="l">
              <a:lnSpc>
                <a:spcPct val="100000"/>
              </a:lnSpc>
              <a:spcBef>
                <a:spcPts val="360"/>
              </a:spcBef>
              <a:spcAft>
                <a:spcPts val="0"/>
              </a:spcAft>
              <a:buSzPts val="1400"/>
              <a:buFont typeface="Arial"/>
              <a:buChar char="•"/>
            </a:pPr>
            <a:r>
              <a:rPr lang="en-US" sz="3200"/>
              <a:t>Small group activity for communication</a:t>
            </a:r>
            <a:endParaRPr/>
          </a:p>
          <a:p>
            <a:pPr indent="-571500" lvl="0" marL="800100" rtl="0" algn="l">
              <a:lnSpc>
                <a:spcPct val="100000"/>
              </a:lnSpc>
              <a:spcBef>
                <a:spcPts val="360"/>
              </a:spcBef>
              <a:spcAft>
                <a:spcPts val="0"/>
              </a:spcAft>
              <a:buSzPts val="1400"/>
              <a:buFont typeface="Arial"/>
              <a:buChar char="•"/>
            </a:pPr>
            <a:r>
              <a:rPr lang="en-US" sz="3200"/>
              <a:t>Group presentation</a:t>
            </a:r>
            <a:endParaRPr/>
          </a:p>
          <a:p>
            <a:pPr indent="-571500" lvl="0" marL="800100" rtl="0" algn="l">
              <a:lnSpc>
                <a:spcPct val="100000"/>
              </a:lnSpc>
              <a:spcBef>
                <a:spcPts val="360"/>
              </a:spcBef>
              <a:spcAft>
                <a:spcPts val="0"/>
              </a:spcAft>
              <a:buSzPts val="1400"/>
              <a:buFont typeface="Arial"/>
              <a:buChar char="•"/>
            </a:pPr>
            <a:r>
              <a:rPr lang="en-US" sz="3200"/>
              <a:t>Encouragement and praise</a:t>
            </a:r>
            <a:endParaRPr/>
          </a:p>
          <a:p>
            <a:pPr indent="-571500" lvl="0" marL="800100" rtl="0" algn="l">
              <a:lnSpc>
                <a:spcPct val="100000"/>
              </a:lnSpc>
              <a:spcBef>
                <a:spcPts val="360"/>
              </a:spcBef>
              <a:spcAft>
                <a:spcPts val="0"/>
              </a:spcAft>
              <a:buSzPts val="1400"/>
              <a:buFont typeface="Arial"/>
              <a:buChar char="•"/>
            </a:pPr>
            <a:r>
              <a:rPr lang="en-US" sz="3200"/>
              <a:t>Careful listening and noting students’ errors</a:t>
            </a:r>
            <a:endParaRPr/>
          </a:p>
          <a:p>
            <a:pPr indent="-571500" lvl="0" marL="800100" rtl="0" algn="l">
              <a:lnSpc>
                <a:spcPct val="100000"/>
              </a:lnSpc>
              <a:spcBef>
                <a:spcPts val="360"/>
              </a:spcBef>
              <a:spcAft>
                <a:spcPts val="0"/>
              </a:spcAft>
              <a:buSzPts val="1400"/>
              <a:buFont typeface="Arial"/>
              <a:buChar char="•"/>
            </a:pPr>
            <a:r>
              <a:rPr lang="en-US" sz="3200"/>
              <a:t>Whole class feedback on some common errors or error patterns  </a:t>
            </a:r>
            <a:endParaRPr/>
          </a:p>
          <a:p>
            <a:pPr indent="-571500" lvl="0" marL="800100" rtl="0" algn="l">
              <a:lnSpc>
                <a:spcPct val="100000"/>
              </a:lnSpc>
              <a:spcBef>
                <a:spcPts val="360"/>
              </a:spcBef>
              <a:spcAft>
                <a:spcPts val="0"/>
              </a:spcAft>
              <a:buSzPts val="1400"/>
              <a:buFont typeface="Arial"/>
              <a:buChar char="•"/>
            </a:pPr>
            <a:r>
              <a:rPr lang="en-US" sz="3200"/>
              <a:t>Practice together and give students more chances for mastery</a:t>
            </a:r>
            <a:endParaRPr/>
          </a:p>
        </p:txBody>
      </p:sp>
      <p:sp>
        <p:nvSpPr>
          <p:cNvPr id="222" name="Google Shape;222;p13"/>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4"/>
          <p:cNvSpPr txBox="1"/>
          <p:nvPr>
            <p:ph idx="2" type="body"/>
          </p:nvPr>
        </p:nvSpPr>
        <p:spPr>
          <a:xfrm>
            <a:off x="406400" y="513643"/>
            <a:ext cx="10769600" cy="625969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3600"/>
              <a:buNone/>
            </a:pPr>
            <a:r>
              <a:rPr b="1" lang="en-US" sz="3600">
                <a:solidFill>
                  <a:schemeClr val="accent6"/>
                </a:solidFill>
              </a:rPr>
              <a:t>Times when we want to provide feedback for Accuracy: Setting the stage. . . </a:t>
            </a:r>
            <a:endParaRPr/>
          </a:p>
        </p:txBody>
      </p:sp>
      <p:sp>
        <p:nvSpPr>
          <p:cNvPr id="229" name="Google Shape;229;p14"/>
          <p:cNvSpPr txBox="1"/>
          <p:nvPr>
            <p:ph idx="1" type="body"/>
          </p:nvPr>
        </p:nvSpPr>
        <p:spPr>
          <a:xfrm>
            <a:off x="406400" y="208843"/>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sp>
        <p:nvSpPr>
          <p:cNvPr id="230" name="Google Shape;230;p14"/>
          <p:cNvSpPr txBox="1"/>
          <p:nvPr/>
        </p:nvSpPr>
        <p:spPr>
          <a:xfrm>
            <a:off x="2800226" y="2547690"/>
            <a:ext cx="5769864" cy="1323439"/>
          </a:xfrm>
          <a:prstGeom prst="rect">
            <a:avLst/>
          </a:prstGeom>
          <a:noFill/>
          <a:ln cap="flat" cmpd="sng" w="571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Teacher: What did you do with your family yesterday after finishing homework?</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Student: Mmm, I, I go to dinner with my family.</a:t>
            </a:r>
            <a:endParaRPr/>
          </a:p>
        </p:txBody>
      </p:sp>
      <p:sp>
        <p:nvSpPr>
          <p:cNvPr id="231" name="Google Shape;231;p14"/>
          <p:cNvSpPr txBox="1"/>
          <p:nvPr/>
        </p:nvSpPr>
        <p:spPr>
          <a:xfrm>
            <a:off x="823107" y="4310310"/>
            <a:ext cx="9724103" cy="2308324"/>
          </a:xfrm>
          <a:prstGeom prst="rect">
            <a:avLst/>
          </a:prstGeom>
          <a:noFill/>
          <a:ln cap="flat" cmpd="sng" w="952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1800" u="none" cap="none" strike="noStrike">
                <a:solidFill>
                  <a:srgbClr val="607A20"/>
                </a:solidFill>
                <a:latin typeface="Arial"/>
                <a:ea typeface="Arial"/>
                <a:cs typeface="Arial"/>
                <a:sym typeface="Arial"/>
              </a:rPr>
              <a:t>The teacher thinks:</a:t>
            </a:r>
            <a:r>
              <a:rPr b="0" i="0" lang="en-US" sz="1800" u="none" cap="none" strike="noStrike">
                <a:solidFill>
                  <a:srgbClr val="000000"/>
                </a:solidFill>
                <a:latin typeface="Arial"/>
                <a:ea typeface="Arial"/>
                <a:cs typeface="Arial"/>
                <a:sym typeface="Arial"/>
              </a:rPr>
              <a:t>  Hmm.  I hear this type of verb tense error frequently. I'd like to help my students understand this important use of past tense because we were just studying it.  I see this is an error that lots of students make, so this is a "teaching moment."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I want to use this perfect moment to help them see how they can apply their new knowledge about past tense verbs.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5"/>
          <p:cNvSpPr txBox="1"/>
          <p:nvPr>
            <p:ph idx="2" type="body"/>
          </p:nvPr>
        </p:nvSpPr>
        <p:spPr>
          <a:xfrm>
            <a:off x="406400" y="513642"/>
            <a:ext cx="10769600" cy="6435797"/>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2800"/>
              <a:buNone/>
            </a:pPr>
            <a:r>
              <a:rPr b="1" lang="en-US" sz="2800">
                <a:solidFill>
                  <a:schemeClr val="accent6"/>
                </a:solidFill>
              </a:rPr>
              <a:t>A Time for Accuracy: Different examples of effective direct feedback</a:t>
            </a:r>
            <a:endParaRPr>
              <a:solidFill>
                <a:schemeClr val="accent6"/>
              </a:solidFill>
            </a:endParaRPr>
          </a:p>
          <a:p>
            <a:pPr indent="0" lvl="0" marL="228600" rtl="0" algn="l">
              <a:lnSpc>
                <a:spcPct val="100000"/>
              </a:lnSpc>
              <a:spcBef>
                <a:spcPts val="0"/>
              </a:spcBef>
              <a:spcAft>
                <a:spcPts val="0"/>
              </a:spcAft>
              <a:buSzPts val="2000"/>
              <a:buNone/>
            </a:pPr>
            <a:r>
              <a:rPr b="1" lang="en-US" sz="2000">
                <a:solidFill>
                  <a:schemeClr val="dk1"/>
                </a:solidFill>
              </a:rPr>
              <a:t>1. Teacher correction: </a:t>
            </a:r>
            <a:endParaRPr/>
          </a:p>
          <a:p>
            <a:pPr indent="0" lvl="0" marL="228600" rtl="0" algn="l">
              <a:lnSpc>
                <a:spcPct val="100000"/>
              </a:lnSpc>
              <a:spcBef>
                <a:spcPts val="0"/>
              </a:spcBef>
              <a:spcAft>
                <a:spcPts val="0"/>
              </a:spcAft>
              <a:buSzPts val="2000"/>
              <a:buNone/>
            </a:pPr>
            <a:r>
              <a:rPr b="1" lang="en-US" sz="2000">
                <a:solidFill>
                  <a:schemeClr val="dk1"/>
                </a:solidFill>
              </a:rPr>
              <a:t>                                 T: “I understand what you mean but let’s look more closely at the verb. </a:t>
            </a:r>
            <a:endParaRPr/>
          </a:p>
          <a:p>
            <a:pPr indent="0" lvl="0" marL="228600" rtl="0" algn="l">
              <a:lnSpc>
                <a:spcPct val="100000"/>
              </a:lnSpc>
              <a:spcBef>
                <a:spcPts val="0"/>
              </a:spcBef>
              <a:spcAft>
                <a:spcPts val="0"/>
              </a:spcAft>
              <a:buSzPts val="2000"/>
              <a:buNone/>
            </a:pPr>
            <a:r>
              <a:rPr b="1" lang="en-US" sz="2000">
                <a:solidFill>
                  <a:schemeClr val="dk1"/>
                </a:solidFill>
              </a:rPr>
              <a:t>                                      Here, the correct form of this verb should be </a:t>
            </a:r>
            <a:r>
              <a:rPr b="1" i="1" lang="en-US" sz="2000">
                <a:solidFill>
                  <a:schemeClr val="dk1"/>
                </a:solidFill>
              </a:rPr>
              <a:t>went</a:t>
            </a:r>
            <a:r>
              <a:rPr b="1" lang="en-US" sz="2000">
                <a:solidFill>
                  <a:schemeClr val="dk1"/>
                </a:solidFill>
              </a:rPr>
              <a:t>.” "You meant to indicate      		         the past, yes? When you say </a:t>
            </a:r>
            <a:r>
              <a:rPr b="1" i="1" lang="en-US" sz="2000">
                <a:solidFill>
                  <a:schemeClr val="dk1"/>
                </a:solidFill>
              </a:rPr>
              <a:t>go</a:t>
            </a:r>
            <a:r>
              <a:rPr b="1" lang="en-US" sz="2000">
                <a:solidFill>
                  <a:schemeClr val="dk1"/>
                </a:solidFill>
              </a:rPr>
              <a:t> you mean right now.” “We should say 			         </a:t>
            </a:r>
            <a:r>
              <a:rPr b="1" i="1" lang="en-US" sz="2000">
                <a:solidFill>
                  <a:schemeClr val="dk1"/>
                </a:solidFill>
              </a:rPr>
              <a:t>went</a:t>
            </a:r>
            <a:r>
              <a:rPr b="1" lang="en-US" sz="2000">
                <a:solidFill>
                  <a:schemeClr val="dk1"/>
                </a:solidFill>
              </a:rPr>
              <a:t> here because it happened yesterday. </a:t>
            </a:r>
            <a:r>
              <a:rPr b="1" lang="en-US" sz="2000">
                <a:solidFill>
                  <a:schemeClr val="accent6"/>
                </a:solidFill>
              </a:rPr>
              <a:t>Ok, everyone, today we </a:t>
            </a:r>
            <a:r>
              <a:rPr b="1" i="1" lang="en-US" sz="2000">
                <a:solidFill>
                  <a:schemeClr val="accent6"/>
                </a:solidFill>
              </a:rPr>
              <a:t>go</a:t>
            </a:r>
            <a:r>
              <a:rPr b="1" lang="en-US" sz="2000">
                <a:solidFill>
                  <a:schemeClr val="accent6"/>
                </a:solidFill>
              </a:rPr>
              <a:t>, 			         yesterday we </a:t>
            </a:r>
            <a:r>
              <a:rPr b="1" i="1" lang="en-US" sz="2000">
                <a:solidFill>
                  <a:schemeClr val="accent6"/>
                </a:solidFill>
              </a:rPr>
              <a:t>went.</a:t>
            </a:r>
            <a:r>
              <a:rPr b="1" lang="en-US" sz="2000">
                <a:solidFill>
                  <a:schemeClr val="accent6"/>
                </a:solidFill>
              </a:rPr>
              <a:t>”</a:t>
            </a:r>
            <a:endParaRPr b="1" sz="2000">
              <a:solidFill>
                <a:schemeClr val="dk1"/>
              </a:solidFill>
            </a:endParaRPr>
          </a:p>
          <a:p>
            <a:pPr indent="-228600" lvl="0" marL="457200" rtl="0" algn="l">
              <a:lnSpc>
                <a:spcPct val="100000"/>
              </a:lnSpc>
              <a:spcBef>
                <a:spcPts val="0"/>
              </a:spcBef>
              <a:spcAft>
                <a:spcPts val="0"/>
              </a:spcAft>
              <a:buSzPts val="2000"/>
              <a:buNone/>
            </a:pPr>
            <a:r>
              <a:rPr b="1" lang="en-US" sz="2000">
                <a:solidFill>
                  <a:schemeClr val="dk1"/>
                </a:solidFill>
              </a:rPr>
              <a:t>2. Peer correction: </a:t>
            </a:r>
            <a:endParaRPr/>
          </a:p>
          <a:p>
            <a:pPr indent="-228600" lvl="0" marL="457200" rtl="0" algn="l">
              <a:lnSpc>
                <a:spcPct val="100000"/>
              </a:lnSpc>
              <a:spcBef>
                <a:spcPts val="0"/>
              </a:spcBef>
              <a:spcAft>
                <a:spcPts val="0"/>
              </a:spcAft>
              <a:buSzPts val="2000"/>
              <a:buNone/>
            </a:pPr>
            <a:r>
              <a:rPr b="1" lang="en-US" sz="2000">
                <a:solidFill>
                  <a:schemeClr val="dk1"/>
                </a:solidFill>
              </a:rPr>
              <a:t>                                 T: ‘go’ is not an accurate form of the verb here. Turn to your elbow partner to      		     see if you can come up with the past tense of the verb.”  OK, which pair can tell    		      me?   </a:t>
            </a:r>
            <a:endParaRPr/>
          </a:p>
          <a:p>
            <a:pPr indent="-228600" lvl="0" marL="457200" rtl="0" algn="l">
              <a:lnSpc>
                <a:spcPct val="100000"/>
              </a:lnSpc>
              <a:spcBef>
                <a:spcPts val="0"/>
              </a:spcBef>
              <a:spcAft>
                <a:spcPts val="0"/>
              </a:spcAft>
              <a:buSzPts val="2000"/>
              <a:buNone/>
            </a:pPr>
            <a:r>
              <a:rPr b="1" lang="en-US" sz="2000">
                <a:solidFill>
                  <a:schemeClr val="dk1"/>
                </a:solidFill>
              </a:rPr>
              <a:t>                                 Ss: “Went?”  </a:t>
            </a:r>
            <a:endParaRPr/>
          </a:p>
          <a:p>
            <a:pPr indent="-228600" lvl="0" marL="457200" rtl="0" algn="l">
              <a:lnSpc>
                <a:spcPct val="100000"/>
              </a:lnSpc>
              <a:spcBef>
                <a:spcPts val="0"/>
              </a:spcBef>
              <a:spcAft>
                <a:spcPts val="0"/>
              </a:spcAft>
              <a:buSzPts val="2000"/>
              <a:buNone/>
            </a:pPr>
            <a:r>
              <a:rPr b="1" lang="en-US" sz="2000">
                <a:solidFill>
                  <a:schemeClr val="dk1"/>
                </a:solidFill>
              </a:rPr>
              <a:t>                                 T:  “That’s correct. Great!   </a:t>
            </a:r>
            <a:r>
              <a:rPr b="1" lang="en-US" sz="2000">
                <a:solidFill>
                  <a:schemeClr val="accent6"/>
                </a:solidFill>
              </a:rPr>
              <a:t>OK, class, why do we use </a:t>
            </a:r>
            <a:r>
              <a:rPr b="1" i="1" lang="en-US" sz="2000">
                <a:solidFill>
                  <a:schemeClr val="accent6"/>
                </a:solidFill>
              </a:rPr>
              <a:t>went </a:t>
            </a:r>
            <a:r>
              <a:rPr b="1" lang="en-US" sz="2000">
                <a:solidFill>
                  <a:schemeClr val="accent6"/>
                </a:solidFill>
              </a:rPr>
              <a:t>here?” </a:t>
            </a:r>
            <a:endParaRPr/>
          </a:p>
          <a:p>
            <a:pPr indent="-228600" lvl="0" marL="457200" rtl="0" algn="l">
              <a:lnSpc>
                <a:spcPct val="100000"/>
              </a:lnSpc>
              <a:spcBef>
                <a:spcPts val="0"/>
              </a:spcBef>
              <a:spcAft>
                <a:spcPts val="0"/>
              </a:spcAft>
              <a:buSzPts val="2000"/>
              <a:buNone/>
            </a:pPr>
            <a:r>
              <a:rPr b="1" lang="en-US" sz="2000">
                <a:solidFill>
                  <a:schemeClr val="accent6"/>
                </a:solidFill>
              </a:rPr>
              <a:t>                                </a:t>
            </a:r>
            <a:r>
              <a:rPr b="1" lang="en-US" sz="2000">
                <a:solidFill>
                  <a:schemeClr val="dk1"/>
                </a:solidFill>
              </a:rPr>
              <a:t> S:  </a:t>
            </a:r>
            <a:r>
              <a:rPr b="1" lang="en-US" sz="2000">
                <a:solidFill>
                  <a:schemeClr val="accent6"/>
                </a:solidFill>
              </a:rPr>
              <a:t>“Because it was yesterday! Yes! Yesterday, I </a:t>
            </a:r>
            <a:r>
              <a:rPr b="1" i="1" lang="en-US" sz="2000">
                <a:solidFill>
                  <a:schemeClr val="accent6"/>
                </a:solidFill>
              </a:rPr>
              <a:t>went</a:t>
            </a:r>
            <a:r>
              <a:rPr b="1" lang="en-US" sz="2000">
                <a:solidFill>
                  <a:schemeClr val="accent6"/>
                </a:solidFill>
              </a:rPr>
              <a:t>.”</a:t>
            </a:r>
            <a:endParaRPr b="1" sz="2000">
              <a:solidFill>
                <a:schemeClr val="dk1"/>
              </a:solidFill>
            </a:endParaRPr>
          </a:p>
          <a:p>
            <a:pPr indent="-228600" lvl="0" marL="457200" rtl="0" algn="l">
              <a:lnSpc>
                <a:spcPct val="100000"/>
              </a:lnSpc>
              <a:spcBef>
                <a:spcPts val="0"/>
              </a:spcBef>
              <a:spcAft>
                <a:spcPts val="0"/>
              </a:spcAft>
              <a:buSzPts val="2000"/>
              <a:buNone/>
            </a:pPr>
            <a:r>
              <a:rPr b="1" lang="en-US" sz="2000">
                <a:solidFill>
                  <a:schemeClr val="dk1"/>
                </a:solidFill>
              </a:rPr>
              <a:t>3. Self correction: </a:t>
            </a:r>
            <a:endParaRPr/>
          </a:p>
          <a:p>
            <a:pPr indent="-228600" lvl="0" marL="457200" rtl="0" algn="l">
              <a:lnSpc>
                <a:spcPct val="100000"/>
              </a:lnSpc>
              <a:spcBef>
                <a:spcPts val="0"/>
              </a:spcBef>
              <a:spcAft>
                <a:spcPts val="0"/>
              </a:spcAft>
              <a:buSzPts val="2000"/>
              <a:buNone/>
            </a:pPr>
            <a:r>
              <a:rPr b="1" lang="en-US" sz="2000">
                <a:solidFill>
                  <a:schemeClr val="dk1"/>
                </a:solidFill>
              </a:rPr>
              <a:t>                                 T: “Oh, I understand what you mean! But let’s look at the verb again. Can 			          you  recall the grammar we focused in today’s lesson when we looked at past 		          tense?”</a:t>
            </a:r>
            <a:endParaRPr/>
          </a:p>
          <a:p>
            <a:pPr indent="-228600" lvl="0" marL="457200" rtl="0" algn="l">
              <a:lnSpc>
                <a:spcPct val="100000"/>
              </a:lnSpc>
              <a:spcBef>
                <a:spcPts val="0"/>
              </a:spcBef>
              <a:spcAft>
                <a:spcPts val="0"/>
              </a:spcAft>
              <a:buSzPts val="2000"/>
              <a:buNone/>
            </a:pPr>
            <a:r>
              <a:rPr b="1" lang="en-US" sz="2000">
                <a:solidFill>
                  <a:schemeClr val="dk1"/>
                </a:solidFill>
              </a:rPr>
              <a:t>                                  S: (Thinking  . ..)  “Ah yes! I, </a:t>
            </a:r>
            <a:r>
              <a:rPr b="1" lang="en-US" sz="2000">
                <a:solidFill>
                  <a:schemeClr val="accent6"/>
                </a:solidFill>
              </a:rPr>
              <a:t>I </a:t>
            </a:r>
            <a:r>
              <a:rPr b="1" i="1" lang="en-US" sz="2000">
                <a:solidFill>
                  <a:schemeClr val="accent6"/>
                </a:solidFill>
              </a:rPr>
              <a:t>had</a:t>
            </a:r>
            <a:r>
              <a:rPr b="1" lang="en-US" sz="2000">
                <a:solidFill>
                  <a:schemeClr val="accent6"/>
                </a:solidFill>
              </a:rPr>
              <a:t> dinner yesterday</a:t>
            </a:r>
            <a:r>
              <a:rPr b="1" lang="en-US" sz="2000">
                <a:solidFill>
                  <a:schemeClr val="dk1"/>
                </a:solidFill>
              </a:rPr>
              <a:t>.”</a:t>
            </a:r>
            <a:endParaRPr/>
          </a:p>
          <a:p>
            <a:pPr indent="-228600" lvl="0" marL="457200" rtl="0" algn="l">
              <a:lnSpc>
                <a:spcPct val="100000"/>
              </a:lnSpc>
              <a:spcBef>
                <a:spcPts val="0"/>
              </a:spcBef>
              <a:spcAft>
                <a:spcPts val="0"/>
              </a:spcAft>
              <a:buSzPts val="2000"/>
              <a:buNone/>
            </a:pPr>
            <a:r>
              <a:rPr b="1" lang="en-US" sz="2000">
                <a:solidFill>
                  <a:schemeClr val="dk1"/>
                </a:solidFill>
              </a:rPr>
              <a:t>                                  T: “Yes! Good job!”</a:t>
            </a:r>
            <a:endParaRPr/>
          </a:p>
          <a:p>
            <a:pPr indent="-228600" lvl="0" marL="457200" rtl="0" algn="l">
              <a:lnSpc>
                <a:spcPct val="100000"/>
              </a:lnSpc>
              <a:spcBef>
                <a:spcPts val="360"/>
              </a:spcBef>
              <a:spcAft>
                <a:spcPts val="0"/>
              </a:spcAft>
              <a:buSzPts val="1400"/>
              <a:buNone/>
            </a:pPr>
            <a:r>
              <a:t/>
            </a:r>
            <a:endParaRPr/>
          </a:p>
        </p:txBody>
      </p:sp>
      <p:sp>
        <p:nvSpPr>
          <p:cNvPr id="237" name="Google Shape;237;p15"/>
          <p:cNvSpPr txBox="1"/>
          <p:nvPr>
            <p:ph idx="1" type="body"/>
          </p:nvPr>
        </p:nvSpPr>
        <p:spPr>
          <a:xfrm>
            <a:off x="406400" y="208843"/>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6"/>
          <p:cNvSpPr txBox="1"/>
          <p:nvPr>
            <p:ph idx="2" type="body"/>
          </p:nvPr>
        </p:nvSpPr>
        <p:spPr>
          <a:xfrm>
            <a:off x="196678" y="631723"/>
            <a:ext cx="10979322" cy="5997222"/>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4000"/>
              <a:buNone/>
            </a:pPr>
            <a:r>
              <a:rPr b="1" lang="en-US" sz="4000">
                <a:solidFill>
                  <a:schemeClr val="accent6"/>
                </a:solidFill>
              </a:rPr>
              <a:t>Clarifying meaning: Different ways of </a:t>
            </a:r>
            <a:r>
              <a:rPr b="1" i="1" lang="en-US" sz="4000">
                <a:solidFill>
                  <a:schemeClr val="accent6"/>
                </a:solidFill>
              </a:rPr>
              <a:t>indirect </a:t>
            </a:r>
            <a:r>
              <a:rPr b="1" lang="en-US" sz="4000">
                <a:solidFill>
                  <a:schemeClr val="accent6"/>
                </a:solidFill>
              </a:rPr>
              <a:t>feedback</a:t>
            </a:r>
            <a:endParaRPr b="1">
              <a:solidFill>
                <a:schemeClr val="accent6"/>
              </a:solidFill>
            </a:endParaRPr>
          </a:p>
          <a:p>
            <a:pPr indent="0" lvl="0" marL="228600" rtl="0" algn="l">
              <a:lnSpc>
                <a:spcPct val="100000"/>
              </a:lnSpc>
              <a:spcBef>
                <a:spcPts val="360"/>
              </a:spcBef>
              <a:spcAft>
                <a:spcPts val="0"/>
              </a:spcAft>
              <a:buSzPts val="1400"/>
              <a:buNone/>
            </a:pPr>
            <a:r>
              <a:rPr b="1" lang="en-US" sz="2400"/>
              <a:t>Recast</a:t>
            </a:r>
            <a:endParaRPr/>
          </a:p>
          <a:p>
            <a:pPr indent="0" lvl="0" marL="228600" rtl="0" algn="l">
              <a:lnSpc>
                <a:spcPct val="100000"/>
              </a:lnSpc>
              <a:spcBef>
                <a:spcPts val="360"/>
              </a:spcBef>
              <a:spcAft>
                <a:spcPts val="0"/>
              </a:spcAft>
              <a:buSzPts val="1400"/>
              <a:buNone/>
            </a:pPr>
            <a:r>
              <a:rPr lang="en-US" sz="2000"/>
              <a:t>T: “Imagine you are the president of the country. Then, tell us what you  want to do.”</a:t>
            </a:r>
            <a:endParaRPr/>
          </a:p>
          <a:p>
            <a:pPr indent="0" lvl="0" marL="228600" rtl="0" algn="l">
              <a:lnSpc>
                <a:spcPct val="100000"/>
              </a:lnSpc>
              <a:spcBef>
                <a:spcPts val="360"/>
              </a:spcBef>
              <a:spcAft>
                <a:spcPts val="0"/>
              </a:spcAft>
              <a:buSzPts val="1400"/>
              <a:buNone/>
            </a:pPr>
            <a:r>
              <a:rPr lang="en-US" sz="2000"/>
              <a:t>S: “If I </a:t>
            </a:r>
            <a:r>
              <a:rPr lang="en-US" sz="2000">
                <a:solidFill>
                  <a:schemeClr val="accent6"/>
                </a:solidFill>
              </a:rPr>
              <a:t>am</a:t>
            </a:r>
            <a:r>
              <a:rPr lang="en-US" sz="2000"/>
              <a:t> a president, I want, want better medicine and hospitals.</a:t>
            </a:r>
            <a:endParaRPr/>
          </a:p>
          <a:p>
            <a:pPr indent="0" lvl="0" marL="228600" rtl="0" algn="l">
              <a:lnSpc>
                <a:spcPct val="100000"/>
              </a:lnSpc>
              <a:spcBef>
                <a:spcPts val="360"/>
              </a:spcBef>
              <a:spcAft>
                <a:spcPts val="0"/>
              </a:spcAft>
              <a:buSzPts val="1400"/>
              <a:buNone/>
            </a:pPr>
            <a:r>
              <a:rPr lang="en-US" sz="2000"/>
              <a:t>T: “I see, so, if you </a:t>
            </a:r>
            <a:r>
              <a:rPr b="1" i="1" lang="en-US" sz="2000">
                <a:solidFill>
                  <a:schemeClr val="accent6"/>
                </a:solidFill>
              </a:rPr>
              <a:t>were</a:t>
            </a:r>
            <a:r>
              <a:rPr lang="en-US" sz="2000">
                <a:solidFill>
                  <a:schemeClr val="accent6"/>
                </a:solidFill>
              </a:rPr>
              <a:t> the president,</a:t>
            </a:r>
            <a:r>
              <a:rPr lang="en-US" sz="2000"/>
              <a:t> you would want to improve medical science and facilities?                     </a:t>
            </a:r>
            <a:endParaRPr/>
          </a:p>
          <a:p>
            <a:pPr indent="0" lvl="0" marL="228600" rtl="0" algn="l">
              <a:lnSpc>
                <a:spcPct val="100000"/>
              </a:lnSpc>
              <a:spcBef>
                <a:spcPts val="360"/>
              </a:spcBef>
              <a:spcAft>
                <a:spcPts val="0"/>
              </a:spcAft>
              <a:buSzPts val="1400"/>
              <a:buNone/>
            </a:pPr>
            <a:r>
              <a:rPr lang="en-US" sz="2000"/>
              <a:t>S: “Oh, yes, if I </a:t>
            </a:r>
            <a:r>
              <a:rPr lang="en-US" sz="2000">
                <a:solidFill>
                  <a:schemeClr val="accent6"/>
                </a:solidFill>
              </a:rPr>
              <a:t>were the president</a:t>
            </a:r>
            <a:r>
              <a:rPr lang="en-US" sz="2000"/>
              <a:t>, I will to work for that.</a:t>
            </a:r>
            <a:endParaRPr/>
          </a:p>
          <a:p>
            <a:pPr indent="0" lvl="0" marL="228600" rtl="0" algn="l">
              <a:lnSpc>
                <a:spcPct val="100000"/>
              </a:lnSpc>
              <a:spcBef>
                <a:spcPts val="360"/>
              </a:spcBef>
              <a:spcAft>
                <a:spcPts val="0"/>
              </a:spcAft>
              <a:buSzPts val="1400"/>
              <a:buNone/>
            </a:pPr>
            <a:r>
              <a:t/>
            </a:r>
            <a:endParaRPr b="1" sz="2400"/>
          </a:p>
          <a:p>
            <a:pPr indent="0" lvl="0" marL="228600" rtl="0" algn="l">
              <a:lnSpc>
                <a:spcPct val="100000"/>
              </a:lnSpc>
              <a:spcBef>
                <a:spcPts val="360"/>
              </a:spcBef>
              <a:spcAft>
                <a:spcPts val="0"/>
              </a:spcAft>
              <a:buSzPts val="1400"/>
              <a:buNone/>
            </a:pPr>
            <a:r>
              <a:rPr b="1" lang="en-US" sz="2400"/>
              <a:t>Requesting Clarification</a:t>
            </a:r>
            <a:endParaRPr/>
          </a:p>
          <a:p>
            <a:pPr indent="0" lvl="0" marL="228600" rtl="0" algn="l">
              <a:lnSpc>
                <a:spcPct val="100000"/>
              </a:lnSpc>
              <a:spcBef>
                <a:spcPts val="360"/>
              </a:spcBef>
              <a:spcAft>
                <a:spcPts val="0"/>
              </a:spcAft>
              <a:buSzPts val="1400"/>
              <a:buNone/>
            </a:pPr>
            <a:r>
              <a:rPr i="1" lang="en-US" sz="2400"/>
              <a:t>S: “Uhm, can the homework will be finished by tomorrow?”</a:t>
            </a:r>
            <a:endParaRPr/>
          </a:p>
          <a:p>
            <a:pPr indent="0" lvl="0" marL="228600" rtl="0" algn="l">
              <a:lnSpc>
                <a:spcPct val="100000"/>
              </a:lnSpc>
              <a:spcBef>
                <a:spcPts val="360"/>
              </a:spcBef>
              <a:spcAft>
                <a:spcPts val="0"/>
              </a:spcAft>
              <a:buSzPts val="1400"/>
              <a:buNone/>
            </a:pPr>
            <a:r>
              <a:rPr i="1" lang="en-US" sz="2400"/>
              <a:t>T :“Could you repeat ...?” (“Pardon me?”/”I don’t quite understand”)</a:t>
            </a:r>
            <a:endParaRPr/>
          </a:p>
          <a:p>
            <a:pPr indent="0" lvl="0" marL="228600" rtl="0" algn="l">
              <a:lnSpc>
                <a:spcPct val="100000"/>
              </a:lnSpc>
              <a:spcBef>
                <a:spcPts val="360"/>
              </a:spcBef>
              <a:spcAft>
                <a:spcPts val="0"/>
              </a:spcAft>
              <a:buSzPts val="1400"/>
              <a:buNone/>
            </a:pPr>
            <a:r>
              <a:rPr i="1" lang="en-US" sz="2400"/>
              <a:t>S: “Um, can I finish the homework by tomorrow?”</a:t>
            </a:r>
            <a:endParaRPr/>
          </a:p>
          <a:p>
            <a:pPr indent="0" lvl="0" marL="228600" rtl="0" algn="l">
              <a:lnSpc>
                <a:spcPct val="100000"/>
              </a:lnSpc>
              <a:spcBef>
                <a:spcPts val="360"/>
              </a:spcBef>
              <a:spcAft>
                <a:spcPts val="0"/>
              </a:spcAft>
              <a:buSzPts val="1400"/>
              <a:buNone/>
            </a:pPr>
            <a:r>
              <a:rPr i="1" lang="en-US" sz="2400"/>
              <a:t>T: “ Yes. Class, please finish your homework by tomorrow.” </a:t>
            </a:r>
            <a:br>
              <a:rPr lang="en-US" sz="2800"/>
            </a:br>
            <a:endParaRPr/>
          </a:p>
        </p:txBody>
      </p:sp>
      <p:sp>
        <p:nvSpPr>
          <p:cNvPr id="244" name="Google Shape;244;p16"/>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7"/>
          <p:cNvSpPr txBox="1"/>
          <p:nvPr>
            <p:ph idx="2" type="body"/>
          </p:nvPr>
        </p:nvSpPr>
        <p:spPr>
          <a:xfrm>
            <a:off x="406400" y="685800"/>
            <a:ext cx="10769600" cy="61722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rPr b="1" lang="en-US" sz="2800">
                <a:solidFill>
                  <a:srgbClr val="F8931F"/>
                </a:solidFill>
              </a:rPr>
              <a:t>How to Reduce Students’ Anxiety in Corrective Feedback</a:t>
            </a:r>
            <a:r>
              <a:rPr b="1" lang="en-US" sz="3600">
                <a:solidFill>
                  <a:srgbClr val="F8931F"/>
                </a:solidFill>
              </a:rPr>
              <a:t>: </a:t>
            </a:r>
            <a:endParaRPr b="1">
              <a:solidFill>
                <a:srgbClr val="F8931F"/>
              </a:solidFill>
            </a:endParaRPr>
          </a:p>
          <a:p>
            <a:pPr indent="-228600" lvl="0" marL="457200" rtl="0" algn="ctr">
              <a:lnSpc>
                <a:spcPct val="100000"/>
              </a:lnSpc>
              <a:spcBef>
                <a:spcPts val="360"/>
              </a:spcBef>
              <a:spcAft>
                <a:spcPts val="0"/>
              </a:spcAft>
              <a:buSzPts val="1400"/>
              <a:buNone/>
            </a:pPr>
            <a:r>
              <a:rPr b="1" lang="en-US" sz="2400"/>
              <a:t>If you keep the “affective filter” low and reinforce the Positive, you motivate students to speak up and use their English to communicate!</a:t>
            </a:r>
            <a:endParaRPr/>
          </a:p>
          <a:p>
            <a:pPr indent="-228600" lvl="0" marL="457200" rtl="0" algn="l">
              <a:lnSpc>
                <a:spcPct val="100000"/>
              </a:lnSpc>
              <a:spcBef>
                <a:spcPts val="360"/>
              </a:spcBef>
              <a:spcAft>
                <a:spcPts val="0"/>
              </a:spcAft>
              <a:buSzPts val="1400"/>
              <a:buNone/>
            </a:pPr>
            <a:r>
              <a:t/>
            </a:r>
            <a:endParaRPr b="1">
              <a:solidFill>
                <a:srgbClr val="F8931F"/>
              </a:solidFill>
            </a:endParaRPr>
          </a:p>
          <a:p>
            <a:pPr indent="0" lvl="0" marL="2286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br>
              <a:rPr lang="en-US"/>
            </a:br>
            <a:br>
              <a:rPr lang="en-US"/>
            </a:br>
            <a:endParaRPr/>
          </a:p>
        </p:txBody>
      </p:sp>
      <p:sp>
        <p:nvSpPr>
          <p:cNvPr id="250" name="Google Shape;250;p17"/>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graphicFrame>
        <p:nvGraphicFramePr>
          <p:cNvPr id="251" name="Google Shape;251;p17"/>
          <p:cNvGraphicFramePr/>
          <p:nvPr/>
        </p:nvGraphicFramePr>
        <p:xfrm>
          <a:off x="644434" y="2307771"/>
          <a:ext cx="3000000" cy="3000000"/>
        </p:xfrm>
        <a:graphic>
          <a:graphicData uri="http://schemas.openxmlformats.org/drawingml/2006/table">
            <a:tbl>
              <a:tblPr bandRow="1" firstRow="1">
                <a:noFill/>
                <a:tableStyleId>{E2D555E9-41BB-436C-BD4C-6F39A19195B4}</a:tableStyleId>
              </a:tblPr>
              <a:tblGrid>
                <a:gridCol w="3553100"/>
                <a:gridCol w="3553100"/>
                <a:gridCol w="3378925"/>
              </a:tblGrid>
              <a:tr h="496175">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t>Praise correct answers</a:t>
                      </a:r>
                      <a:endParaRPr/>
                    </a:p>
                    <a:p>
                      <a:pPr indent="0" lvl="0" marL="0" marR="0" rtl="0" algn="ctr">
                        <a:lnSpc>
                          <a:spcPct val="100000"/>
                        </a:lnSpc>
                        <a:spcBef>
                          <a:spcPts val="0"/>
                        </a:spcBef>
                        <a:spcAft>
                          <a:spcPts val="0"/>
                        </a:spcAft>
                        <a:buNone/>
                      </a:pPr>
                      <a:r>
                        <a:t/>
                      </a:r>
                      <a:endParaRPr b="1" sz="16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t>Start with the positive</a:t>
                      </a:r>
                      <a:endParaRPr/>
                    </a:p>
                    <a:p>
                      <a:pPr indent="0" lvl="0" marL="0" marR="0" rtl="0" algn="ctr">
                        <a:lnSpc>
                          <a:spcPct val="100000"/>
                        </a:lnSpc>
                        <a:spcBef>
                          <a:spcPts val="0"/>
                        </a:spcBef>
                        <a:spcAft>
                          <a:spcPts val="0"/>
                        </a:spcAft>
                        <a:buNone/>
                      </a:pPr>
                      <a:r>
                        <a:t/>
                      </a:r>
                      <a:endParaRPr b="1" sz="16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b="1" lang="en-US" sz="1600" u="none" cap="none" strike="noStrike"/>
                        <a:t>Encouraging Self-Correction</a:t>
                      </a:r>
                      <a:endParaRPr/>
                    </a:p>
                  </a:txBody>
                  <a:tcPr marT="45725" marB="45725" marR="91450" marL="91450"/>
                </a:tc>
              </a:tr>
              <a:tr h="3632300">
                <a:tc>
                  <a:txBody>
                    <a:bodyPr/>
                    <a:lstStyle/>
                    <a:p>
                      <a:pPr indent="-184150" lvl="0" marL="514350" marR="0" rtl="0" algn="l">
                        <a:lnSpc>
                          <a:spcPct val="100000"/>
                        </a:lnSpc>
                        <a:spcBef>
                          <a:spcPts val="0"/>
                        </a:spcBef>
                        <a:spcAft>
                          <a:spcPts val="0"/>
                        </a:spcAft>
                        <a:buClr>
                          <a:srgbClr val="000000"/>
                        </a:buClr>
                        <a:buSzPts val="1600"/>
                        <a:buFont typeface="Arial"/>
                        <a:buNone/>
                      </a:pPr>
                      <a:r>
                        <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That was a good answer!</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Well done!</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Excellent work!</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I can see you used new vocabulary!</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You did a very good job on this!</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I knew you could do it!</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Correct!</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Right you are!</a:t>
                      </a:r>
                      <a:endParaRPr/>
                    </a:p>
                    <a:p>
                      <a:pPr indent="0" lvl="0" marL="0" marR="0" rtl="0" algn="l">
                        <a:lnSpc>
                          <a:spcPct val="100000"/>
                        </a:lnSpc>
                        <a:spcBef>
                          <a:spcPts val="0"/>
                        </a:spcBef>
                        <a:spcAft>
                          <a:spcPts val="0"/>
                        </a:spcAft>
                        <a:buNone/>
                      </a:pPr>
                      <a:r>
                        <a:t/>
                      </a:r>
                      <a:endParaRPr sz="1600" u="none" cap="none" strike="noStrike"/>
                    </a:p>
                  </a:txBody>
                  <a:tcPr marT="45725" marB="45725" marR="91450" marL="91450"/>
                </a:tc>
                <a:tc>
                  <a:txBody>
                    <a:bodyPr/>
                    <a:lstStyle/>
                    <a:p>
                      <a:pPr indent="-184150" lvl="0" marL="285750" marR="0" rtl="0" algn="l">
                        <a:lnSpc>
                          <a:spcPct val="100000"/>
                        </a:lnSpc>
                        <a:spcBef>
                          <a:spcPts val="0"/>
                        </a:spcBef>
                        <a:spcAft>
                          <a:spcPts val="0"/>
                        </a:spcAft>
                        <a:buClr>
                          <a:srgbClr val="000000"/>
                        </a:buClr>
                        <a:buSzPts val="1600"/>
                        <a:buFont typeface="Arial"/>
                        <a:buNone/>
                      </a:pPr>
                      <a:r>
                        <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Good idea, but let's look more closely at the verb you chose. . .. </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I understand what you mean, and now let's refine that answer a bit more . . . . </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That's a good start. Now, how else . . . </a:t>
                      </a:r>
                      <a:endParaRPr/>
                    </a:p>
                    <a:p>
                      <a:pPr indent="0" lvl="0" marL="0" marR="0" rtl="0" algn="l">
                        <a:lnSpc>
                          <a:spcPct val="100000"/>
                        </a:lnSpc>
                        <a:spcBef>
                          <a:spcPts val="0"/>
                        </a:spcBef>
                        <a:spcAft>
                          <a:spcPts val="0"/>
                        </a:spcAft>
                        <a:buNone/>
                      </a:pPr>
                      <a:r>
                        <a:t/>
                      </a:r>
                      <a:endParaRPr sz="1600" u="none" cap="none" strike="noStrike"/>
                    </a:p>
                  </a:txBody>
                  <a:tcPr marT="45725" marB="45725" marR="91450" marL="91450"/>
                </a:tc>
                <a:tc>
                  <a:txBody>
                    <a:bodyPr/>
                    <a:lstStyle/>
                    <a:p>
                      <a:pPr indent="-184150" lvl="0" marL="285750" marR="0" rtl="0" algn="l">
                        <a:lnSpc>
                          <a:spcPct val="100000"/>
                        </a:lnSpc>
                        <a:spcBef>
                          <a:spcPts val="0"/>
                        </a:spcBef>
                        <a:spcAft>
                          <a:spcPts val="0"/>
                        </a:spcAft>
                        <a:buClr>
                          <a:srgbClr val="000000"/>
                        </a:buClr>
                        <a:buSzPts val="1600"/>
                        <a:buFont typeface="Arial"/>
                        <a:buNone/>
                      </a:pPr>
                      <a:r>
                        <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You are so close. Keep going! </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There is no hurry – take your time. </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So far, so good! Do you remember our lesson on . . . .</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Let's see now if you can use some of the new vocabulary  to be more specific . . .</a:t>
                      </a:r>
                      <a:endParaRPr/>
                    </a:p>
                    <a:p>
                      <a:pPr indent="0" lvl="0" marL="228600" marR="0" rtl="0" algn="l">
                        <a:lnSpc>
                          <a:spcPct val="100000"/>
                        </a:lnSpc>
                        <a:spcBef>
                          <a:spcPts val="0"/>
                        </a:spcBef>
                        <a:spcAft>
                          <a:spcPts val="0"/>
                        </a:spcAft>
                        <a:buNone/>
                      </a:pPr>
                      <a:r>
                        <a:t/>
                      </a:r>
                      <a:endParaRPr sz="1600" u="none" cap="none" strike="noStrike"/>
                    </a:p>
                    <a:p>
                      <a:pPr indent="0" lvl="0" marL="0" marR="0" rtl="0" algn="l">
                        <a:lnSpc>
                          <a:spcPct val="100000"/>
                        </a:lnSpc>
                        <a:spcBef>
                          <a:spcPts val="0"/>
                        </a:spcBef>
                        <a:spcAft>
                          <a:spcPts val="0"/>
                        </a:spcAft>
                        <a:buNone/>
                      </a:pPr>
                      <a:r>
                        <a:t/>
                      </a:r>
                      <a:endParaRPr sz="1600" u="none" cap="none" strike="noStrike"/>
                    </a:p>
                  </a:txBody>
                  <a:tcPr marT="45725" marB="45725" marR="91450" marL="91450"/>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8"/>
          <p:cNvSpPr txBox="1"/>
          <p:nvPr>
            <p:ph idx="2" type="body"/>
          </p:nvPr>
        </p:nvSpPr>
        <p:spPr>
          <a:xfrm>
            <a:off x="283496" y="943897"/>
            <a:ext cx="9793450" cy="57912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rPr b="1" lang="en-US" sz="3600">
                <a:solidFill>
                  <a:schemeClr val="accent6"/>
                </a:solidFill>
              </a:rPr>
              <a:t>Remember! Increase the positive and reduce anxiety when providing feedback</a:t>
            </a:r>
            <a:endParaRPr b="1" sz="3600">
              <a:solidFill>
                <a:schemeClr val="accent6"/>
              </a:solidFill>
            </a:endParaRPr>
          </a:p>
          <a:p>
            <a:pPr indent="-571500" lvl="0" marL="800100" rtl="0" algn="l">
              <a:lnSpc>
                <a:spcPct val="100000"/>
              </a:lnSpc>
              <a:spcBef>
                <a:spcPts val="360"/>
              </a:spcBef>
              <a:spcAft>
                <a:spcPts val="0"/>
              </a:spcAft>
              <a:buSzPts val="1400"/>
              <a:buFont typeface="Arial"/>
              <a:buChar char="•"/>
            </a:pPr>
            <a:r>
              <a:rPr lang="en-US" sz="3600">
                <a:solidFill>
                  <a:schemeClr val="dk1"/>
                </a:solidFill>
              </a:rPr>
              <a:t>Positive emotion broadens learners’ perspective and repertoire.</a:t>
            </a:r>
            <a:endParaRPr/>
          </a:p>
          <a:p>
            <a:pPr indent="-571500" lvl="0" marL="800100" rtl="0" algn="l">
              <a:lnSpc>
                <a:spcPct val="100000"/>
              </a:lnSpc>
              <a:spcBef>
                <a:spcPts val="360"/>
              </a:spcBef>
              <a:spcAft>
                <a:spcPts val="0"/>
              </a:spcAft>
              <a:buSzPts val="1400"/>
              <a:buFont typeface="Arial"/>
              <a:buChar char="•"/>
            </a:pPr>
            <a:r>
              <a:rPr lang="en-US" sz="3600">
                <a:solidFill>
                  <a:schemeClr val="dk1"/>
                </a:solidFill>
              </a:rPr>
              <a:t>Encourages creativity &amp; more conversation</a:t>
            </a:r>
            <a:endParaRPr sz="3600">
              <a:solidFill>
                <a:schemeClr val="dk1"/>
              </a:solidFill>
            </a:endParaRPr>
          </a:p>
          <a:p>
            <a:pPr indent="-571500" lvl="0" marL="800100" rtl="0" algn="l">
              <a:lnSpc>
                <a:spcPct val="100000"/>
              </a:lnSpc>
              <a:spcBef>
                <a:spcPts val="360"/>
              </a:spcBef>
              <a:spcAft>
                <a:spcPts val="0"/>
              </a:spcAft>
              <a:buSzPts val="1400"/>
              <a:buFont typeface="Arial"/>
              <a:buChar char="•"/>
            </a:pPr>
            <a:r>
              <a:rPr lang="en-US" sz="3600">
                <a:solidFill>
                  <a:schemeClr val="dk1"/>
                </a:solidFill>
              </a:rPr>
              <a:t>Learner’s motivational energy is the key in language learning.</a:t>
            </a:r>
            <a:endParaRPr/>
          </a:p>
          <a:p>
            <a:pPr indent="-571500" lvl="0" marL="800100" rtl="0" algn="l">
              <a:lnSpc>
                <a:spcPct val="100000"/>
              </a:lnSpc>
              <a:spcBef>
                <a:spcPts val="360"/>
              </a:spcBef>
              <a:spcAft>
                <a:spcPts val="0"/>
              </a:spcAft>
              <a:buSzPts val="1400"/>
              <a:buFont typeface="Arial"/>
              <a:buChar char="•"/>
            </a:pPr>
            <a:r>
              <a:rPr lang="en-US" sz="3600">
                <a:solidFill>
                  <a:schemeClr val="dk1"/>
                </a:solidFill>
              </a:rPr>
              <a:t>With positive encouragement, learners experience feelings of joy, relief, and pride from tackling difficult tasks or speaking in class.</a:t>
            </a:r>
            <a:endParaRPr/>
          </a:p>
          <a:p>
            <a:pPr indent="-482600" lvl="0" marL="800100" rtl="0" algn="l">
              <a:lnSpc>
                <a:spcPct val="100000"/>
              </a:lnSpc>
              <a:spcBef>
                <a:spcPts val="360"/>
              </a:spcBef>
              <a:spcAft>
                <a:spcPts val="0"/>
              </a:spcAft>
              <a:buSzPts val="1400"/>
              <a:buFont typeface="Arial"/>
              <a:buNone/>
            </a:pPr>
            <a:r>
              <a:t/>
            </a:r>
            <a:endParaRPr b="1" sz="3600">
              <a:solidFill>
                <a:schemeClr val="accent6"/>
              </a:solidFill>
            </a:endParaRPr>
          </a:p>
          <a:p>
            <a:pPr indent="-482600" lvl="0" marL="800100" rtl="0" algn="l">
              <a:lnSpc>
                <a:spcPct val="100000"/>
              </a:lnSpc>
              <a:spcBef>
                <a:spcPts val="360"/>
              </a:spcBef>
              <a:spcAft>
                <a:spcPts val="0"/>
              </a:spcAft>
              <a:buSzPts val="1400"/>
              <a:buFont typeface="Arial"/>
              <a:buNone/>
            </a:pPr>
            <a:r>
              <a:t/>
            </a:r>
            <a:endParaRPr b="1" sz="3600">
              <a:solidFill>
                <a:schemeClr val="accent6"/>
              </a:solidFill>
            </a:endParaRPr>
          </a:p>
        </p:txBody>
      </p:sp>
      <p:sp>
        <p:nvSpPr>
          <p:cNvPr id="257" name="Google Shape;257;p18"/>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pic>
        <p:nvPicPr>
          <p:cNvPr descr="A person with the mouth open&#10;&#10;Description automatically generated with low confidence" id="258" name="Google Shape;258;p18"/>
          <p:cNvPicPr preferRelativeResize="0"/>
          <p:nvPr/>
        </p:nvPicPr>
        <p:blipFill rotWithShape="1">
          <a:blip r:embed="rId3">
            <a:alphaModFix/>
          </a:blip>
          <a:srcRect b="0" l="0" r="0" t="0"/>
          <a:stretch/>
        </p:blipFill>
        <p:spPr>
          <a:xfrm rot="840000">
            <a:off x="9040386" y="1423885"/>
            <a:ext cx="2429439" cy="204928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9"/>
          <p:cNvSpPr txBox="1"/>
          <p:nvPr/>
        </p:nvSpPr>
        <p:spPr>
          <a:xfrm>
            <a:off x="558800" y="1383702"/>
            <a:ext cx="10769700" cy="2576925"/>
          </a:xfrm>
          <a:prstGeom prst="rect">
            <a:avLst/>
          </a:prstGeom>
          <a:noFill/>
          <a:ln>
            <a:noFill/>
          </a:ln>
        </p:spPr>
        <p:txBody>
          <a:bodyPr anchorCtr="0" anchor="t" bIns="46025" lIns="92075" spcFirstLastPara="1" rIns="92075" wrap="square" tIns="46025">
            <a:noAutofit/>
          </a:bodyPr>
          <a:lstStyle/>
          <a:p>
            <a:pPr indent="0" lvl="0" marL="0" marR="0" rtl="0" algn="ctr">
              <a:lnSpc>
                <a:spcPct val="100000"/>
              </a:lnSpc>
              <a:spcBef>
                <a:spcPts val="0"/>
              </a:spcBef>
              <a:spcAft>
                <a:spcPts val="0"/>
              </a:spcAft>
              <a:buNone/>
            </a:pPr>
            <a:r>
              <a:rPr b="1" i="0" lang="en-US" sz="5300" u="none" cap="none" strike="noStrike">
                <a:solidFill>
                  <a:schemeClr val="dk1"/>
                </a:solidFill>
                <a:latin typeface="Calibri"/>
                <a:ea typeface="Calibri"/>
                <a:cs typeface="Calibri"/>
                <a:sym typeface="Calibri"/>
              </a:rPr>
              <a:t>What are your </a:t>
            </a:r>
            <a:r>
              <a:rPr b="1" i="0" lang="en-US" sz="5300" u="none" cap="none" strike="noStrike">
                <a:solidFill>
                  <a:schemeClr val="accent6"/>
                </a:solidFill>
                <a:latin typeface="Calibri"/>
                <a:ea typeface="Calibri"/>
                <a:cs typeface="Calibri"/>
                <a:sym typeface="Calibri"/>
              </a:rPr>
              <a:t>goals</a:t>
            </a:r>
            <a:r>
              <a:rPr b="1" i="0" lang="en-US" sz="5300" u="none" cap="none" strike="noStrike">
                <a:solidFill>
                  <a:schemeClr val="dk1"/>
                </a:solidFill>
                <a:latin typeface="Calibri"/>
                <a:ea typeface="Calibri"/>
                <a:cs typeface="Calibri"/>
                <a:sym typeface="Calibri"/>
              </a:rPr>
              <a:t> of using </a:t>
            </a:r>
            <a:r>
              <a:rPr b="1" i="1" lang="en-US" sz="5300" u="none" cap="none" strike="noStrike">
                <a:solidFill>
                  <a:schemeClr val="dk1"/>
                </a:solidFill>
                <a:latin typeface="Calibri"/>
                <a:ea typeface="Calibri"/>
                <a:cs typeface="Calibri"/>
                <a:sym typeface="Calibri"/>
              </a:rPr>
              <a:t>effective</a:t>
            </a:r>
            <a:r>
              <a:rPr b="1" i="0" lang="en-US" sz="5300" u="none" cap="none" strike="noStrike">
                <a:solidFill>
                  <a:schemeClr val="dk1"/>
                </a:solidFill>
                <a:latin typeface="Calibri"/>
                <a:ea typeface="Calibri"/>
                <a:cs typeface="Calibri"/>
                <a:sym typeface="Calibri"/>
              </a:rPr>
              <a:t> feedback in your English classroom with your students?</a:t>
            </a:r>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 </a:t>
            </a:r>
            <a:endParaRPr b="1"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t/>
            </a:r>
            <a:endParaRPr b="1" i="1" sz="4400" u="none" cap="none" strike="noStrike">
              <a:solidFill>
                <a:srgbClr val="F7931E"/>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F7931E"/>
                </a:solidFill>
                <a:latin typeface="Calibri"/>
                <a:ea typeface="Calibri"/>
                <a:cs typeface="Calibri"/>
                <a:sym typeface="Calibri"/>
              </a:rPr>
              <a:t>YOUR TURN!</a:t>
            </a:r>
            <a:endParaRPr b="1" i="1" sz="4400" u="none" cap="none" strike="noStrike">
              <a:solidFill>
                <a:srgbClr val="F7931E"/>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900"/>
              <a:buFont typeface="Arial"/>
              <a:buNone/>
            </a:pPr>
            <a:r>
              <a:rPr b="1" i="1" lang="en-US" sz="2900" u="none" cap="none" strike="noStrike">
                <a:solidFill>
                  <a:srgbClr val="F7931E"/>
                </a:solidFill>
                <a:latin typeface="Calibri"/>
                <a:ea typeface="Calibri"/>
                <a:cs typeface="Calibri"/>
                <a:sym typeface="Calibri"/>
              </a:rPr>
              <a:t>Please type your ideas into the chat box </a:t>
            </a:r>
            <a:r>
              <a:rPr b="1" i="1" lang="en-US" sz="2900" u="sng" cap="none" strike="noStrike">
                <a:solidFill>
                  <a:srgbClr val="F7931E"/>
                </a:solidFill>
                <a:latin typeface="Calibri"/>
                <a:ea typeface="Calibri"/>
                <a:cs typeface="Calibri"/>
                <a:sym typeface="Calibri"/>
              </a:rPr>
              <a:t>or </a:t>
            </a:r>
            <a:r>
              <a:rPr b="1" i="1" lang="en-US" sz="2900" u="none" cap="none" strike="noStrike">
                <a:solidFill>
                  <a:srgbClr val="F7931E"/>
                </a:solidFill>
                <a:latin typeface="Calibri"/>
                <a:ea typeface="Calibri"/>
                <a:cs typeface="Calibri"/>
                <a:sym typeface="Calibri"/>
              </a:rPr>
              <a:t>raise your hand to speak!</a:t>
            </a:r>
            <a:endParaRPr/>
          </a:p>
          <a:p>
            <a:pPr indent="0" lvl="0" marL="0" marR="0" rtl="0" algn="ctr">
              <a:lnSpc>
                <a:spcPct val="100000"/>
              </a:lnSpc>
              <a:spcBef>
                <a:spcPts val="0"/>
              </a:spcBef>
              <a:spcAft>
                <a:spcPts val="0"/>
              </a:spcAft>
              <a:buClr>
                <a:srgbClr val="000000"/>
              </a:buClr>
              <a:buSzPts val="2900"/>
              <a:buFont typeface="Arial"/>
              <a:buNone/>
            </a:pPr>
            <a:r>
              <a:t/>
            </a:r>
            <a:endParaRPr b="1" i="1" sz="2900" u="none" cap="none" strike="noStrike">
              <a:solidFill>
                <a:srgbClr val="F7931E"/>
              </a:solidFill>
              <a:latin typeface="Calibri"/>
              <a:ea typeface="Calibri"/>
              <a:cs typeface="Calibri"/>
              <a:sym typeface="Calibri"/>
            </a:endParaRPr>
          </a:p>
        </p:txBody>
      </p:sp>
      <p:sp>
        <p:nvSpPr>
          <p:cNvPr id="264" name="Google Shape;264;p19"/>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
          <p:cNvSpPr txBox="1"/>
          <p:nvPr/>
        </p:nvSpPr>
        <p:spPr>
          <a:xfrm>
            <a:off x="276123" y="779050"/>
            <a:ext cx="11477622" cy="1371600"/>
          </a:xfrm>
          <a:prstGeom prst="rect">
            <a:avLst/>
          </a:prstGeom>
          <a:noFill/>
          <a:ln>
            <a:noFill/>
          </a:ln>
        </p:spPr>
        <p:txBody>
          <a:bodyPr anchorCtr="0" anchor="t" bIns="46025" lIns="92075" spcFirstLastPara="1" rIns="92075" wrap="square" tIns="46025">
            <a:noAutofit/>
          </a:bodyPr>
          <a:lstStyle/>
          <a:p>
            <a:pPr indent="-342900" lvl="0" marL="342900" marR="0" rtl="0" algn="l">
              <a:lnSpc>
                <a:spcPct val="100000"/>
              </a:lnSpc>
              <a:spcBef>
                <a:spcPts val="0"/>
              </a:spcBef>
              <a:spcAft>
                <a:spcPts val="0"/>
              </a:spcAft>
              <a:buNone/>
            </a:pPr>
            <a:r>
              <a:rPr b="1" i="0" lang="en-US" sz="4800" u="none" cap="none" strike="noStrike">
                <a:solidFill>
                  <a:schemeClr val="dk1"/>
                </a:solidFill>
                <a:latin typeface="Calibri"/>
                <a:ea typeface="Calibri"/>
                <a:cs typeface="Calibri"/>
                <a:sym typeface="Calibri"/>
              </a:rPr>
              <a:t>Polls in the Classroom to Recall Information</a:t>
            </a:r>
            <a:endParaRPr b="0" i="0" sz="4800" u="none" cap="none" strike="noStrike">
              <a:solidFill>
                <a:schemeClr val="dk1"/>
              </a:solidFill>
              <a:latin typeface="Arial"/>
              <a:ea typeface="Arial"/>
              <a:cs typeface="Arial"/>
              <a:sym typeface="Arial"/>
            </a:endParaRPr>
          </a:p>
        </p:txBody>
      </p:sp>
      <p:sp>
        <p:nvSpPr>
          <p:cNvPr id="119" name="Google Shape;119;p2"/>
          <p:cNvSpPr/>
          <p:nvPr/>
        </p:nvSpPr>
        <p:spPr>
          <a:xfrm>
            <a:off x="442042" y="1463873"/>
            <a:ext cx="11035800" cy="4571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Calibri"/>
                <a:ea typeface="Calibri"/>
                <a:cs typeface="Calibri"/>
                <a:sym typeface="Calibri"/>
              </a:rPr>
              <a:t>Run quizzes and competitions</a:t>
            </a:r>
            <a:endParaRPr b="0" i="0" sz="3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Calibri"/>
                <a:ea typeface="Calibri"/>
                <a:cs typeface="Calibri"/>
                <a:sym typeface="Calibri"/>
              </a:rPr>
              <a:t>Use as exit ticket</a:t>
            </a:r>
            <a:endParaRPr b="0" i="0" sz="3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Calibri"/>
                <a:ea typeface="Calibri"/>
                <a:cs typeface="Calibri"/>
                <a:sym typeface="Calibri"/>
              </a:rPr>
              <a:t>Receive feedback</a:t>
            </a:r>
            <a:endParaRPr b="0" i="0" sz="3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Calibri"/>
                <a:ea typeface="Calibri"/>
                <a:cs typeface="Calibri"/>
                <a:sym typeface="Calibri"/>
              </a:rPr>
              <a:t>Check for understanding:</a:t>
            </a:r>
            <a:endParaRPr b="0" i="0" sz="3800" u="none" cap="none" strike="noStrike">
              <a:solidFill>
                <a:srgbClr val="000000"/>
              </a:solidFill>
              <a:latin typeface="Calibri"/>
              <a:ea typeface="Calibri"/>
              <a:cs typeface="Calibri"/>
              <a:sym typeface="Calibri"/>
            </a:endParaRPr>
          </a:p>
          <a:p>
            <a:pPr indent="-431800" lvl="0" marL="457200" marR="0" rtl="0" algn="l">
              <a:lnSpc>
                <a:spcPct val="100000"/>
              </a:lnSpc>
              <a:spcBef>
                <a:spcPts val="0"/>
              </a:spcBef>
              <a:spcAft>
                <a:spcPts val="0"/>
              </a:spcAft>
              <a:buClr>
                <a:srgbClr val="000000"/>
              </a:buClr>
              <a:buSzPts val="3200"/>
              <a:buFont typeface="Calibri"/>
              <a:buChar char="●"/>
            </a:pPr>
            <a:r>
              <a:rPr b="0" i="0" lang="en-US" sz="3200" u="none" cap="none" strike="noStrike">
                <a:solidFill>
                  <a:srgbClr val="000000"/>
                </a:solidFill>
                <a:latin typeface="Calibri"/>
                <a:ea typeface="Calibri"/>
                <a:cs typeface="Calibri"/>
                <a:sym typeface="Calibri"/>
              </a:rPr>
              <a:t>Question and answer choices on the board</a:t>
            </a:r>
            <a:endParaRPr b="0" i="0" sz="3200" u="none" cap="none" strike="noStrike">
              <a:solidFill>
                <a:srgbClr val="000000"/>
              </a:solidFill>
              <a:latin typeface="Calibri"/>
              <a:ea typeface="Calibri"/>
              <a:cs typeface="Calibri"/>
              <a:sym typeface="Calibri"/>
            </a:endParaRPr>
          </a:p>
          <a:p>
            <a:pPr indent="-431800" lvl="0" marL="457200" marR="0" rtl="0" algn="l">
              <a:lnSpc>
                <a:spcPct val="100000"/>
              </a:lnSpc>
              <a:spcBef>
                <a:spcPts val="0"/>
              </a:spcBef>
              <a:spcAft>
                <a:spcPts val="0"/>
              </a:spcAft>
              <a:buClr>
                <a:srgbClr val="000000"/>
              </a:buClr>
              <a:buSzPts val="3200"/>
              <a:buFont typeface="Calibri"/>
              <a:buChar char="●"/>
            </a:pPr>
            <a:r>
              <a:rPr b="0" i="0" lang="en-US" sz="3200" u="none" cap="none" strike="noStrike">
                <a:solidFill>
                  <a:srgbClr val="000000"/>
                </a:solidFill>
                <a:latin typeface="Calibri"/>
                <a:ea typeface="Calibri"/>
                <a:cs typeface="Calibri"/>
                <a:sym typeface="Calibri"/>
              </a:rPr>
              <a:t>Paper-based surveys</a:t>
            </a:r>
            <a:endParaRPr b="0" i="0" sz="3200" u="none" cap="none" strike="noStrike">
              <a:solidFill>
                <a:srgbClr val="000000"/>
              </a:solidFill>
              <a:latin typeface="Calibri"/>
              <a:ea typeface="Calibri"/>
              <a:cs typeface="Calibri"/>
              <a:sym typeface="Calibri"/>
            </a:endParaRPr>
          </a:p>
          <a:p>
            <a:pPr indent="-431800" lvl="0" marL="457200" marR="0" rtl="0" algn="l">
              <a:lnSpc>
                <a:spcPct val="100000"/>
              </a:lnSpc>
              <a:spcBef>
                <a:spcPts val="0"/>
              </a:spcBef>
              <a:spcAft>
                <a:spcPts val="0"/>
              </a:spcAft>
              <a:buClr>
                <a:srgbClr val="000000"/>
              </a:buClr>
              <a:buSzPts val="3200"/>
              <a:buFont typeface="Calibri"/>
              <a:buChar char="●"/>
            </a:pPr>
            <a:r>
              <a:rPr b="0" i="0" lang="en-US" sz="3200" u="none" cap="none" strike="noStrike">
                <a:solidFill>
                  <a:srgbClr val="000000"/>
                </a:solidFill>
                <a:latin typeface="Calibri"/>
                <a:ea typeface="Calibri"/>
                <a:cs typeface="Calibri"/>
                <a:sym typeface="Calibri"/>
              </a:rPr>
              <a:t>Free web-based tools: Kahoot, Poll Everywhere, Google Forms</a:t>
            </a:r>
            <a:endParaRPr b="0" i="0" sz="3200" u="none" cap="none" strike="noStrike">
              <a:solidFill>
                <a:srgbClr val="000000"/>
              </a:solidFill>
              <a:latin typeface="Calibri"/>
              <a:ea typeface="Calibri"/>
              <a:cs typeface="Calibri"/>
              <a:sym typeface="Calibri"/>
            </a:endParaRPr>
          </a:p>
          <a:p>
            <a:pPr indent="0" lvl="0" marL="25400" marR="0" rtl="0" algn="l">
              <a:lnSpc>
                <a:spcPct val="100000"/>
              </a:lnSpc>
              <a:spcBef>
                <a:spcPts val="0"/>
              </a:spcBef>
              <a:spcAft>
                <a:spcPts val="0"/>
              </a:spcAft>
              <a:buNone/>
            </a:pPr>
            <a:r>
              <a:t/>
            </a:r>
            <a:endParaRPr b="0" i="0" sz="3200" u="none" cap="none" strike="noStrike">
              <a:solidFill>
                <a:srgbClr val="000000"/>
              </a:solidFill>
              <a:latin typeface="Calibri"/>
              <a:ea typeface="Calibri"/>
              <a:cs typeface="Calibri"/>
              <a:sym typeface="Calibri"/>
            </a:endParaRPr>
          </a:p>
          <a:p>
            <a:pPr indent="0" lvl="0" marL="25400" marR="0" rtl="0" algn="l">
              <a:lnSpc>
                <a:spcPct val="100000"/>
              </a:lnSpc>
              <a:spcBef>
                <a:spcPts val="0"/>
              </a:spcBef>
              <a:spcAft>
                <a:spcPts val="0"/>
              </a:spcAft>
              <a:buNone/>
            </a:pPr>
            <a:r>
              <a:rPr b="1" i="0" lang="en-US" sz="2800" u="none" cap="none" strike="noStrike">
                <a:solidFill>
                  <a:schemeClr val="accent6"/>
                </a:solidFill>
                <a:latin typeface="Calibri"/>
                <a:ea typeface="Calibri"/>
                <a:cs typeface="Calibri"/>
                <a:sym typeface="Calibri"/>
              </a:rPr>
              <a:t>CHECKING PORTFOLIO CREATION COMPREHENSION USING POLLING</a:t>
            </a:r>
            <a:endParaRPr/>
          </a:p>
          <a:p>
            <a:pPr indent="0" lvl="0" marL="0" marR="0" rtl="0" algn="l">
              <a:lnSpc>
                <a:spcPct val="100000"/>
              </a:lnSpc>
              <a:spcBef>
                <a:spcPts val="0"/>
              </a:spcBef>
              <a:spcAft>
                <a:spcPts val="0"/>
              </a:spcAft>
              <a:buNone/>
            </a:pPr>
            <a:r>
              <a:t/>
            </a:r>
            <a:endParaRPr b="0" i="0" sz="3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800"/>
              <a:buFont typeface="Arial"/>
              <a:buNone/>
            </a:pPr>
            <a:r>
              <a:t/>
            </a:r>
            <a:endParaRPr b="0" i="0" sz="3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800"/>
              <a:buFont typeface="Arial"/>
              <a:buNone/>
            </a:pPr>
            <a:r>
              <a:t/>
            </a:r>
            <a:endParaRPr b="0" i="0" sz="3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000000"/>
              </a:solidFill>
              <a:latin typeface="Calibri"/>
              <a:ea typeface="Calibri"/>
              <a:cs typeface="Calibri"/>
              <a:sym typeface="Calibri"/>
            </a:endParaRPr>
          </a:p>
        </p:txBody>
      </p:sp>
      <p:sp>
        <p:nvSpPr>
          <p:cNvPr id="120" name="Google Shape;120;p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4 - EFFECTIVE QUESTION AND ANSWER</a:t>
            </a:r>
            <a:endParaRPr b="1">
              <a:solidFill>
                <a:schemeClr val="lt1"/>
              </a:solidFill>
            </a:endParaRPr>
          </a:p>
        </p:txBody>
      </p:sp>
      <p:pic>
        <p:nvPicPr>
          <p:cNvPr id="121" name="Google Shape;121;p2"/>
          <p:cNvPicPr preferRelativeResize="0"/>
          <p:nvPr/>
        </p:nvPicPr>
        <p:blipFill rotWithShape="1">
          <a:blip r:embed="rId3">
            <a:alphaModFix/>
          </a:blip>
          <a:srcRect b="0" l="0" r="0" t="0"/>
          <a:stretch/>
        </p:blipFill>
        <p:spPr>
          <a:xfrm>
            <a:off x="8642525" y="1999575"/>
            <a:ext cx="2695575" cy="30186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sp>
        <p:nvSpPr>
          <p:cNvPr id="269" name="Google Shape;269;p20"/>
          <p:cNvSpPr/>
          <p:nvPr/>
        </p:nvSpPr>
        <p:spPr>
          <a:xfrm>
            <a:off x="711150" y="945195"/>
            <a:ext cx="10769700" cy="66171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Turning to our Pre-course assessment, let’s anchor with our Module 4 content: </a:t>
            </a:r>
            <a:endParaRPr/>
          </a:p>
          <a:p>
            <a:pPr indent="0" lvl="0" marL="0" marR="0" rtl="0" algn="l">
              <a:lnSpc>
                <a:spcPct val="100000"/>
              </a:lnSpc>
              <a:spcBef>
                <a:spcPts val="0"/>
              </a:spcBef>
              <a:spcAft>
                <a:spcPts val="0"/>
              </a:spcAft>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800" u="none" cap="none" strike="noStrike">
                <a:solidFill>
                  <a:schemeClr val="dk1"/>
                </a:solidFill>
                <a:latin typeface="Arial"/>
                <a:ea typeface="Arial"/>
                <a:cs typeface="Arial"/>
                <a:sym typeface="Arial"/>
              </a:rPr>
              <a:t>Q7. Oral corrective feedback demotivates foreign language learners, so teachers should not directly correct the errors.</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br>
              <a:rPr b="0" i="0" lang="en-US" sz="2400" u="none" cap="none" strike="noStrike">
                <a:solidFill>
                  <a:srgbClr val="000000"/>
                </a:solidFill>
                <a:latin typeface="Arial"/>
                <a:ea typeface="Arial"/>
                <a:cs typeface="Arial"/>
                <a:sym typeface="Arial"/>
              </a:rPr>
            </a:br>
            <a:r>
              <a:rPr b="0" i="0" lang="en-US" sz="1800" u="none" cap="none" strike="noStrike">
                <a:solidFill>
                  <a:srgbClr val="000000"/>
                </a:solidFill>
                <a:latin typeface="Arial"/>
                <a:ea typeface="Arial"/>
                <a:cs typeface="Arial"/>
                <a:sym typeface="Arial"/>
              </a:rPr>
              <a:t>True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False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2400" u="none" cap="none" strike="noStrike">
                <a:solidFill>
                  <a:srgbClr val="000000"/>
                </a:solidFill>
                <a:latin typeface="Arial"/>
                <a:ea typeface="Arial"/>
                <a:cs typeface="Arial"/>
                <a:sym typeface="Arial"/>
              </a:rPr>
            </a:br>
            <a:r>
              <a:rPr b="1" i="0" lang="en-US" sz="1800" u="none" cap="none" strike="noStrike">
                <a:solidFill>
                  <a:schemeClr val="dk1"/>
                </a:solidFill>
                <a:latin typeface="Arial"/>
                <a:ea typeface="Arial"/>
                <a:cs typeface="Arial"/>
                <a:sym typeface="Arial"/>
              </a:rPr>
              <a:t>Q8.   Which of the following is NOT true about checking students’ comprehension?</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br>
              <a:rPr b="0" i="0" lang="en-US" sz="2400" u="none" cap="none" strike="noStrike">
                <a:solidFill>
                  <a:srgbClr val="000000"/>
                </a:solidFill>
                <a:latin typeface="Arial"/>
                <a:ea typeface="Arial"/>
                <a:cs typeface="Arial"/>
                <a:sym typeface="Arial"/>
              </a:rPr>
            </a:br>
            <a:r>
              <a:rPr b="0" i="0" lang="en-US" sz="1800" u="none" cap="none" strike="noStrike">
                <a:solidFill>
                  <a:srgbClr val="000000"/>
                </a:solidFill>
                <a:latin typeface="Arial"/>
                <a:ea typeface="Arial"/>
                <a:cs typeface="Arial"/>
                <a:sym typeface="Arial"/>
              </a:rPr>
              <a:t>A. Teachers should check students’ comprehension after giving activity instructions, during the activity,   and after the activity.</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B. Comprehension checks and metacognitive checks are used to keep learners focused during an activity and keep teachers informed about the learners’ progress.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C. Metacognitive checks focus on the learners’ whole understanding of the learning materials.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D. Comprehension checks can be used by teachers as a formative assessment to make instructional adjustments before giving a final or summative assessment.</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800" u="none" cap="none" strike="noStrike">
                <a:solidFill>
                  <a:srgbClr val="000000"/>
                </a:solidFill>
                <a:latin typeface="Arial"/>
                <a:ea typeface="Arial"/>
                <a:cs typeface="Arial"/>
                <a:sym typeface="Arial"/>
              </a:rPr>
            </a:br>
            <a:br>
              <a:rPr b="0" i="0" lang="en-US" sz="1800" u="none" cap="none" strike="noStrike">
                <a:solidFill>
                  <a:srgbClr val="000000"/>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270" name="Google Shape;270;p20"/>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4" name="Shape 274"/>
        <p:cNvGrpSpPr/>
        <p:nvPr/>
      </p:nvGrpSpPr>
      <p:grpSpPr>
        <a:xfrm>
          <a:off x="0" y="0"/>
          <a:ext cx="0" cy="0"/>
          <a:chOff x="0" y="0"/>
          <a:chExt cx="0" cy="0"/>
        </a:xfrm>
      </p:grpSpPr>
      <p:sp>
        <p:nvSpPr>
          <p:cNvPr id="275" name="Google Shape;275;p21"/>
          <p:cNvSpPr/>
          <p:nvPr/>
        </p:nvSpPr>
        <p:spPr>
          <a:xfrm>
            <a:off x="711150" y="945195"/>
            <a:ext cx="10769700" cy="58785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Turning to our Pre-course assessment, let’s anchor with our Module 4 content: </a:t>
            </a:r>
            <a:endParaRPr/>
          </a:p>
          <a:p>
            <a:pPr indent="0" lvl="0" marL="0" marR="0" rtl="0" algn="l">
              <a:lnSpc>
                <a:spcPct val="100000"/>
              </a:lnSpc>
              <a:spcBef>
                <a:spcPts val="0"/>
              </a:spcBef>
              <a:spcAft>
                <a:spcPts val="0"/>
              </a:spcAft>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Q7. </a:t>
            </a:r>
            <a:r>
              <a:rPr b="0" i="0" lang="en-US" sz="1400" u="none" cap="none" strike="noStrike">
                <a:solidFill>
                  <a:srgbClr val="000000"/>
                </a:solidFill>
                <a:latin typeface="Arial"/>
                <a:ea typeface="Arial"/>
                <a:cs typeface="Arial"/>
                <a:sym typeface="Arial"/>
              </a:rPr>
              <a:t>Oral corrective feedback demotivates foreign language learners, so teachers should not directly correct the errors.</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8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True</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False</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800" u="none" cap="none" strike="noStrike">
                <a:solidFill>
                  <a:srgbClr val="000000"/>
                </a:solidFill>
                <a:latin typeface="Arial"/>
                <a:ea typeface="Arial"/>
                <a:cs typeface="Arial"/>
                <a:sym typeface="Arial"/>
              </a:rPr>
            </a:br>
            <a:r>
              <a:rPr b="1" i="0" lang="en-US" sz="1400" u="none" cap="none" strike="noStrike">
                <a:solidFill>
                  <a:srgbClr val="000000"/>
                </a:solidFill>
                <a:highlight>
                  <a:srgbClr val="FFFF00"/>
                </a:highlight>
                <a:latin typeface="Arial"/>
                <a:ea typeface="Arial"/>
                <a:cs typeface="Arial"/>
                <a:sym typeface="Arial"/>
              </a:rPr>
              <a:t>Answer: </a:t>
            </a:r>
            <a:r>
              <a:rPr b="0" i="0" lang="en-US" sz="1400" u="none" cap="none" strike="noStrike">
                <a:solidFill>
                  <a:srgbClr val="000000"/>
                </a:solidFill>
                <a:highlight>
                  <a:srgbClr val="FFFF00"/>
                </a:highlight>
                <a:latin typeface="Arial"/>
                <a:ea typeface="Arial"/>
                <a:cs typeface="Arial"/>
                <a:sym typeface="Arial"/>
              </a:rPr>
              <a:t>False</a:t>
            </a:r>
            <a:endParaRPr b="0" i="0" sz="18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br>
              <a:rPr b="0" i="0" lang="en-US" sz="1800" u="none" cap="none" strike="noStrike">
                <a:solidFill>
                  <a:srgbClr val="000000"/>
                </a:solidFill>
                <a:latin typeface="Arial"/>
                <a:ea typeface="Arial"/>
                <a:cs typeface="Arial"/>
                <a:sym typeface="Arial"/>
              </a:rPr>
            </a:br>
            <a:br>
              <a:rPr b="0" i="0" lang="en-US" sz="1800" u="none" cap="none" strike="noStrike">
                <a:solidFill>
                  <a:srgbClr val="000000"/>
                </a:solidFill>
                <a:latin typeface="Arial"/>
                <a:ea typeface="Arial"/>
                <a:cs typeface="Arial"/>
                <a:sym typeface="Arial"/>
              </a:rPr>
            </a:br>
            <a:r>
              <a:rPr b="1" i="0" lang="en-US" sz="1400" u="none" cap="none" strike="noStrike">
                <a:solidFill>
                  <a:srgbClr val="000000"/>
                </a:solidFill>
                <a:latin typeface="Arial"/>
                <a:ea typeface="Arial"/>
                <a:cs typeface="Arial"/>
                <a:sym typeface="Arial"/>
              </a:rPr>
              <a:t>Q8.   </a:t>
            </a:r>
            <a:r>
              <a:rPr b="0" i="0" lang="en-US" sz="1400" u="none" cap="none" strike="noStrike">
                <a:solidFill>
                  <a:srgbClr val="000000"/>
                </a:solidFill>
                <a:latin typeface="Arial"/>
                <a:ea typeface="Arial"/>
                <a:cs typeface="Arial"/>
                <a:sym typeface="Arial"/>
              </a:rPr>
              <a:t>Which of the following is NOT true about checking students’ comprehension?</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8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A. Teachers should check students’ comprehension after giving activity instructions, during the activity, and after the activity.</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 Comprehension checks and metacognitive checks are used to keep learners’ focused during an activity and keep teachers informed about the learners’ progress.</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highlight>
                  <a:srgbClr val="FFFF00"/>
                </a:highlight>
                <a:latin typeface="Arial"/>
                <a:ea typeface="Arial"/>
                <a:cs typeface="Arial"/>
                <a:sym typeface="Arial"/>
              </a:rPr>
              <a:t>C. Metacognitive checks focus on the learners’ whole understanding of the learning materials.</a:t>
            </a:r>
            <a:endParaRPr b="0" i="0" sz="18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 Comprehension checks can be used by teachers as a formative assessment to make instructional adjustments before giving a final or summative assessment.</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800" u="none" cap="none" strike="noStrike">
                <a:solidFill>
                  <a:srgbClr val="000000"/>
                </a:solidFill>
                <a:latin typeface="Arial"/>
                <a:ea typeface="Arial"/>
                <a:cs typeface="Arial"/>
                <a:sym typeface="Arial"/>
              </a:rPr>
            </a:br>
            <a:r>
              <a:rPr b="1" i="0" lang="en-US" sz="1400" u="none" cap="none" strike="noStrike">
                <a:solidFill>
                  <a:srgbClr val="000000"/>
                </a:solidFill>
                <a:highlight>
                  <a:srgbClr val="FFFF00"/>
                </a:highlight>
                <a:latin typeface="Arial"/>
                <a:ea typeface="Arial"/>
                <a:cs typeface="Arial"/>
                <a:sym typeface="Arial"/>
              </a:rPr>
              <a:t>Answer:  C</a:t>
            </a:r>
            <a:br>
              <a:rPr b="0" i="0" lang="en-US" sz="1800" u="none" cap="none" strike="noStrike">
                <a:solidFill>
                  <a:srgbClr val="000000"/>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276" name="Google Shape;276;p21"/>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2"/>
          <p:cNvSpPr txBox="1"/>
          <p:nvPr/>
        </p:nvSpPr>
        <p:spPr>
          <a:xfrm>
            <a:off x="406400" y="920553"/>
            <a:ext cx="10769700" cy="1371600"/>
          </a:xfrm>
          <a:prstGeom prst="rect">
            <a:avLst/>
          </a:prstGeom>
          <a:noFill/>
          <a:ln>
            <a:noFill/>
          </a:ln>
        </p:spPr>
        <p:txBody>
          <a:bodyPr anchorCtr="0" anchor="t" bIns="46025" lIns="92075" spcFirstLastPara="1" rIns="92075" wrap="square" tIns="46025">
            <a:no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small" strike="noStrike">
                <a:solidFill>
                  <a:srgbClr val="1E6138"/>
                </a:solidFill>
                <a:latin typeface="Calibri"/>
                <a:ea typeface="Calibri"/>
                <a:cs typeface="Calibri"/>
                <a:sym typeface="Calibri"/>
              </a:rPr>
              <a:t>D.E.A.R. </a:t>
            </a:r>
            <a:endParaRPr/>
          </a:p>
          <a:p>
            <a:pPr indent="0" lvl="0" marL="0" marR="0" rtl="0" algn="ctr">
              <a:lnSpc>
                <a:spcPct val="100000"/>
              </a:lnSpc>
              <a:spcBef>
                <a:spcPts val="0"/>
              </a:spcBef>
              <a:spcAft>
                <a:spcPts val="0"/>
              </a:spcAft>
              <a:buClr>
                <a:srgbClr val="000000"/>
              </a:buClr>
              <a:buSzPts val="5400"/>
              <a:buFont typeface="Arial"/>
              <a:buNone/>
            </a:pPr>
            <a:r>
              <a:rPr b="1" i="0" lang="en-US" sz="5400" u="none" cap="small" strike="noStrike">
                <a:solidFill>
                  <a:srgbClr val="1E6138"/>
                </a:solidFill>
                <a:latin typeface="Calibri"/>
                <a:ea typeface="Calibri"/>
                <a:cs typeface="Calibri"/>
                <a:sym typeface="Calibri"/>
              </a:rPr>
              <a:t>Drop Everything And Reflect!</a:t>
            </a:r>
            <a:endParaRPr b="0" i="0" sz="1400" u="none" cap="none" strike="noStrike">
              <a:solidFill>
                <a:srgbClr val="000000"/>
              </a:solidFill>
              <a:latin typeface="Arial"/>
              <a:ea typeface="Arial"/>
              <a:cs typeface="Arial"/>
              <a:sym typeface="Arial"/>
            </a:endParaRPr>
          </a:p>
        </p:txBody>
      </p:sp>
      <p:sp>
        <p:nvSpPr>
          <p:cNvPr id="282" name="Google Shape;282;p22"/>
          <p:cNvSpPr/>
          <p:nvPr/>
        </p:nvSpPr>
        <p:spPr>
          <a:xfrm>
            <a:off x="2530764" y="2493522"/>
            <a:ext cx="7063502" cy="414465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US" sz="2800" u="none" cap="none" strike="noStrike">
                <a:solidFill>
                  <a:srgbClr val="F8931F"/>
                </a:solidFill>
                <a:latin typeface="Calibri"/>
                <a:ea typeface="Calibri"/>
                <a:cs typeface="Calibri"/>
                <a:sym typeface="Calibri"/>
              </a:rPr>
              <a:t>Type in the answer to 1-2 reflection in the chat, </a:t>
            </a:r>
            <a:r>
              <a:rPr b="1" i="1" lang="en-US" sz="2800" u="none" cap="none" strike="noStrike">
                <a:solidFill>
                  <a:srgbClr val="FF0000"/>
                </a:solidFill>
                <a:latin typeface="Calibri"/>
                <a:ea typeface="Calibri"/>
                <a:cs typeface="Calibri"/>
                <a:sym typeface="Calibri"/>
              </a:rPr>
              <a:t>BUT </a:t>
            </a:r>
            <a:r>
              <a:rPr b="1" i="1" lang="en-US" sz="2800" u="none" cap="none" strike="noStrike">
                <a:solidFill>
                  <a:srgbClr val="F8931F"/>
                </a:solidFill>
                <a:latin typeface="Calibri"/>
                <a:ea typeface="Calibri"/>
                <a:cs typeface="Calibri"/>
                <a:sym typeface="Calibri"/>
              </a:rPr>
              <a:t>–</a:t>
            </a:r>
            <a:endParaRPr/>
          </a:p>
          <a:p>
            <a:pPr indent="0" lvl="0" marL="0" marR="0" rtl="0" algn="ctr">
              <a:lnSpc>
                <a:spcPct val="100000"/>
              </a:lnSpc>
              <a:spcBef>
                <a:spcPts val="0"/>
              </a:spcBef>
              <a:spcAft>
                <a:spcPts val="0"/>
              </a:spcAft>
              <a:buNone/>
            </a:pPr>
            <a:r>
              <a:rPr b="1" i="1" lang="en-US" sz="2800" u="sng" cap="none" strike="noStrike">
                <a:solidFill>
                  <a:srgbClr val="F8931F"/>
                </a:solidFill>
                <a:latin typeface="Calibri"/>
                <a:ea typeface="Calibri"/>
                <a:cs typeface="Calibri"/>
                <a:sym typeface="Calibri"/>
              </a:rPr>
              <a:t>DO NOT submit (hit Enter) until I say so …</a:t>
            </a:r>
            <a:endParaRPr/>
          </a:p>
          <a:p>
            <a:pPr indent="0" lvl="0" marL="0" marR="0" rtl="0" algn="ctr">
              <a:lnSpc>
                <a:spcPct val="100000"/>
              </a:lnSpc>
              <a:spcBef>
                <a:spcPts val="0"/>
              </a:spcBef>
              <a:spcAft>
                <a:spcPts val="0"/>
              </a:spcAft>
              <a:buNone/>
            </a:pPr>
            <a:r>
              <a:t/>
            </a:r>
            <a:endParaRPr b="1" i="1" sz="2800" u="sng" cap="none" strike="noStrike">
              <a:solidFill>
                <a:srgbClr val="F8931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rgbClr val="F8931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1" sz="2800" u="sng" cap="none" strike="noStrike">
              <a:solidFill>
                <a:srgbClr val="F8931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1" sz="2800" u="sng" cap="none" strike="noStrike">
              <a:solidFill>
                <a:srgbClr val="F8931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1" sz="2800" u="none" cap="none" strike="noStrike">
              <a:solidFill>
                <a:srgbClr val="F8931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1" sz="2800" u="none" cap="none" strike="noStrike">
              <a:solidFill>
                <a:srgbClr val="F8931F"/>
              </a:solidFill>
              <a:latin typeface="Calibri"/>
              <a:ea typeface="Calibri"/>
              <a:cs typeface="Calibri"/>
              <a:sym typeface="Calibri"/>
            </a:endParaRPr>
          </a:p>
          <a:p>
            <a:pPr indent="0" lvl="0" marL="0" marR="0" rtl="0" algn="ctr">
              <a:lnSpc>
                <a:spcPct val="100000"/>
              </a:lnSpc>
              <a:spcBef>
                <a:spcPts val="0"/>
              </a:spcBef>
              <a:spcAft>
                <a:spcPts val="0"/>
              </a:spcAft>
              <a:buNone/>
            </a:pPr>
            <a:r>
              <a:rPr b="1" i="1" lang="en-US" sz="2800" u="none" cap="none" strike="noStrike">
                <a:solidFill>
                  <a:srgbClr val="F8931F"/>
                </a:solidFill>
                <a:latin typeface="Calibri"/>
                <a:ea typeface="Calibri"/>
                <a:cs typeface="Calibri"/>
                <a:sym typeface="Calibri"/>
              </a:rPr>
              <a:t>This is called a "waterfall" strategy in Zoom</a:t>
            </a:r>
            <a:endParaRPr/>
          </a:p>
          <a:p>
            <a:pPr indent="0" lvl="0" marL="0" marR="0" rtl="0" algn="ctr">
              <a:lnSpc>
                <a:spcPct val="100000"/>
              </a:lnSpc>
              <a:spcBef>
                <a:spcPts val="0"/>
              </a:spcBef>
              <a:spcAft>
                <a:spcPts val="0"/>
              </a:spcAft>
              <a:buClr>
                <a:srgbClr val="000000"/>
              </a:buClr>
              <a:buSzPts val="2800"/>
              <a:buFont typeface="Arial"/>
              <a:buNone/>
            </a:pPr>
            <a:r>
              <a:t/>
            </a:r>
            <a:endParaRPr b="1" i="1" sz="2800" u="none" cap="none" strike="noStrike">
              <a:solidFill>
                <a:srgbClr val="F8931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1" sz="2800" u="none" cap="none" strike="noStrike">
              <a:solidFill>
                <a:srgbClr val="F8931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1" sz="2800" u="none" cap="none" strike="noStrike">
              <a:solidFill>
                <a:srgbClr val="F8931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rgbClr val="F8931F"/>
              </a:solidFill>
              <a:latin typeface="Calibri"/>
              <a:ea typeface="Calibri"/>
              <a:cs typeface="Calibri"/>
              <a:sym typeface="Calibri"/>
              <a:hlinkClick r:id="rId3">
                <a:extLst>
                  <a:ext uri="{A12FA001-AC4F-418D-AE19-62706E023703}">
                    <ahyp:hlinkClr val="tx"/>
                  </a:ext>
                </a:extLst>
              </a:hlinkClick>
            </a:endParaRPr>
          </a:p>
        </p:txBody>
      </p:sp>
      <p:sp>
        <p:nvSpPr>
          <p:cNvPr id="283" name="Google Shape;283;p22"/>
          <p:cNvSpPr txBox="1"/>
          <p:nvPr/>
        </p:nvSpPr>
        <p:spPr>
          <a:xfrm>
            <a:off x="507900" y="615753"/>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graphicFrame>
        <p:nvGraphicFramePr>
          <p:cNvPr id="284" name="Google Shape;284;p22"/>
          <p:cNvGraphicFramePr/>
          <p:nvPr/>
        </p:nvGraphicFramePr>
        <p:xfrm>
          <a:off x="1632857" y="4164326"/>
          <a:ext cx="3000000" cy="3000000"/>
        </p:xfrm>
        <a:graphic>
          <a:graphicData uri="http://schemas.openxmlformats.org/drawingml/2006/table">
            <a:tbl>
              <a:tblPr bandRow="1" firstRow="1">
                <a:noFill/>
                <a:tableStyleId>{BE62082A-C7A2-4264-8CA1-7A2A9D95A655}</a:tableStyleId>
              </a:tblPr>
              <a:tblGrid>
                <a:gridCol w="3433075"/>
                <a:gridCol w="5528050"/>
              </a:tblGrid>
              <a:tr h="1371600">
                <a:tc>
                  <a:txBody>
                    <a:bodyPr/>
                    <a:lstStyle/>
                    <a:p>
                      <a:pPr indent="0" lvl="0" marL="0" marR="0" rtl="0" algn="ctr">
                        <a:lnSpc>
                          <a:spcPct val="100000"/>
                        </a:lnSpc>
                        <a:spcBef>
                          <a:spcPts val="0"/>
                        </a:spcBef>
                        <a:spcAft>
                          <a:spcPts val="0"/>
                        </a:spcAft>
                        <a:buNone/>
                      </a:pPr>
                      <a:r>
                        <a:rPr b="1" i="1" lang="en-US" sz="2000" u="none" cap="none" strike="noStrike">
                          <a:solidFill>
                            <a:srgbClr val="00B050"/>
                          </a:solidFill>
                          <a:latin typeface="Calibri"/>
                          <a:ea typeface="Calibri"/>
                          <a:cs typeface="Calibri"/>
                          <a:sym typeface="Calibri"/>
                        </a:rPr>
                        <a:t>1 </a:t>
                      </a:r>
                      <a:endParaRPr/>
                    </a:p>
                    <a:p>
                      <a:pPr indent="0" lvl="0" marL="0" marR="0" rtl="0" algn="l">
                        <a:lnSpc>
                          <a:spcPct val="100000"/>
                        </a:lnSpc>
                        <a:spcBef>
                          <a:spcPts val="0"/>
                        </a:spcBef>
                        <a:spcAft>
                          <a:spcPts val="0"/>
                        </a:spcAft>
                        <a:buClr>
                          <a:srgbClr val="000000"/>
                        </a:buClr>
                        <a:buSzPts val="2000"/>
                        <a:buFont typeface="Arial"/>
                        <a:buNone/>
                      </a:pPr>
                      <a:r>
                        <a:t/>
                      </a:r>
                      <a:endParaRPr b="1" i="1" sz="2000" u="none" cap="none" strike="noStrike">
                        <a:solidFill>
                          <a:srgbClr val="00B05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1" lang="en-US" sz="2000" u="none" cap="none" strike="noStrike">
                          <a:solidFill>
                            <a:srgbClr val="00B050"/>
                          </a:solidFill>
                          <a:latin typeface="Calibri"/>
                          <a:ea typeface="Calibri"/>
                          <a:cs typeface="Calibri"/>
                          <a:sym typeface="Calibri"/>
                        </a:rPr>
                        <a:t>1 thing that I can do</a:t>
                      </a:r>
                      <a:r>
                        <a:rPr b="1" i="1" lang="en-US" sz="2000" u="none" cap="none" strike="noStrike">
                          <a:solidFill>
                            <a:srgbClr val="F8931F"/>
                          </a:solidFill>
                          <a:latin typeface="Calibri"/>
                          <a:ea typeface="Calibri"/>
                          <a:cs typeface="Calibri"/>
                          <a:sym typeface="Calibri"/>
                        </a:rPr>
                        <a:t> </a:t>
                      </a:r>
                      <a:endParaRPr b="1" i="1" sz="2000" u="none" cap="none" strike="noStrike">
                        <a:solidFill>
                          <a:srgbClr val="F8931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1" sz="2000" u="none" cap="none" strike="noStrike">
                        <a:solidFill>
                          <a:srgbClr val="F8931F"/>
                        </a:solidFill>
                        <a:latin typeface="Calibri"/>
                        <a:ea typeface="Calibri"/>
                        <a:cs typeface="Calibri"/>
                        <a:sym typeface="Calibri"/>
                      </a:endParaRPr>
                    </a:p>
                  </a:txBody>
                  <a:tcPr marT="45725" marB="45725" marR="91450" marL="91450">
                    <a:solidFill>
                      <a:srgbClr val="D0E59E"/>
                    </a:solidFill>
                  </a:tcPr>
                </a:tc>
                <a:tc>
                  <a:txBody>
                    <a:bodyPr/>
                    <a:lstStyle/>
                    <a:p>
                      <a:pPr indent="0" lvl="0" marL="0" marR="0" rtl="0" algn="ctr">
                        <a:lnSpc>
                          <a:spcPct val="100000"/>
                        </a:lnSpc>
                        <a:spcBef>
                          <a:spcPts val="0"/>
                        </a:spcBef>
                        <a:spcAft>
                          <a:spcPts val="0"/>
                        </a:spcAft>
                        <a:buNone/>
                      </a:pPr>
                      <a:r>
                        <a:rPr i="1" lang="en-US" sz="1800" u="none" cap="none" strike="noStrike">
                          <a:solidFill>
                            <a:srgbClr val="861529"/>
                          </a:solidFill>
                        </a:rPr>
                        <a:t>2</a:t>
                      </a:r>
                      <a:endParaRPr/>
                    </a:p>
                    <a:p>
                      <a:pPr indent="0" lvl="0" marL="0" marR="0" rtl="0" algn="l">
                        <a:lnSpc>
                          <a:spcPct val="100000"/>
                        </a:lnSpc>
                        <a:spcBef>
                          <a:spcPts val="0"/>
                        </a:spcBef>
                        <a:spcAft>
                          <a:spcPts val="0"/>
                        </a:spcAft>
                        <a:buClr>
                          <a:srgbClr val="000000"/>
                        </a:buClr>
                        <a:buSzPts val="1800"/>
                        <a:buFont typeface="Arial"/>
                        <a:buNone/>
                      </a:pPr>
                      <a:r>
                        <a:t/>
                      </a:r>
                      <a:endParaRPr i="1" sz="1800" u="none" cap="none" strike="noStrike">
                        <a:solidFill>
                          <a:srgbClr val="861529"/>
                        </a:solidFill>
                      </a:endParaRPr>
                    </a:p>
                    <a:p>
                      <a:pPr indent="0" lvl="0" marL="0" marR="0" rtl="0" algn="l">
                        <a:lnSpc>
                          <a:spcPct val="100000"/>
                        </a:lnSpc>
                        <a:spcBef>
                          <a:spcPts val="0"/>
                        </a:spcBef>
                        <a:spcAft>
                          <a:spcPts val="0"/>
                        </a:spcAft>
                        <a:buClr>
                          <a:srgbClr val="000000"/>
                        </a:buClr>
                        <a:buSzPts val="1800"/>
                        <a:buFont typeface="Arial"/>
                        <a:buNone/>
                      </a:pPr>
                      <a:r>
                        <a:rPr i="1" lang="en-US" sz="1800" u="none" cap="none" strike="noStrike">
                          <a:solidFill>
                            <a:srgbClr val="861529"/>
                          </a:solidFill>
                        </a:rPr>
                        <a:t>                  2 motivate students is…..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i="1" sz="1800" u="none" cap="none" strike="noStrike">
                        <a:solidFill>
                          <a:srgbClr val="861529"/>
                        </a:solidFill>
                      </a:endParaRPr>
                    </a:p>
                    <a:p>
                      <a:pPr indent="0" lvl="0" marL="0" marR="0" rtl="0" algn="l">
                        <a:lnSpc>
                          <a:spcPct val="100000"/>
                        </a:lnSpc>
                        <a:spcBef>
                          <a:spcPts val="0"/>
                        </a:spcBef>
                        <a:spcAft>
                          <a:spcPts val="0"/>
                        </a:spcAft>
                        <a:buClr>
                          <a:srgbClr val="000000"/>
                        </a:buClr>
                        <a:buSzPts val="1800"/>
                        <a:buFont typeface="Arial"/>
                        <a:buNone/>
                      </a:pPr>
                      <a:r>
                        <a:t/>
                      </a:r>
                      <a:endParaRPr i="1" sz="1800" u="none" cap="none" strike="noStrike">
                        <a:solidFill>
                          <a:srgbClr val="861529"/>
                        </a:solidFill>
                      </a:endParaRPr>
                    </a:p>
                    <a:p>
                      <a:pPr indent="0" lvl="0" marL="0" marR="0" rtl="0" algn="l">
                        <a:lnSpc>
                          <a:spcPct val="100000"/>
                        </a:lnSpc>
                        <a:spcBef>
                          <a:spcPts val="0"/>
                        </a:spcBef>
                        <a:spcAft>
                          <a:spcPts val="0"/>
                        </a:spcAft>
                        <a:buClr>
                          <a:srgbClr val="000000"/>
                        </a:buClr>
                        <a:buSzPts val="1800"/>
                        <a:buFont typeface="Arial"/>
                        <a:buNone/>
                      </a:pPr>
                      <a:r>
                        <a:t/>
                      </a:r>
                      <a:endParaRPr i="1" sz="1800" u="none" cap="none" strike="noStrike">
                        <a:solidFill>
                          <a:srgbClr val="861529"/>
                        </a:solidFill>
                      </a:endParaRPr>
                    </a:p>
                  </a:txBody>
                  <a:tcPr marT="45725" marB="45725" marR="91450" marL="91450">
                    <a:solidFill>
                      <a:srgbClr val="D0E59E"/>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3"/>
          <p:cNvSpPr txBox="1"/>
          <p:nvPr/>
        </p:nvSpPr>
        <p:spPr>
          <a:xfrm>
            <a:off x="406400" y="1260732"/>
            <a:ext cx="10769700" cy="1371600"/>
          </a:xfrm>
          <a:prstGeom prst="rect">
            <a:avLst/>
          </a:prstGeom>
          <a:noFill/>
          <a:ln>
            <a:noFill/>
          </a:ln>
        </p:spPr>
        <p:txBody>
          <a:bodyPr anchorCtr="0" anchor="t" bIns="46025" lIns="92075" spcFirstLastPara="1" rIns="92075" wrap="square" tIns="46025">
            <a:noAutofit/>
          </a:bodyPr>
          <a:lstStyle/>
          <a:p>
            <a:pPr indent="0" lvl="0" marL="0" marR="0" rtl="0" algn="ctr">
              <a:lnSpc>
                <a:spcPct val="100000"/>
              </a:lnSpc>
              <a:spcBef>
                <a:spcPts val="0"/>
              </a:spcBef>
              <a:spcAft>
                <a:spcPts val="0"/>
              </a:spcAft>
              <a:buNone/>
            </a:pPr>
            <a:r>
              <a:rPr b="1" i="0" lang="en-US" sz="5400" u="none" cap="small" strike="noStrike">
                <a:solidFill>
                  <a:srgbClr val="1E6138"/>
                </a:solidFill>
                <a:latin typeface="Calibri"/>
                <a:ea typeface="Calibri"/>
                <a:cs typeface="Calibri"/>
                <a:sym typeface="Calibri"/>
              </a:rPr>
              <a:t>Exit Ticket</a:t>
            </a:r>
            <a:endParaRPr b="0" i="0" sz="1400" u="none" cap="none" strike="noStrike">
              <a:solidFill>
                <a:srgbClr val="000000"/>
              </a:solidFill>
              <a:latin typeface="Arial"/>
              <a:ea typeface="Arial"/>
              <a:cs typeface="Arial"/>
              <a:sym typeface="Arial"/>
            </a:endParaRPr>
          </a:p>
        </p:txBody>
      </p:sp>
      <p:sp>
        <p:nvSpPr>
          <p:cNvPr id="290" name="Google Shape;290;p23"/>
          <p:cNvSpPr/>
          <p:nvPr/>
        </p:nvSpPr>
        <p:spPr>
          <a:xfrm>
            <a:off x="2530764" y="2493522"/>
            <a:ext cx="6791360" cy="414465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1" i="1" sz="2800" u="none" cap="none" strike="noStrike">
              <a:solidFill>
                <a:srgbClr val="F8931F"/>
              </a:solidFill>
              <a:latin typeface="Calibri"/>
              <a:ea typeface="Calibri"/>
              <a:cs typeface="Calibri"/>
              <a:sym typeface="Calibri"/>
            </a:endParaRPr>
          </a:p>
          <a:p>
            <a:pPr indent="0" lvl="0" marL="0" marR="0" rtl="0" algn="ctr">
              <a:lnSpc>
                <a:spcPct val="100000"/>
              </a:lnSpc>
              <a:spcBef>
                <a:spcPts val="0"/>
              </a:spcBef>
              <a:spcAft>
                <a:spcPts val="0"/>
              </a:spcAft>
              <a:buNone/>
            </a:pPr>
            <a:r>
              <a:rPr b="1" i="1" lang="en-US" sz="2800" u="none" cap="none" strike="noStrike">
                <a:solidFill>
                  <a:srgbClr val="F8931F"/>
                </a:solidFill>
                <a:latin typeface="Calibri"/>
                <a:ea typeface="Calibri"/>
                <a:cs typeface="Calibri"/>
                <a:sym typeface="Calibri"/>
              </a:rPr>
              <a:t>Click on </a:t>
            </a:r>
            <a:r>
              <a:rPr b="1" i="1" lang="en-US" sz="2800" u="none" cap="none" strike="noStrike">
                <a:solidFill>
                  <a:srgbClr val="00B050"/>
                </a:solidFill>
                <a:latin typeface="Calibri"/>
                <a:ea typeface="Calibri"/>
                <a:cs typeface="Calibri"/>
                <a:sym typeface="Calibri"/>
              </a:rPr>
              <a:t>the link </a:t>
            </a:r>
            <a:r>
              <a:rPr b="1" i="1" lang="en-US" sz="2800" u="none" cap="none" strike="noStrike">
                <a:solidFill>
                  <a:srgbClr val="F8931F"/>
                </a:solidFill>
                <a:latin typeface="Calibri"/>
                <a:ea typeface="Calibri"/>
                <a:cs typeface="Calibri"/>
                <a:sym typeface="Calibri"/>
              </a:rPr>
              <a:t>in the Zoom chat box to complete the Exit Ticket</a:t>
            </a:r>
            <a:endParaRPr/>
          </a:p>
          <a:p>
            <a:pPr indent="0" lvl="0" marL="0" marR="0" rtl="0" algn="ctr">
              <a:lnSpc>
                <a:spcPct val="100000"/>
              </a:lnSpc>
              <a:spcBef>
                <a:spcPts val="0"/>
              </a:spcBef>
              <a:spcAft>
                <a:spcPts val="0"/>
              </a:spcAft>
              <a:buNone/>
            </a:pPr>
            <a:r>
              <a:t/>
            </a:r>
            <a:endParaRPr b="1" i="1" sz="2800" u="none" cap="none" strike="noStrike">
              <a:solidFill>
                <a:srgbClr val="F8931F"/>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1" sz="2800" u="none" cap="none" strike="noStrike">
              <a:solidFill>
                <a:srgbClr val="F8931F"/>
              </a:solidFill>
              <a:latin typeface="Calibri"/>
              <a:ea typeface="Calibri"/>
              <a:cs typeface="Calibri"/>
              <a:sym typeface="Calibri"/>
            </a:endParaRPr>
          </a:p>
          <a:p>
            <a:pPr indent="0" lvl="0" marL="0" marR="0" rtl="0" algn="ctr">
              <a:lnSpc>
                <a:spcPct val="100000"/>
              </a:lnSpc>
              <a:spcBef>
                <a:spcPts val="0"/>
              </a:spcBef>
              <a:spcAft>
                <a:spcPts val="0"/>
              </a:spcAft>
              <a:buNone/>
            </a:pPr>
            <a:r>
              <a:rPr b="1" i="1" lang="en-US" sz="2400" u="none" cap="none" strike="noStrike">
                <a:solidFill>
                  <a:schemeClr val="dk1"/>
                </a:solidFill>
                <a:latin typeface="Calibri"/>
                <a:ea typeface="Calibri"/>
                <a:cs typeface="Calibri"/>
                <a:sym typeface="Calibri"/>
              </a:rPr>
              <a:t>https://forms.gle/BCM7ZTkTdv6HC4AP8</a:t>
            </a:r>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rgbClr val="F8931F"/>
              </a:solidFill>
              <a:latin typeface="Calibri"/>
              <a:ea typeface="Calibri"/>
              <a:cs typeface="Calibri"/>
              <a:sym typeface="Calibri"/>
              <a:hlinkClick r:id="rId3">
                <a:extLst>
                  <a:ext uri="{A12FA001-AC4F-418D-AE19-62706E023703}">
                    <ahyp:hlinkClr val="tx"/>
                  </a:ext>
                </a:extLst>
              </a:hlinkClick>
            </a:endParaRPr>
          </a:p>
        </p:txBody>
      </p:sp>
      <p:sp>
        <p:nvSpPr>
          <p:cNvPr id="291" name="Google Shape;291;p23"/>
          <p:cNvSpPr txBox="1"/>
          <p:nvPr/>
        </p:nvSpPr>
        <p:spPr>
          <a:xfrm>
            <a:off x="507900" y="615753"/>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4"/>
          <p:cNvSpPr txBox="1"/>
          <p:nvPr/>
        </p:nvSpPr>
        <p:spPr>
          <a:xfrm>
            <a:off x="452700" y="864200"/>
            <a:ext cx="10769700" cy="72324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60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What is due on Sunday, May 23?</a:t>
            </a:r>
            <a:endParaRPr b="0" i="0" sz="1400" u="none" cap="none" strike="noStrike">
              <a:solidFill>
                <a:srgbClr val="000000"/>
              </a:solidFill>
              <a:latin typeface="Arial"/>
              <a:ea typeface="Arial"/>
              <a:cs typeface="Arial"/>
              <a:sym typeface="Arial"/>
            </a:endParaRPr>
          </a:p>
        </p:txBody>
      </p:sp>
      <p:pic>
        <p:nvPicPr>
          <p:cNvPr id="298" name="Google Shape;298;p24"/>
          <p:cNvPicPr preferRelativeResize="0"/>
          <p:nvPr/>
        </p:nvPicPr>
        <p:blipFill rotWithShape="1">
          <a:blip r:embed="rId3">
            <a:alphaModFix/>
          </a:blip>
          <a:srcRect b="0" l="0" r="0" t="0"/>
          <a:stretch/>
        </p:blipFill>
        <p:spPr>
          <a:xfrm>
            <a:off x="3161203" y="1587444"/>
            <a:ext cx="5296997" cy="4889555"/>
          </a:xfrm>
          <a:prstGeom prst="rect">
            <a:avLst/>
          </a:prstGeom>
          <a:noFill/>
          <a:ln>
            <a:noFill/>
          </a:ln>
        </p:spPr>
      </p:pic>
      <p:sp>
        <p:nvSpPr>
          <p:cNvPr id="299" name="Google Shape;299;p24"/>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5"/>
          <p:cNvSpPr txBox="1"/>
          <p:nvPr/>
        </p:nvSpPr>
        <p:spPr>
          <a:xfrm>
            <a:off x="452700" y="864200"/>
            <a:ext cx="10769700" cy="407800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8931F"/>
                </a:solidFill>
                <a:latin typeface="Calibri"/>
                <a:ea typeface="Calibri"/>
                <a:cs typeface="Calibri"/>
                <a:sym typeface="Calibri"/>
              </a:rPr>
              <a:t>LOOKING AHEAD</a:t>
            </a:r>
            <a:endParaRPr b="1" i="0" sz="4400" u="none" cap="none" strike="noStrike">
              <a:solidFill>
                <a:srgbClr val="F8931F"/>
              </a:solidFill>
              <a:latin typeface="Calibri"/>
              <a:ea typeface="Calibri"/>
              <a:cs typeface="Calibri"/>
              <a:sym typeface="Calibri"/>
            </a:endParaRPr>
          </a:p>
          <a:p>
            <a:pPr indent="0" lvl="0" marL="0" marR="0" rtl="0" algn="ctr">
              <a:lnSpc>
                <a:spcPct val="100000"/>
              </a:lnSpc>
              <a:spcBef>
                <a:spcPts val="600"/>
              </a:spcBef>
              <a:spcAft>
                <a:spcPts val="0"/>
              </a:spcAft>
              <a:buClr>
                <a:srgbClr val="000000"/>
              </a:buClr>
              <a:buSzPts val="2000"/>
              <a:buFont typeface="Arial"/>
              <a:buNone/>
            </a:pPr>
            <a:r>
              <a:t/>
            </a:r>
            <a:endParaRPr b="1" i="0" sz="2000" u="none" cap="none" strike="noStrike">
              <a:solidFill>
                <a:schemeClr val="dk1"/>
              </a:solidFill>
              <a:latin typeface="Calibri"/>
              <a:ea typeface="Calibri"/>
              <a:cs typeface="Calibri"/>
              <a:sym typeface="Calibri"/>
            </a:endParaRPr>
          </a:p>
          <a:p>
            <a:pPr indent="0" lvl="0" marL="0" marR="0" rtl="0" algn="ctr">
              <a:lnSpc>
                <a:spcPct val="100000"/>
              </a:lnSpc>
              <a:spcBef>
                <a:spcPts val="60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Module 5: on Monday, May 24th!</a:t>
            </a:r>
            <a:endParaRPr b="1" i="0" sz="3000" u="none" cap="none" strike="noStrike">
              <a:solidFill>
                <a:schemeClr val="dk1"/>
              </a:solidFill>
              <a:latin typeface="Calibri"/>
              <a:ea typeface="Calibri"/>
              <a:cs typeface="Calibri"/>
              <a:sym typeface="Calibri"/>
            </a:endParaRPr>
          </a:p>
          <a:p>
            <a:pPr indent="0" lvl="0" marL="0" marR="0" rtl="0" algn="ctr">
              <a:lnSpc>
                <a:spcPct val="100000"/>
              </a:lnSpc>
              <a:spcBef>
                <a:spcPts val="600"/>
              </a:spcBef>
              <a:spcAft>
                <a:spcPts val="0"/>
              </a:spcAft>
              <a:buClr>
                <a:srgbClr val="000000"/>
              </a:buClr>
              <a:buSzPts val="3000"/>
              <a:buFont typeface="Arial"/>
              <a:buNone/>
            </a:pPr>
            <a:r>
              <a:t/>
            </a:r>
            <a:endParaRPr b="1" i="0" sz="3000" u="none" cap="none" strike="noStrike">
              <a:solidFill>
                <a:schemeClr val="dk1"/>
              </a:solidFill>
              <a:latin typeface="Calibri"/>
              <a:ea typeface="Calibri"/>
              <a:cs typeface="Calibri"/>
              <a:sym typeface="Calibri"/>
            </a:endParaRPr>
          </a:p>
          <a:p>
            <a:pPr indent="0" lvl="0" marL="0" marR="0" rtl="0" algn="ctr">
              <a:lnSpc>
                <a:spcPct val="100000"/>
              </a:lnSpc>
              <a:spcBef>
                <a:spcPts val="600"/>
              </a:spcBef>
              <a:spcAft>
                <a:spcPts val="0"/>
              </a:spcAft>
              <a:buClr>
                <a:srgbClr val="000000"/>
              </a:buClr>
              <a:buSzPts val="3400"/>
              <a:buFont typeface="Arial"/>
              <a:buNone/>
            </a:pPr>
            <a:r>
              <a:rPr b="1" i="0" lang="en-US" sz="3400" u="none" cap="none" strike="noStrike">
                <a:solidFill>
                  <a:srgbClr val="F8931F"/>
                </a:solidFill>
                <a:latin typeface="Calibri"/>
                <a:ea typeface="Calibri"/>
                <a:cs typeface="Calibri"/>
                <a:sym typeface="Calibri"/>
              </a:rPr>
              <a:t>NEXT WEBINAR</a:t>
            </a:r>
            <a:endParaRPr b="1" i="0" sz="3000" u="none" cap="none" strike="noStrike">
              <a:solidFill>
                <a:schemeClr val="dk1"/>
              </a:solidFill>
              <a:latin typeface="Calibri"/>
              <a:ea typeface="Calibri"/>
              <a:cs typeface="Calibri"/>
              <a:sym typeface="Calibri"/>
            </a:endParaRPr>
          </a:p>
          <a:p>
            <a:pPr indent="0" lvl="0" marL="0" marR="0" rtl="0" algn="ctr">
              <a:lnSpc>
                <a:spcPct val="100000"/>
              </a:lnSpc>
              <a:spcBef>
                <a:spcPts val="60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Friday, May 28th</a:t>
            </a:r>
            <a:endParaRPr b="1" i="0" sz="3000" u="none" cap="none" strike="noStrike">
              <a:solidFill>
                <a:schemeClr val="dk1"/>
              </a:solidFill>
              <a:latin typeface="Calibri"/>
              <a:ea typeface="Calibri"/>
              <a:cs typeface="Calibri"/>
              <a:sym typeface="Calibri"/>
            </a:endParaRPr>
          </a:p>
          <a:p>
            <a:pPr indent="0" lvl="0" marL="0" marR="0" rtl="0" algn="ctr">
              <a:lnSpc>
                <a:spcPct val="100000"/>
              </a:lnSpc>
              <a:spcBef>
                <a:spcPts val="600"/>
              </a:spcBef>
              <a:spcAft>
                <a:spcPts val="60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7:00-8:00 PM Uzbekistan Time</a:t>
            </a:r>
            <a:endParaRPr b="1" i="0" sz="3000" u="none" cap="none" strike="noStrike">
              <a:solidFill>
                <a:schemeClr val="dk1"/>
              </a:solidFill>
              <a:latin typeface="Calibri"/>
              <a:ea typeface="Calibri"/>
              <a:cs typeface="Calibri"/>
              <a:sym typeface="Calibri"/>
            </a:endParaRPr>
          </a:p>
        </p:txBody>
      </p:sp>
      <p:sp>
        <p:nvSpPr>
          <p:cNvPr id="306" name="Google Shape;306;p25"/>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6"/>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sp>
        <p:nvSpPr>
          <p:cNvPr id="312" name="Google Shape;312;p26"/>
          <p:cNvSpPr/>
          <p:nvPr/>
        </p:nvSpPr>
        <p:spPr>
          <a:xfrm>
            <a:off x="2534405" y="1323525"/>
            <a:ext cx="7066795" cy="12926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2400" u="none" cap="none" strike="noStrike">
                <a:solidFill>
                  <a:srgbClr val="333333"/>
                </a:solidFill>
                <a:latin typeface="Lato"/>
                <a:ea typeface="Lato"/>
                <a:cs typeface="Lato"/>
                <a:sym typeface="Lato"/>
              </a:rPr>
              <a:t>"We expert teachers know that motivation and emotional impact are what matter."</a:t>
            </a:r>
            <a:r>
              <a:rPr b="0" i="0" lang="en-US" sz="1800" u="none" cap="none" strike="noStrike">
                <a:solidFill>
                  <a:srgbClr val="333333"/>
                </a:solidFill>
                <a:latin typeface="Arial"/>
                <a:ea typeface="Arial"/>
                <a:cs typeface="Arial"/>
                <a:sym typeface="Arial"/>
              </a:rPr>
              <a:t> - Donald Norman</a:t>
            </a:r>
            <a:endParaRPr b="0" i="0" sz="20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0" i="0" lang="en-US"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pic>
        <p:nvPicPr>
          <p:cNvPr descr="Diagram&#10;&#10;Description automatically generated" id="313" name="Google Shape;313;p26"/>
          <p:cNvPicPr preferRelativeResize="0"/>
          <p:nvPr/>
        </p:nvPicPr>
        <p:blipFill rotWithShape="1">
          <a:blip r:embed="rId3">
            <a:alphaModFix/>
          </a:blip>
          <a:srcRect b="0" l="0" r="0" t="0"/>
          <a:stretch/>
        </p:blipFill>
        <p:spPr>
          <a:xfrm>
            <a:off x="3238550" y="2616187"/>
            <a:ext cx="5719954" cy="3517906"/>
          </a:xfrm>
          <a:prstGeom prst="rect">
            <a:avLst/>
          </a:prstGeom>
          <a:noFill/>
          <a:ln>
            <a:noFill/>
          </a:ln>
        </p:spPr>
      </p:pic>
      <p:sp>
        <p:nvSpPr>
          <p:cNvPr id="314" name="Google Shape;314;p26"/>
          <p:cNvSpPr txBox="1"/>
          <p:nvPr/>
        </p:nvSpPr>
        <p:spPr>
          <a:xfrm>
            <a:off x="3059825" y="6324600"/>
            <a:ext cx="54102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4">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CC BY</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7"/>
          <p:cNvSpPr txBox="1"/>
          <p:nvPr/>
        </p:nvSpPr>
        <p:spPr>
          <a:xfrm>
            <a:off x="5382183" y="1207356"/>
            <a:ext cx="556099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F8931F"/>
                </a:solidFill>
                <a:latin typeface="Calibri"/>
                <a:ea typeface="Calibri"/>
                <a:cs typeface="Calibri"/>
                <a:sym typeface="Calibri"/>
              </a:rPr>
              <a:t>Thanks for attending! See you next Friday!</a:t>
            </a:r>
            <a:endParaRPr/>
          </a:p>
        </p:txBody>
      </p:sp>
      <p:pic>
        <p:nvPicPr>
          <p:cNvPr id="320" name="Google Shape;320;p27"/>
          <p:cNvPicPr preferRelativeResize="0"/>
          <p:nvPr/>
        </p:nvPicPr>
        <p:blipFill rotWithShape="1">
          <a:blip r:embed="rId3">
            <a:alphaModFix/>
          </a:blip>
          <a:srcRect b="0" l="0" r="0" t="0"/>
          <a:stretch/>
        </p:blipFill>
        <p:spPr>
          <a:xfrm>
            <a:off x="3146156" y="2376866"/>
            <a:ext cx="5560996" cy="3373140"/>
          </a:xfrm>
          <a:prstGeom prst="rect">
            <a:avLst/>
          </a:prstGeom>
          <a:noFill/>
          <a:ln>
            <a:noFill/>
          </a:ln>
        </p:spPr>
      </p:pic>
      <p:sp>
        <p:nvSpPr>
          <p:cNvPr id="321" name="Google Shape;321;p27"/>
          <p:cNvSpPr txBox="1"/>
          <p:nvPr>
            <p:ph idx="2" type="body"/>
          </p:nvPr>
        </p:nvSpPr>
        <p:spPr>
          <a:xfrm>
            <a:off x="406400" y="1066800"/>
            <a:ext cx="10769600" cy="50292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t/>
            </a:r>
            <a:endParaRPr/>
          </a:p>
        </p:txBody>
      </p:sp>
      <p:sp>
        <p:nvSpPr>
          <p:cNvPr id="322" name="Google Shape;322;p27"/>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3"/>
          <p:cNvSpPr txBox="1"/>
          <p:nvPr/>
        </p:nvSpPr>
        <p:spPr>
          <a:xfrm>
            <a:off x="1020915" y="978232"/>
            <a:ext cx="9094273" cy="2646848"/>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3300" u="none" cap="none" strike="noStrike">
                <a:solidFill>
                  <a:srgbClr val="F8931F"/>
                </a:solidFill>
                <a:latin typeface="Calibri"/>
                <a:ea typeface="Calibri"/>
                <a:cs typeface="Calibri"/>
                <a:sym typeface="Calibri"/>
              </a:rPr>
              <a:t>Recalling our </a:t>
            </a:r>
            <a:r>
              <a:rPr b="1" i="0" lang="en-US" sz="3300" u="none" cap="none" strike="noStrike">
                <a:solidFill>
                  <a:schemeClr val="dk1"/>
                </a:solidFill>
                <a:latin typeface="Calibri"/>
                <a:ea typeface="Calibri"/>
                <a:cs typeface="Calibri"/>
                <a:sym typeface="Calibri"/>
              </a:rPr>
              <a:t>Module 3 content</a:t>
            </a:r>
            <a:r>
              <a:rPr b="1" i="0" lang="en-US" sz="3300" u="none" cap="none" strike="noStrike">
                <a:solidFill>
                  <a:srgbClr val="F8931F"/>
                </a:solidFill>
                <a:latin typeface="Calibri"/>
                <a:ea typeface="Calibri"/>
                <a:cs typeface="Calibri"/>
                <a:sym typeface="Calibri"/>
              </a:rPr>
              <a:t> from last week on effective questioning and answering in class,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3300" u="none" cap="none" strike="noStrike">
                <a:solidFill>
                  <a:srgbClr val="F8931F"/>
                </a:solidFill>
                <a:latin typeface="Calibri"/>
                <a:ea typeface="Calibri"/>
                <a:cs typeface="Calibri"/>
                <a:sym typeface="Calibri"/>
              </a:rPr>
              <a:t>think about your most important new learning, (</a:t>
            </a:r>
            <a:r>
              <a:rPr b="1" i="0" lang="en-US" sz="2800" u="none" cap="none" strike="noStrike">
                <a:solidFill>
                  <a:srgbClr val="F8931F"/>
                </a:solidFill>
                <a:latin typeface="Calibri"/>
                <a:ea typeface="Calibri"/>
                <a:cs typeface="Calibri"/>
                <a:sym typeface="Calibri"/>
              </a:rPr>
              <a:t>such as predicting, questioning for main ideas, making inference, etc.) </a:t>
            </a:r>
            <a:endParaRPr b="1" i="0" sz="2800" u="none" cap="none" strike="noStrike">
              <a:solidFill>
                <a:srgbClr val="F8931F"/>
              </a:solidFill>
              <a:latin typeface="Calibri"/>
              <a:ea typeface="Calibri"/>
              <a:cs typeface="Calibri"/>
              <a:sym typeface="Calibri"/>
            </a:endParaRPr>
          </a:p>
        </p:txBody>
      </p:sp>
      <p:sp>
        <p:nvSpPr>
          <p:cNvPr id="128" name="Google Shape;128;p3"/>
          <p:cNvSpPr txBox="1"/>
          <p:nvPr>
            <p:ph idx="2" type="body"/>
          </p:nvPr>
        </p:nvSpPr>
        <p:spPr>
          <a:xfrm>
            <a:off x="1489997" y="3918155"/>
            <a:ext cx="7664244" cy="5029200"/>
          </a:xfrm>
          <a:prstGeom prst="rect">
            <a:avLst/>
          </a:prstGeom>
          <a:noFill/>
          <a:ln>
            <a:noFill/>
          </a:ln>
        </p:spPr>
        <p:txBody>
          <a:bodyPr anchorCtr="0" anchor="t" bIns="45700" lIns="91425" spcFirstLastPara="1" rIns="91425" wrap="square" tIns="45700">
            <a:noAutofit/>
          </a:bodyPr>
          <a:lstStyle/>
          <a:p>
            <a:pPr indent="-228600" lvl="0" marL="457200" rtl="0" algn="ctr">
              <a:lnSpc>
                <a:spcPct val="100000"/>
              </a:lnSpc>
              <a:spcBef>
                <a:spcPts val="280"/>
              </a:spcBef>
              <a:spcAft>
                <a:spcPts val="0"/>
              </a:spcAft>
              <a:buSzPts val="1400"/>
              <a:buNone/>
            </a:pPr>
            <a:r>
              <a:rPr b="1" lang="en-US" sz="3200">
                <a:solidFill>
                  <a:schemeClr val="dk1"/>
                </a:solidFill>
              </a:rPr>
              <a:t>NOW, use the chat box to share:</a:t>
            </a:r>
            <a:endParaRPr/>
          </a:p>
          <a:p>
            <a:pPr indent="-228600" lvl="0" marL="457200" rtl="0" algn="ctr">
              <a:lnSpc>
                <a:spcPct val="100000"/>
              </a:lnSpc>
              <a:spcBef>
                <a:spcPts val="280"/>
              </a:spcBef>
              <a:spcAft>
                <a:spcPts val="0"/>
              </a:spcAft>
              <a:buSzPts val="1400"/>
              <a:buNone/>
            </a:pPr>
            <a:r>
              <a:t/>
            </a:r>
            <a:endParaRPr/>
          </a:p>
          <a:p>
            <a:pPr indent="-228600" lvl="0" marL="457200" rtl="0" algn="ctr">
              <a:lnSpc>
                <a:spcPct val="100000"/>
              </a:lnSpc>
              <a:spcBef>
                <a:spcPts val="280"/>
              </a:spcBef>
              <a:spcAft>
                <a:spcPts val="0"/>
              </a:spcAft>
              <a:buSzPts val="1400"/>
              <a:buNone/>
            </a:pPr>
            <a:r>
              <a:rPr b="1" lang="en-US" sz="3200">
                <a:solidFill>
                  <a:schemeClr val="dk1"/>
                </a:solidFill>
              </a:rPr>
              <a:t>one new questioning technique that you applied this past week in your English class. </a:t>
            </a:r>
            <a:endParaRPr/>
          </a:p>
          <a:p>
            <a:pPr indent="-228600" lvl="0" marL="457200" rtl="0" algn="l">
              <a:lnSpc>
                <a:spcPct val="100000"/>
              </a:lnSpc>
              <a:spcBef>
                <a:spcPts val="280"/>
              </a:spcBef>
              <a:spcAft>
                <a:spcPts val="0"/>
              </a:spcAft>
              <a:buSzPts val="1400"/>
              <a:buNone/>
            </a:pPr>
            <a:r>
              <a:t/>
            </a:r>
            <a:endParaRPr b="1" sz="3200">
              <a:solidFill>
                <a:srgbClr val="FFAE17"/>
              </a:solidFill>
            </a:endParaRPr>
          </a:p>
          <a:p>
            <a:pPr indent="-228600" lvl="0" marL="457200" rtl="0" algn="l">
              <a:lnSpc>
                <a:spcPct val="100000"/>
              </a:lnSpc>
              <a:spcBef>
                <a:spcPts val="280"/>
              </a:spcBef>
              <a:spcAft>
                <a:spcPts val="0"/>
              </a:spcAft>
              <a:buSzPts val="1400"/>
              <a:buNone/>
            </a:pPr>
            <a:r>
              <a:t/>
            </a:r>
            <a:endParaRPr b="1" sz="3200">
              <a:solidFill>
                <a:srgbClr val="FFAE17"/>
              </a:solidFill>
            </a:endParaRPr>
          </a:p>
        </p:txBody>
      </p:sp>
      <p:sp>
        <p:nvSpPr>
          <p:cNvPr id="129" name="Google Shape;129;p3"/>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4 - CHECKING COMPREHENSION &amp; PROVIDING FEEDBACK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4 –CHECKING COMPREHENSION &amp; PROVIDING FEEDBACK</a:t>
            </a:r>
            <a:endParaRPr/>
          </a:p>
        </p:txBody>
      </p:sp>
      <p:grpSp>
        <p:nvGrpSpPr>
          <p:cNvPr id="135" name="Google Shape;135;p4"/>
          <p:cNvGrpSpPr/>
          <p:nvPr/>
        </p:nvGrpSpPr>
        <p:grpSpPr>
          <a:xfrm>
            <a:off x="424360" y="1002308"/>
            <a:ext cx="10733700" cy="5418600"/>
            <a:chOff x="0" y="0"/>
            <a:chExt cx="10733700" cy="5418600"/>
          </a:xfrm>
        </p:grpSpPr>
        <p:cxnSp>
          <p:nvCxnSpPr>
            <p:cNvPr id="136" name="Google Shape;136;p4"/>
            <p:cNvCxnSpPr/>
            <p:nvPr/>
          </p:nvCxnSpPr>
          <p:spPr>
            <a:xfrm>
              <a:off x="0" y="0"/>
              <a:ext cx="10733700" cy="0"/>
            </a:xfrm>
            <a:prstGeom prst="straightConnector1">
              <a:avLst/>
            </a:prstGeom>
            <a:solidFill>
              <a:schemeClr val="lt1"/>
            </a:solidFill>
            <a:ln cap="flat" cmpd="sng" w="42500">
              <a:solidFill>
                <a:srgbClr val="DF8418"/>
              </a:solidFill>
              <a:prstDash val="solid"/>
              <a:round/>
              <a:headEnd len="sm" w="sm" type="none"/>
              <a:tailEnd len="sm" w="sm" type="none"/>
            </a:ln>
          </p:spPr>
        </p:cxnSp>
        <p:sp>
          <p:nvSpPr>
            <p:cNvPr id="137" name="Google Shape;137;p4"/>
            <p:cNvSpPr/>
            <p:nvPr/>
          </p:nvSpPr>
          <p:spPr>
            <a:xfrm>
              <a:off x="0" y="0"/>
              <a:ext cx="2701800" cy="541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4"/>
            <p:cNvSpPr txBox="1"/>
            <p:nvPr/>
          </p:nvSpPr>
          <p:spPr>
            <a:xfrm>
              <a:off x="0" y="0"/>
              <a:ext cx="2701800" cy="5418600"/>
            </a:xfrm>
            <a:prstGeom prst="rect">
              <a:avLst/>
            </a:prstGeom>
            <a:noFill/>
            <a:ln>
              <a:noFill/>
            </a:ln>
          </p:spPr>
          <p:txBody>
            <a:bodyPr anchorCtr="0" anchor="t" bIns="129525" lIns="129525" spcFirstLastPara="1" rIns="129525" wrap="square" tIns="129525">
              <a:noAutofit/>
            </a:bodyPr>
            <a:lstStyle/>
            <a:p>
              <a:pPr indent="0" lvl="0" marL="0" marR="0" rtl="0" algn="l">
                <a:lnSpc>
                  <a:spcPct val="90000"/>
                </a:lnSpc>
                <a:spcBef>
                  <a:spcPts val="0"/>
                </a:spcBef>
                <a:spcAft>
                  <a:spcPts val="0"/>
                </a:spcAft>
                <a:buClr>
                  <a:schemeClr val="dk1"/>
                </a:buClr>
                <a:buSzPts val="3400"/>
                <a:buFont typeface="Calibri"/>
                <a:buNone/>
              </a:pPr>
              <a:r>
                <a:t/>
              </a:r>
              <a:endParaRPr b="1" i="1" sz="3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i="1" sz="3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i="0" sz="3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rPr b="1" i="0" lang="en-US" sz="3400" u="none" cap="none" strike="noStrike">
                  <a:solidFill>
                    <a:schemeClr val="dk1"/>
                  </a:solidFill>
                  <a:latin typeface="Calibri"/>
                  <a:ea typeface="Calibri"/>
                  <a:cs typeface="Calibri"/>
                  <a:sym typeface="Calibri"/>
                </a:rPr>
                <a:t>Module 4</a:t>
              </a:r>
              <a:endParaRPr b="1" i="0" sz="3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rPr b="1" i="0" lang="en-US" sz="3400" u="none" cap="none" strike="noStrike">
                  <a:solidFill>
                    <a:schemeClr val="dk1"/>
                  </a:solidFill>
                  <a:latin typeface="Calibri"/>
                  <a:ea typeface="Calibri"/>
                  <a:cs typeface="Calibri"/>
                  <a:sym typeface="Calibri"/>
                </a:rPr>
                <a:t>Webinar Agenda</a:t>
              </a:r>
              <a:endParaRPr b="1" i="0" sz="3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i="0" sz="3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i="0" sz="3400" u="none" cap="none" strike="noStrike">
                <a:solidFill>
                  <a:schemeClr val="dk1"/>
                </a:solidFill>
                <a:latin typeface="Calibri"/>
                <a:ea typeface="Calibri"/>
                <a:cs typeface="Calibri"/>
                <a:sym typeface="Calibri"/>
              </a:endParaRPr>
            </a:p>
          </p:txBody>
        </p:sp>
        <p:sp>
          <p:nvSpPr>
            <p:cNvPr id="139" name="Google Shape;139;p4"/>
            <p:cNvSpPr/>
            <p:nvPr/>
          </p:nvSpPr>
          <p:spPr>
            <a:xfrm>
              <a:off x="2852234" y="143668"/>
              <a:ext cx="7874700" cy="103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0" name="Google Shape;140;p4"/>
            <p:cNvCxnSpPr/>
            <p:nvPr/>
          </p:nvCxnSpPr>
          <p:spPr>
            <a:xfrm>
              <a:off x="2701753" y="216662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41" name="Google Shape;141;p4"/>
            <p:cNvCxnSpPr/>
            <p:nvPr/>
          </p:nvCxnSpPr>
          <p:spPr>
            <a:xfrm>
              <a:off x="2701753" y="3563987"/>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42" name="Google Shape;142;p4"/>
            <p:cNvCxnSpPr/>
            <p:nvPr/>
          </p:nvCxnSpPr>
          <p:spPr>
            <a:xfrm>
              <a:off x="2701740" y="506741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sp>
          <p:nvSpPr>
            <p:cNvPr id="143" name="Google Shape;143;p4"/>
            <p:cNvSpPr txBox="1"/>
            <p:nvPr/>
          </p:nvSpPr>
          <p:spPr>
            <a:xfrm>
              <a:off x="2852234" y="640756"/>
              <a:ext cx="7874700" cy="862669"/>
            </a:xfrm>
            <a:prstGeom prst="rect">
              <a:avLst/>
            </a:prstGeom>
            <a:noFill/>
            <a:ln>
              <a:noFill/>
            </a:ln>
          </p:spPr>
          <p:txBody>
            <a:bodyPr anchorCtr="0" anchor="t" bIns="95250" lIns="95250" spcFirstLastPara="1" rIns="95250" wrap="square" tIns="95250">
              <a:noAutofit/>
            </a:bodyPr>
            <a:lstStyle/>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b="0" i="0" lang="en-US" sz="2500" u="none" cap="none" strike="noStrike">
                  <a:solidFill>
                    <a:schemeClr val="dk1"/>
                  </a:solidFill>
                  <a:latin typeface="Calibri"/>
                  <a:ea typeface="Calibri"/>
                  <a:cs typeface="Calibri"/>
                  <a:sym typeface="Calibri"/>
                </a:rPr>
                <a:t>Address Module 4 content on </a:t>
              </a:r>
              <a:r>
                <a:rPr b="1" i="0" lang="en-US" sz="2500" u="none" cap="none" strike="noStrike">
                  <a:solidFill>
                    <a:schemeClr val="dk1"/>
                  </a:solidFill>
                  <a:latin typeface="Calibri"/>
                  <a:ea typeface="Calibri"/>
                  <a:cs typeface="Calibri"/>
                  <a:sym typeface="Calibri"/>
                </a:rPr>
                <a:t>checking comprehension and providing feedback</a:t>
              </a:r>
              <a:endParaRPr b="1" i="0" sz="2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t/>
              </a:r>
              <a:endParaRPr b="0" i="0" sz="2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t/>
              </a:r>
              <a:endParaRPr b="0" i="0" sz="2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b="0" i="0" lang="en-US" sz="2500" u="none" cap="none" strike="noStrike">
                  <a:solidFill>
                    <a:schemeClr val="dk1"/>
                  </a:solidFill>
                  <a:latin typeface="Calibri"/>
                  <a:ea typeface="Calibri"/>
                  <a:cs typeface="Calibri"/>
                  <a:sym typeface="Calibri"/>
                </a:rPr>
                <a:t>Share </a:t>
              </a:r>
              <a:r>
                <a:rPr b="1" i="0" lang="en-US" sz="2500" u="none" cap="none" strike="noStrike">
                  <a:solidFill>
                    <a:schemeClr val="dk1"/>
                  </a:solidFill>
                  <a:latin typeface="Calibri"/>
                  <a:ea typeface="Calibri"/>
                  <a:cs typeface="Calibri"/>
                  <a:sym typeface="Calibri"/>
                </a:rPr>
                <a:t>examples and ideas </a:t>
              </a:r>
              <a:endParaRPr b="1" i="0" sz="2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t/>
              </a:r>
              <a:endParaRPr b="0" i="0" sz="2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500"/>
                <a:buFont typeface="Arial"/>
                <a:buNone/>
              </a:pPr>
              <a:r>
                <a:rPr b="0" i="0" lang="en-US" sz="2500" u="none" cap="none" strike="noStrike">
                  <a:solidFill>
                    <a:schemeClr val="dk1"/>
                  </a:solidFill>
                  <a:latin typeface="Calibri"/>
                  <a:ea typeface="Calibri"/>
                  <a:cs typeface="Calibri"/>
                  <a:sym typeface="Calibri"/>
                </a:rPr>
                <a:t>Pushing toward </a:t>
              </a:r>
              <a:r>
                <a:rPr b="1" i="0" lang="en-US" sz="2500" u="none" cap="none" strike="noStrike">
                  <a:solidFill>
                    <a:schemeClr val="dk1"/>
                  </a:solidFill>
                  <a:latin typeface="Calibri"/>
                  <a:ea typeface="Calibri"/>
                  <a:cs typeface="Calibri"/>
                  <a:sym typeface="Calibri"/>
                </a:rPr>
                <a:t>deeper reflection</a:t>
              </a:r>
              <a:endParaRPr b="1" i="0" sz="2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500"/>
                <a:buFont typeface="Calibri"/>
                <a:buNone/>
              </a:pPr>
              <a:r>
                <a:t/>
              </a:r>
              <a:endParaRPr b="0" i="0" sz="25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5"/>
          <p:cNvSpPr txBox="1"/>
          <p:nvPr/>
        </p:nvSpPr>
        <p:spPr>
          <a:xfrm>
            <a:off x="403353" y="627888"/>
            <a:ext cx="10769699" cy="6432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3300" u="none" cap="none" strike="noStrike">
                <a:solidFill>
                  <a:srgbClr val="F8931F"/>
                </a:solidFill>
                <a:latin typeface="Calibri"/>
                <a:ea typeface="Calibri"/>
                <a:cs typeface="Calibri"/>
                <a:sym typeface="Calibri"/>
              </a:rPr>
              <a:t>Let’s think about using Comprehension Checks during your </a:t>
            </a:r>
            <a:r>
              <a:rPr b="1" i="1" lang="en-US" sz="3300" u="none" cap="none" strike="noStrike">
                <a:solidFill>
                  <a:srgbClr val="F8931F"/>
                </a:solidFill>
                <a:latin typeface="Calibri"/>
                <a:ea typeface="Calibri"/>
                <a:cs typeface="Calibri"/>
                <a:sym typeface="Calibri"/>
              </a:rPr>
              <a:t>interactive</a:t>
            </a:r>
            <a:r>
              <a:rPr b="1" i="0" lang="en-US" sz="3300" u="none" cap="none" strike="noStrike">
                <a:solidFill>
                  <a:srgbClr val="F8931F"/>
                </a:solidFill>
                <a:latin typeface="Calibri"/>
                <a:ea typeface="Calibri"/>
                <a:cs typeface="Calibri"/>
                <a:sym typeface="Calibri"/>
              </a:rPr>
              <a:t> lessons :-)</a:t>
            </a:r>
            <a:endParaRPr b="1" i="0" sz="3300" u="none" cap="none" strike="noStrike">
              <a:solidFill>
                <a:srgbClr val="F8931F"/>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3200" u="none" cap="none" strike="noStrike">
                <a:solidFill>
                  <a:schemeClr val="dk1"/>
                </a:solidFill>
                <a:latin typeface="Calibri"/>
                <a:ea typeface="Calibri"/>
                <a:cs typeface="Calibri"/>
                <a:sym typeface="Calibri"/>
              </a:rPr>
              <a:t>1.</a:t>
            </a:r>
            <a:r>
              <a:rPr b="1" i="1" lang="en-US" sz="3200" u="none" cap="none" strike="noStrike">
                <a:solidFill>
                  <a:schemeClr val="dk1"/>
                </a:solidFill>
                <a:latin typeface="Calibri"/>
                <a:ea typeface="Calibri"/>
                <a:cs typeface="Calibri"/>
                <a:sym typeface="Calibri"/>
              </a:rPr>
              <a:t>When</a:t>
            </a:r>
            <a:r>
              <a:rPr b="1" i="0" lang="en-US" sz="3200" u="none" cap="none" strike="noStrike">
                <a:solidFill>
                  <a:schemeClr val="dk1"/>
                </a:solidFill>
                <a:latin typeface="Calibri"/>
                <a:ea typeface="Calibri"/>
                <a:cs typeface="Calibri"/>
                <a:sym typeface="Calibri"/>
              </a:rPr>
              <a:t> do you check your students’ comprehension?</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3200" u="none" cap="none" strike="noStrike">
                <a:solidFill>
                  <a:srgbClr val="F8931F"/>
                </a:solidFill>
                <a:latin typeface="Calibri"/>
                <a:ea typeface="Calibri"/>
                <a:cs typeface="Calibri"/>
                <a:sym typeface="Calibri"/>
              </a:rPr>
              <a:t>         </a:t>
            </a:r>
            <a:r>
              <a:rPr b="1" i="0" lang="en-US" sz="2800" u="none" cap="none" strike="noStrike">
                <a:solidFill>
                  <a:srgbClr val="F8931F"/>
                </a:solidFill>
                <a:latin typeface="Calibri"/>
                <a:ea typeface="Calibri"/>
                <a:cs typeface="Calibri"/>
                <a:sym typeface="Calibri"/>
              </a:rPr>
              <a:t>Any time, all the time!</a:t>
            </a:r>
            <a:endParaRPr b="1" i="0" sz="2800" u="none" cap="none" strike="noStrike">
              <a:solidFill>
                <a:srgbClr val="F8931F"/>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3200" u="none" cap="none" strike="noStrike">
                <a:solidFill>
                  <a:schemeClr val="dk1"/>
                </a:solidFill>
                <a:latin typeface="Calibri"/>
                <a:ea typeface="Calibri"/>
                <a:cs typeface="Calibri"/>
                <a:sym typeface="Calibri"/>
              </a:rPr>
              <a:t>2. </a:t>
            </a:r>
            <a:r>
              <a:rPr b="1" i="1" lang="en-US" sz="3200" u="none" cap="none" strike="noStrike">
                <a:solidFill>
                  <a:schemeClr val="dk1"/>
                </a:solidFill>
                <a:latin typeface="Calibri"/>
                <a:ea typeface="Calibri"/>
                <a:cs typeface="Calibri"/>
                <a:sym typeface="Calibri"/>
              </a:rPr>
              <a:t>How</a:t>
            </a:r>
            <a:r>
              <a:rPr b="1" i="0" lang="en-US" sz="3200" u="none" cap="none" strike="noStrike">
                <a:solidFill>
                  <a:schemeClr val="dk1"/>
                </a:solidFill>
                <a:latin typeface="Calibri"/>
                <a:ea typeface="Calibri"/>
                <a:cs typeface="Calibri"/>
                <a:sym typeface="Calibri"/>
              </a:rPr>
              <a:t> do you check your students’ comprehension </a:t>
            </a:r>
            <a:r>
              <a:rPr b="1" i="0" lang="en-US" sz="3200" u="sng" cap="none" strike="noStrike">
                <a:solidFill>
                  <a:schemeClr val="dk1"/>
                </a:solidFill>
                <a:latin typeface="Calibri"/>
                <a:ea typeface="Calibri"/>
                <a:cs typeface="Calibri"/>
                <a:sym typeface="Calibri"/>
              </a:rPr>
              <a:t>effectively</a:t>
            </a:r>
            <a:r>
              <a:rPr b="1" i="0" lang="en-US" sz="3200" u="none" cap="none" strike="noStrike">
                <a:solidFill>
                  <a:schemeClr val="dk1"/>
                </a:solidFill>
                <a:latin typeface="Calibri"/>
                <a:ea typeface="Calibri"/>
                <a:cs typeface="Calibri"/>
                <a:sym typeface="Calibri"/>
              </a:rPr>
              <a:t>?</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3200" u="none" cap="none" strike="noStrike">
                <a:solidFill>
                  <a:srgbClr val="F8931F"/>
                </a:solidFill>
                <a:latin typeface="Calibri"/>
                <a:ea typeface="Calibri"/>
                <a:cs typeface="Calibri"/>
                <a:sym typeface="Calibri"/>
              </a:rPr>
              <a:t>        </a:t>
            </a:r>
            <a:r>
              <a:rPr b="1" i="0" lang="en-US" sz="2800" u="none" cap="none" strike="noStrike">
                <a:solidFill>
                  <a:srgbClr val="F8931F"/>
                </a:solidFill>
                <a:latin typeface="Calibri"/>
                <a:ea typeface="Calibri"/>
                <a:cs typeface="Calibri"/>
                <a:sym typeface="Calibri"/>
              </a:rPr>
              <a:t>Simply and quickly/physically interactive ways</a:t>
            </a:r>
            <a:endParaRPr b="1" i="0" sz="2800" u="none" cap="none" strike="noStrike">
              <a:solidFill>
                <a:srgbClr val="F8931F"/>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3200" u="none" cap="none" strike="noStrike">
                <a:solidFill>
                  <a:schemeClr val="dk1"/>
                </a:solidFill>
                <a:latin typeface="Calibri"/>
                <a:ea typeface="Calibri"/>
                <a:cs typeface="Calibri"/>
                <a:sym typeface="Calibri"/>
              </a:rPr>
              <a:t>3. </a:t>
            </a:r>
            <a:r>
              <a:rPr b="1" i="1" lang="en-US" sz="3200" u="none" cap="none" strike="noStrike">
                <a:solidFill>
                  <a:schemeClr val="dk1"/>
                </a:solidFill>
                <a:latin typeface="Calibri"/>
                <a:ea typeface="Calibri"/>
                <a:cs typeface="Calibri"/>
                <a:sym typeface="Calibri"/>
              </a:rPr>
              <a:t>Why</a:t>
            </a:r>
            <a:r>
              <a:rPr b="1" i="0" lang="en-US" sz="3200" u="none" cap="none" strike="noStrike">
                <a:solidFill>
                  <a:schemeClr val="dk1"/>
                </a:solidFill>
                <a:latin typeface="Calibri"/>
                <a:ea typeface="Calibri"/>
                <a:cs typeface="Calibri"/>
                <a:sym typeface="Calibri"/>
              </a:rPr>
              <a:t> </a:t>
            </a:r>
            <a:r>
              <a:rPr b="1" i="0" lang="en-US" sz="3200" u="none" cap="none" strike="noStrike">
                <a:solidFill>
                  <a:schemeClr val="dk1"/>
                </a:solidFill>
                <a:latin typeface="Calibri"/>
                <a:ea typeface="Calibri"/>
                <a:cs typeface="Calibri"/>
                <a:sym typeface="Calibri"/>
              </a:rPr>
              <a:t>is it so important to </a:t>
            </a:r>
            <a:r>
              <a:rPr b="1" i="0" lang="en-US" sz="3200" u="none" cap="none" strike="noStrike">
                <a:solidFill>
                  <a:schemeClr val="dk1"/>
                </a:solidFill>
                <a:latin typeface="Calibri"/>
                <a:ea typeface="Calibri"/>
                <a:cs typeface="Calibri"/>
                <a:sym typeface="Calibri"/>
              </a:rPr>
              <a:t>check</a:t>
            </a:r>
            <a:r>
              <a:rPr b="1" i="0" lang="en-US" sz="3200" u="none" cap="none" strike="noStrike">
                <a:solidFill>
                  <a:schemeClr val="dk1"/>
                </a:solidFill>
                <a:latin typeface="Calibri"/>
                <a:ea typeface="Calibri"/>
                <a:cs typeface="Calibri"/>
                <a:sym typeface="Calibri"/>
              </a:rPr>
              <a:t> students’ comprehension during a lesson</a:t>
            </a:r>
            <a:r>
              <a:rPr b="1" i="0" lang="en-US" sz="3200" u="none" cap="none" strike="noStrike">
                <a:solidFill>
                  <a:schemeClr val="dk1"/>
                </a:solidFill>
                <a:latin typeface="Calibri"/>
                <a:ea typeface="Calibri"/>
                <a:cs typeface="Calibri"/>
                <a:sym typeface="Calibri"/>
              </a:rPr>
              <a:t>?</a:t>
            </a:r>
            <a:r>
              <a:rPr b="1" i="0" lang="en-US" sz="3200" u="none" cap="none" strike="noStrike">
                <a:solidFill>
                  <a:schemeClr val="dk1"/>
                </a:solidFill>
                <a:latin typeface="Calibri"/>
                <a:ea typeface="Calibri"/>
                <a:cs typeface="Calibri"/>
                <a:sym typeface="Calibri"/>
              </a:rPr>
              <a:t> </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3200" u="none" cap="none" strike="noStrike">
                <a:solidFill>
                  <a:srgbClr val="F8931F"/>
                </a:solidFill>
                <a:latin typeface="Calibri"/>
                <a:ea typeface="Calibri"/>
                <a:cs typeface="Calibri"/>
                <a:sym typeface="Calibri"/>
              </a:rPr>
              <a:t>      </a:t>
            </a:r>
            <a:r>
              <a:rPr b="1" i="0" lang="en-US" sz="2800" u="none" cap="none" strike="noStrike">
                <a:solidFill>
                  <a:srgbClr val="F8931F"/>
                </a:solidFill>
                <a:latin typeface="Calibri"/>
                <a:ea typeface="Calibri"/>
                <a:cs typeface="Calibri"/>
                <a:sym typeface="Calibri"/>
              </a:rPr>
              <a:t>To engage your students!</a:t>
            </a:r>
            <a:endParaRPr b="1" i="0" sz="2800" u="none" cap="none" strike="noStrike">
              <a:solidFill>
                <a:srgbClr val="1E6138"/>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2800" u="none" cap="none" strike="noStrike">
                <a:solidFill>
                  <a:srgbClr val="F8931F"/>
                </a:solidFill>
                <a:latin typeface="Calibri"/>
                <a:ea typeface="Calibri"/>
                <a:cs typeface="Calibri"/>
                <a:sym typeface="Calibri"/>
              </a:rPr>
              <a:t>       To see how they are progressing and feeling</a:t>
            </a:r>
            <a:endParaRPr b="1" i="0" sz="2800" u="none" cap="none" strike="noStrike">
              <a:solidFill>
                <a:srgbClr val="F8931F"/>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2800" u="none" cap="none" strike="noStrike">
                <a:solidFill>
                  <a:srgbClr val="F8931F"/>
                </a:solidFill>
                <a:latin typeface="Calibri"/>
                <a:ea typeface="Calibri"/>
                <a:cs typeface="Calibri"/>
                <a:sym typeface="Calibri"/>
              </a:rPr>
              <a:t>       To offer extra support on the spot</a:t>
            </a:r>
            <a:endParaRPr b="1" i="0" sz="2800" u="none" cap="none" strike="noStrike">
              <a:solidFill>
                <a:srgbClr val="F8931F"/>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2800" u="none" cap="none" strike="noStrike">
                <a:solidFill>
                  <a:srgbClr val="F8931F"/>
                </a:solidFill>
                <a:latin typeface="Calibri"/>
                <a:ea typeface="Calibri"/>
                <a:cs typeface="Calibri"/>
                <a:sym typeface="Calibri"/>
              </a:rPr>
              <a:t>       To help students "own" their learning</a:t>
            </a:r>
            <a:endParaRPr b="1" i="0" sz="2800" u="none" cap="none" strike="noStrike">
              <a:solidFill>
                <a:srgbClr val="F8931F"/>
              </a:solidFill>
              <a:latin typeface="Calibri"/>
              <a:ea typeface="Calibri"/>
              <a:cs typeface="Calibri"/>
              <a:sym typeface="Calibri"/>
            </a:endParaRPr>
          </a:p>
        </p:txBody>
      </p:sp>
      <p:sp>
        <p:nvSpPr>
          <p:cNvPr id="149" name="Google Shape;149;p5"/>
          <p:cNvSpPr txBox="1"/>
          <p:nvPr/>
        </p:nvSpPr>
        <p:spPr>
          <a:xfrm>
            <a:off x="403352" y="323088"/>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6"/>
          <p:cNvSpPr txBox="1"/>
          <p:nvPr>
            <p:ph idx="2" type="body"/>
          </p:nvPr>
        </p:nvSpPr>
        <p:spPr>
          <a:xfrm>
            <a:off x="438484" y="838200"/>
            <a:ext cx="10769600" cy="6019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rPr b="1" lang="en-US" sz="3200"/>
              <a:t>How do you check?  Let's consider multiple ways to check comprehension quickly &amp; effectively:</a:t>
            </a:r>
            <a:endParaRPr/>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rPr b="1" lang="en-US" sz="2800"/>
              <a:t>Make it simple and quick!</a:t>
            </a:r>
            <a:endParaRPr/>
          </a:p>
          <a:p>
            <a:pPr indent="-228600" lvl="0" marL="457200" rtl="0" algn="l">
              <a:lnSpc>
                <a:spcPct val="100000"/>
              </a:lnSpc>
              <a:spcBef>
                <a:spcPts val="360"/>
              </a:spcBef>
              <a:spcAft>
                <a:spcPts val="0"/>
              </a:spcAft>
              <a:buSzPts val="1400"/>
              <a:buNone/>
            </a:pPr>
            <a:r>
              <a:t/>
            </a:r>
            <a:endParaRPr b="1" sz="2800"/>
          </a:p>
          <a:p>
            <a:pPr indent="-457200" lvl="0" marL="685800" rtl="0" algn="l">
              <a:lnSpc>
                <a:spcPct val="100000"/>
              </a:lnSpc>
              <a:spcBef>
                <a:spcPts val="360"/>
              </a:spcBef>
              <a:spcAft>
                <a:spcPts val="0"/>
              </a:spcAft>
              <a:buSzPts val="1400"/>
              <a:buFont typeface="Arial"/>
              <a:buChar char="•"/>
            </a:pPr>
            <a:r>
              <a:rPr b="1" lang="en-US" sz="2800">
                <a:solidFill>
                  <a:schemeClr val="accent6"/>
                </a:solidFill>
              </a:rPr>
              <a:t>Thumbs up/down</a:t>
            </a:r>
            <a:endParaRPr/>
          </a:p>
          <a:p>
            <a:pPr indent="0" lvl="0" marL="228600" rtl="0" algn="l">
              <a:lnSpc>
                <a:spcPct val="100000"/>
              </a:lnSpc>
              <a:spcBef>
                <a:spcPts val="360"/>
              </a:spcBef>
              <a:spcAft>
                <a:spcPts val="0"/>
              </a:spcAft>
              <a:buSzPts val="1400"/>
              <a:buNone/>
            </a:pPr>
            <a:r>
              <a:t/>
            </a:r>
            <a:endParaRPr b="1" sz="2800">
              <a:solidFill>
                <a:schemeClr val="accent6"/>
              </a:solidFill>
            </a:endParaRPr>
          </a:p>
          <a:p>
            <a:pPr indent="-457200" lvl="0" marL="685800" rtl="0" algn="l">
              <a:lnSpc>
                <a:spcPct val="100000"/>
              </a:lnSpc>
              <a:spcBef>
                <a:spcPts val="360"/>
              </a:spcBef>
              <a:spcAft>
                <a:spcPts val="0"/>
              </a:spcAft>
              <a:buSzPts val="1400"/>
              <a:buFont typeface="Arial"/>
              <a:buChar char="•"/>
            </a:pPr>
            <a:r>
              <a:rPr b="1" lang="en-US" sz="2800">
                <a:solidFill>
                  <a:schemeClr val="accent6"/>
                </a:solidFill>
              </a:rPr>
              <a:t>Scale of 1-5 with fingers</a:t>
            </a:r>
            <a:endParaRPr/>
          </a:p>
          <a:p>
            <a:pPr indent="0" lvl="0" marL="228600" rtl="0" algn="l">
              <a:lnSpc>
                <a:spcPct val="100000"/>
              </a:lnSpc>
              <a:spcBef>
                <a:spcPts val="360"/>
              </a:spcBef>
              <a:spcAft>
                <a:spcPts val="0"/>
              </a:spcAft>
              <a:buSzPts val="1400"/>
              <a:buNone/>
            </a:pPr>
            <a:r>
              <a:rPr b="1" lang="en-US" sz="2800">
                <a:solidFill>
                  <a:schemeClr val="accent6"/>
                </a:solidFill>
              </a:rPr>
              <a:t>      (or fist to five) </a:t>
            </a:r>
            <a:endParaRPr/>
          </a:p>
          <a:p>
            <a:pPr indent="0" lvl="0" marL="2286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p:txBody>
      </p:sp>
      <p:sp>
        <p:nvSpPr>
          <p:cNvPr id="156" name="Google Shape;156;p6"/>
          <p:cNvSpPr txBox="1"/>
          <p:nvPr/>
        </p:nvSpPr>
        <p:spPr>
          <a:xfrm>
            <a:off x="438484" y="337416"/>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pic>
        <p:nvPicPr>
          <p:cNvPr id="157" name="Google Shape;157;p6"/>
          <p:cNvPicPr preferRelativeResize="0"/>
          <p:nvPr/>
        </p:nvPicPr>
        <p:blipFill rotWithShape="1">
          <a:blip r:embed="rId3">
            <a:alphaModFix/>
          </a:blip>
          <a:srcRect b="0" l="0" r="0" t="0"/>
          <a:stretch/>
        </p:blipFill>
        <p:spPr>
          <a:xfrm>
            <a:off x="5823284" y="2772668"/>
            <a:ext cx="4445000" cy="1574800"/>
          </a:xfrm>
          <a:prstGeom prst="rect">
            <a:avLst/>
          </a:prstGeom>
          <a:noFill/>
          <a:ln>
            <a:noFill/>
          </a:ln>
        </p:spPr>
      </p:pic>
      <p:sp>
        <p:nvSpPr>
          <p:cNvPr id="158" name="Google Shape;158;p6"/>
          <p:cNvSpPr txBox="1"/>
          <p:nvPr/>
        </p:nvSpPr>
        <p:spPr>
          <a:xfrm>
            <a:off x="6096000" y="4653180"/>
            <a:ext cx="44450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4">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CC BY-NC-ND</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7"/>
          <p:cNvSpPr txBox="1"/>
          <p:nvPr>
            <p:ph idx="2" type="body"/>
          </p:nvPr>
        </p:nvSpPr>
        <p:spPr>
          <a:xfrm>
            <a:off x="438484" y="838200"/>
            <a:ext cx="10769600" cy="6019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rPr b="1" lang="en-US" sz="3200"/>
              <a:t>How do you check? Let's look at some additional ways to check comprehension quickly &amp; effectively:</a:t>
            </a:r>
            <a:endParaRPr b="1" sz="2800"/>
          </a:p>
          <a:p>
            <a:pPr indent="-228600" lvl="0" marL="457200" rtl="0" algn="l">
              <a:lnSpc>
                <a:spcPct val="100000"/>
              </a:lnSpc>
              <a:spcBef>
                <a:spcPts val="360"/>
              </a:spcBef>
              <a:spcAft>
                <a:spcPts val="0"/>
              </a:spcAft>
              <a:buSzPts val="1400"/>
              <a:buNone/>
            </a:pPr>
            <a:r>
              <a:t/>
            </a:r>
            <a:endParaRPr b="1" sz="3200"/>
          </a:p>
          <a:p>
            <a:pPr indent="-228600" lvl="0" marL="457200" rtl="0" algn="l">
              <a:lnSpc>
                <a:spcPct val="100000"/>
              </a:lnSpc>
              <a:spcBef>
                <a:spcPts val="360"/>
              </a:spcBef>
              <a:spcAft>
                <a:spcPts val="0"/>
              </a:spcAft>
              <a:buSzPts val="1400"/>
              <a:buNone/>
            </a:pPr>
            <a:r>
              <a:rPr b="1" lang="en-US" sz="2800"/>
              <a:t>More interactive body language to try!</a:t>
            </a:r>
            <a:endParaRPr/>
          </a:p>
          <a:p>
            <a:pPr indent="-457200" lvl="0" marL="685800" rtl="0" algn="l">
              <a:lnSpc>
                <a:spcPct val="100000"/>
              </a:lnSpc>
              <a:spcBef>
                <a:spcPts val="360"/>
              </a:spcBef>
              <a:spcAft>
                <a:spcPts val="0"/>
              </a:spcAft>
              <a:buSzPts val="1400"/>
              <a:buFont typeface="Arial"/>
              <a:buChar char="•"/>
            </a:pPr>
            <a:r>
              <a:rPr b="1" lang="en-US" sz="2800">
                <a:solidFill>
                  <a:schemeClr val="accent6"/>
                </a:solidFill>
              </a:rPr>
              <a:t>Signal (respond to a cue)</a:t>
            </a:r>
            <a:endParaRPr/>
          </a:p>
          <a:p>
            <a:pPr indent="-342900" lvl="1" marL="1257300" rtl="0" algn="l">
              <a:lnSpc>
                <a:spcPct val="100000"/>
              </a:lnSpc>
              <a:spcBef>
                <a:spcPts val="360"/>
              </a:spcBef>
              <a:spcAft>
                <a:spcPts val="0"/>
              </a:spcAft>
              <a:buSzPts val="1400"/>
              <a:buFont typeface="Courier New"/>
              <a:buChar char="o"/>
            </a:pPr>
            <a:r>
              <a:rPr b="1" lang="en-US" sz="2400">
                <a:solidFill>
                  <a:schemeClr val="accent6"/>
                </a:solidFill>
              </a:rPr>
              <a:t>Touch your nose (whenever you hear words related to airport) </a:t>
            </a:r>
            <a:endParaRPr/>
          </a:p>
          <a:p>
            <a:pPr indent="-342900" lvl="1" marL="1257300" rtl="0" algn="l">
              <a:lnSpc>
                <a:spcPct val="100000"/>
              </a:lnSpc>
              <a:spcBef>
                <a:spcPts val="360"/>
              </a:spcBef>
              <a:spcAft>
                <a:spcPts val="0"/>
              </a:spcAft>
              <a:buSzPts val="1400"/>
              <a:buFont typeface="Courier New"/>
              <a:buChar char="o"/>
            </a:pPr>
            <a:r>
              <a:rPr b="1" lang="en-US" sz="2400">
                <a:solidFill>
                  <a:schemeClr val="accent6"/>
                </a:solidFill>
              </a:rPr>
              <a:t>Hand on your head (if you hear the days in a week_) </a:t>
            </a:r>
            <a:endParaRPr/>
          </a:p>
          <a:p>
            <a:pPr indent="0" lvl="0" marL="228600" rtl="0" algn="l">
              <a:lnSpc>
                <a:spcPct val="100000"/>
              </a:lnSpc>
              <a:spcBef>
                <a:spcPts val="360"/>
              </a:spcBef>
              <a:spcAft>
                <a:spcPts val="0"/>
              </a:spcAft>
              <a:buSzPts val="1400"/>
              <a:buNone/>
            </a:pPr>
            <a:r>
              <a:t/>
            </a:r>
            <a:endParaRPr b="1" sz="2800">
              <a:solidFill>
                <a:schemeClr val="accent6"/>
              </a:solidFill>
            </a:endParaRPr>
          </a:p>
          <a:p>
            <a:pPr indent="-457200" lvl="0" marL="685800" rtl="0" algn="l">
              <a:lnSpc>
                <a:spcPct val="100000"/>
              </a:lnSpc>
              <a:spcBef>
                <a:spcPts val="360"/>
              </a:spcBef>
              <a:spcAft>
                <a:spcPts val="0"/>
              </a:spcAft>
              <a:buSzPts val="1400"/>
              <a:buFont typeface="Arial"/>
              <a:buChar char="•"/>
            </a:pPr>
            <a:r>
              <a:rPr b="1" lang="en-US" sz="2800">
                <a:solidFill>
                  <a:schemeClr val="accent6"/>
                </a:solidFill>
              </a:rPr>
              <a:t>"Blind" Quiz </a:t>
            </a:r>
            <a:endParaRPr/>
          </a:p>
          <a:p>
            <a:pPr indent="0" lvl="0" marL="228600" rtl="0" algn="l">
              <a:lnSpc>
                <a:spcPct val="100000"/>
              </a:lnSpc>
              <a:spcBef>
                <a:spcPts val="360"/>
              </a:spcBef>
              <a:spcAft>
                <a:spcPts val="0"/>
              </a:spcAft>
              <a:buSzPts val="1400"/>
              <a:buNone/>
            </a:pPr>
            <a:r>
              <a:rPr b="1" lang="en-US" sz="2800">
                <a:solidFill>
                  <a:schemeClr val="accent6"/>
                </a:solidFill>
              </a:rPr>
              <a:t>      Close your eyes.  Now, raise hand if true. . .</a:t>
            </a:r>
            <a:endParaRPr>
              <a:solidFill>
                <a:schemeClr val="accent6"/>
              </a:solidFill>
            </a:endParaRPr>
          </a:p>
          <a:p>
            <a:pPr indent="0" lvl="0" marL="228600" rtl="0" algn="l">
              <a:lnSpc>
                <a:spcPct val="100000"/>
              </a:lnSpc>
              <a:spcBef>
                <a:spcPts val="360"/>
              </a:spcBef>
              <a:spcAft>
                <a:spcPts val="0"/>
              </a:spcAft>
              <a:buSzPts val="1400"/>
              <a:buNone/>
            </a:pPr>
            <a:r>
              <a:rPr b="1" lang="en-US" sz="2800">
                <a:solidFill>
                  <a:schemeClr val="accent6"/>
                </a:solidFill>
              </a:rPr>
              <a:t>          </a:t>
            </a:r>
            <a:endParaRPr>
              <a:solidFill>
                <a:schemeClr val="accent6"/>
              </a:solidFill>
            </a:endParaRPr>
          </a:p>
          <a:p>
            <a:pPr indent="-457200" lvl="0" marL="685800" rtl="0" algn="l">
              <a:lnSpc>
                <a:spcPct val="100000"/>
              </a:lnSpc>
              <a:spcBef>
                <a:spcPts val="360"/>
              </a:spcBef>
              <a:spcAft>
                <a:spcPts val="0"/>
              </a:spcAft>
              <a:buSzPts val="1400"/>
              <a:buChar char="•"/>
            </a:pPr>
            <a:r>
              <a:rPr b="1" lang="en-US" sz="2800">
                <a:solidFill>
                  <a:schemeClr val="accent6"/>
                </a:solidFill>
              </a:rPr>
              <a:t>Gesture</a:t>
            </a:r>
            <a:endParaRPr>
              <a:solidFill>
                <a:schemeClr val="accent6"/>
              </a:solidFill>
            </a:endParaRPr>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p:txBody>
      </p:sp>
      <p:sp>
        <p:nvSpPr>
          <p:cNvPr id="165" name="Google Shape;165;p7"/>
          <p:cNvSpPr txBox="1"/>
          <p:nvPr/>
        </p:nvSpPr>
        <p:spPr>
          <a:xfrm>
            <a:off x="438484" y="337416"/>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sp>
        <p:nvSpPr>
          <p:cNvPr id="166" name="Google Shape;166;p7"/>
          <p:cNvSpPr txBox="1"/>
          <p:nvPr/>
        </p:nvSpPr>
        <p:spPr>
          <a:xfrm>
            <a:off x="7609706" y="5111247"/>
            <a:ext cx="370104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3">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4">
                  <a:extLst>
                    <a:ext uri="{A12FA001-AC4F-418D-AE19-62706E023703}">
                      <ahyp:hlinkClr val="tx"/>
                    </a:ext>
                  </a:extLst>
                </a:hlinkClick>
              </a:rPr>
              <a:t>CC BY-SA</a:t>
            </a:r>
            <a:endParaRPr b="0" i="0" sz="900" u="none" cap="none" strike="noStrike">
              <a:solidFill>
                <a:srgbClr val="000000"/>
              </a:solidFill>
              <a:latin typeface="Arial"/>
              <a:ea typeface="Arial"/>
              <a:cs typeface="Arial"/>
              <a:sym typeface="Arial"/>
            </a:endParaRPr>
          </a:p>
        </p:txBody>
      </p:sp>
      <p:pic>
        <p:nvPicPr>
          <p:cNvPr descr="A picture containing person, indoor&#10;&#10;Description automatically generated" id="167" name="Google Shape;167;p7"/>
          <p:cNvPicPr preferRelativeResize="0"/>
          <p:nvPr/>
        </p:nvPicPr>
        <p:blipFill rotWithShape="1">
          <a:blip r:embed="rId5">
            <a:alphaModFix/>
          </a:blip>
          <a:srcRect b="0" l="0" r="0" t="0"/>
          <a:stretch/>
        </p:blipFill>
        <p:spPr>
          <a:xfrm>
            <a:off x="7609706" y="4196842"/>
            <a:ext cx="3435712" cy="22904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8"/>
          <p:cNvSpPr txBox="1"/>
          <p:nvPr>
            <p:ph idx="2" type="body"/>
          </p:nvPr>
        </p:nvSpPr>
        <p:spPr>
          <a:xfrm>
            <a:off x="438483" y="642216"/>
            <a:ext cx="11223085" cy="6215784"/>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rPr b="1" lang="en-US" sz="3200"/>
              <a:t>How do you check? </a:t>
            </a:r>
            <a:endParaRPr/>
          </a:p>
          <a:p>
            <a:pPr indent="-228600" lvl="0" marL="457200" rtl="0" algn="l">
              <a:lnSpc>
                <a:spcPct val="100000"/>
              </a:lnSpc>
              <a:spcBef>
                <a:spcPts val="360"/>
              </a:spcBef>
              <a:spcAft>
                <a:spcPts val="0"/>
              </a:spcAft>
              <a:buSzPts val="1400"/>
              <a:buNone/>
            </a:pPr>
            <a:r>
              <a:rPr b="1" lang="en-US" sz="3200"/>
              <a:t>More ways to check comprehension </a:t>
            </a:r>
            <a:endParaRPr/>
          </a:p>
          <a:p>
            <a:pPr indent="-228600" lvl="0" marL="457200" rtl="0" algn="l">
              <a:lnSpc>
                <a:spcPct val="100000"/>
              </a:lnSpc>
              <a:spcBef>
                <a:spcPts val="360"/>
              </a:spcBef>
              <a:spcAft>
                <a:spcPts val="0"/>
              </a:spcAft>
              <a:buSzPts val="1400"/>
              <a:buNone/>
            </a:pPr>
            <a:r>
              <a:rPr b="1" lang="en-US" sz="3200"/>
              <a:t>effectively:</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rPr b="1" lang="en-US" sz="2800"/>
              <a:t>Use simple &amp; diverse modes of expression!</a:t>
            </a:r>
            <a:endParaRPr/>
          </a:p>
          <a:p>
            <a:pPr indent="-457200" lvl="0" marL="685800" rtl="0" algn="l">
              <a:lnSpc>
                <a:spcPct val="100000"/>
              </a:lnSpc>
              <a:spcBef>
                <a:spcPts val="360"/>
              </a:spcBef>
              <a:spcAft>
                <a:spcPts val="0"/>
              </a:spcAft>
              <a:buSzPts val="1400"/>
              <a:buFont typeface="Arial"/>
              <a:buChar char="•"/>
            </a:pPr>
            <a:r>
              <a:rPr b="1" lang="en-US" sz="2800">
                <a:solidFill>
                  <a:schemeClr val="accent6"/>
                </a:solidFill>
              </a:rPr>
              <a:t>Check in Pairs &amp; give High Five when getting correct answers</a:t>
            </a:r>
            <a:endParaRPr/>
          </a:p>
          <a:p>
            <a:pPr indent="-457200" lvl="0" marL="685800" rtl="0" algn="l">
              <a:lnSpc>
                <a:spcPct val="100000"/>
              </a:lnSpc>
              <a:spcBef>
                <a:spcPts val="360"/>
              </a:spcBef>
              <a:spcAft>
                <a:spcPts val="0"/>
              </a:spcAft>
              <a:buSzPts val="1400"/>
              <a:buFont typeface="Arial"/>
              <a:buChar char="•"/>
            </a:pPr>
            <a:r>
              <a:rPr b="1" lang="en-US" sz="2800">
                <a:solidFill>
                  <a:schemeClr val="accent6"/>
                </a:solidFill>
              </a:rPr>
              <a:t>Placard – yes/no, </a:t>
            </a:r>
            <a:r>
              <a:rPr b="1" i="1" lang="en-US" sz="2800">
                <a:solidFill>
                  <a:schemeClr val="accent6"/>
                </a:solidFill>
              </a:rPr>
              <a:t>or</a:t>
            </a:r>
            <a:r>
              <a:rPr b="1" lang="en-US" sz="2800">
                <a:solidFill>
                  <a:schemeClr val="accent6"/>
                </a:solidFill>
              </a:rPr>
              <a:t> red light/green light, </a:t>
            </a:r>
            <a:r>
              <a:rPr b="1" i="1" lang="en-US" sz="2800">
                <a:solidFill>
                  <a:schemeClr val="accent6"/>
                </a:solidFill>
              </a:rPr>
              <a:t>or</a:t>
            </a:r>
            <a:r>
              <a:rPr b="1" lang="en-US" sz="2800">
                <a:solidFill>
                  <a:schemeClr val="accent6"/>
                </a:solidFill>
              </a:rPr>
              <a:t> agree/disagree</a:t>
            </a:r>
            <a:endParaRPr/>
          </a:p>
          <a:p>
            <a:pPr indent="-457200" lvl="0" marL="685800" rtl="0" algn="l">
              <a:lnSpc>
                <a:spcPct val="100000"/>
              </a:lnSpc>
              <a:spcBef>
                <a:spcPts val="360"/>
              </a:spcBef>
              <a:spcAft>
                <a:spcPts val="0"/>
              </a:spcAft>
              <a:buSzPts val="1400"/>
              <a:buFont typeface="Arial"/>
              <a:buChar char="•"/>
            </a:pPr>
            <a:r>
              <a:rPr b="1" lang="en-US" sz="2800">
                <a:solidFill>
                  <a:schemeClr val="accent6"/>
                </a:solidFill>
              </a:rPr>
              <a:t>Draw/write </a:t>
            </a:r>
            <a:endParaRPr/>
          </a:p>
          <a:p>
            <a:pPr indent="0" lvl="0" marL="228600" rtl="0" algn="l">
              <a:lnSpc>
                <a:spcPct val="100000"/>
              </a:lnSpc>
              <a:spcBef>
                <a:spcPts val="360"/>
              </a:spcBef>
              <a:spcAft>
                <a:spcPts val="0"/>
              </a:spcAft>
              <a:buSzPts val="1400"/>
              <a:buNone/>
            </a:pPr>
            <a:r>
              <a:t/>
            </a:r>
            <a:endParaRPr b="1" sz="2800"/>
          </a:p>
          <a:p>
            <a:pPr indent="-368300" lvl="0" marL="685800" rtl="0" algn="l">
              <a:lnSpc>
                <a:spcPct val="100000"/>
              </a:lnSpc>
              <a:spcBef>
                <a:spcPts val="360"/>
              </a:spcBef>
              <a:spcAft>
                <a:spcPts val="0"/>
              </a:spcAft>
              <a:buSzPts val="1400"/>
              <a:buFont typeface="Arial"/>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p:txBody>
      </p:sp>
      <p:sp>
        <p:nvSpPr>
          <p:cNvPr id="174" name="Google Shape;174;p8"/>
          <p:cNvSpPr txBox="1"/>
          <p:nvPr/>
        </p:nvSpPr>
        <p:spPr>
          <a:xfrm>
            <a:off x="438484" y="337416"/>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pic>
        <p:nvPicPr>
          <p:cNvPr descr="A group of street signs&#10;&#10;Description automatically generated with low confidence" id="175" name="Google Shape;175;p8"/>
          <p:cNvPicPr preferRelativeResize="0"/>
          <p:nvPr/>
        </p:nvPicPr>
        <p:blipFill rotWithShape="1">
          <a:blip r:embed="rId3">
            <a:alphaModFix/>
          </a:blip>
          <a:srcRect b="0" l="0" r="0" t="0"/>
          <a:stretch/>
        </p:blipFill>
        <p:spPr>
          <a:xfrm>
            <a:off x="8033508" y="770915"/>
            <a:ext cx="2502511" cy="1818491"/>
          </a:xfrm>
          <a:prstGeom prst="rect">
            <a:avLst/>
          </a:prstGeom>
          <a:noFill/>
          <a:ln>
            <a:noFill/>
          </a:ln>
        </p:spPr>
      </p:pic>
      <p:sp>
        <p:nvSpPr>
          <p:cNvPr id="176" name="Google Shape;176;p8"/>
          <p:cNvSpPr txBox="1"/>
          <p:nvPr/>
        </p:nvSpPr>
        <p:spPr>
          <a:xfrm>
            <a:off x="8394287" y="2589406"/>
            <a:ext cx="1905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4">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CC BY</a:t>
            </a:r>
            <a:endParaRPr b="0" i="0" sz="900" u="none" cap="none" strike="noStrike">
              <a:solidFill>
                <a:srgbClr val="000000"/>
              </a:solidFill>
              <a:latin typeface="Arial"/>
              <a:ea typeface="Arial"/>
              <a:cs typeface="Arial"/>
              <a:sym typeface="Arial"/>
            </a:endParaRPr>
          </a:p>
        </p:txBody>
      </p:sp>
      <p:pic>
        <p:nvPicPr>
          <p:cNvPr descr="Text, whiteboard&#10;&#10;Description automatically generated" id="177" name="Google Shape;177;p8"/>
          <p:cNvPicPr preferRelativeResize="0"/>
          <p:nvPr/>
        </p:nvPicPr>
        <p:blipFill rotWithShape="1">
          <a:blip r:embed="rId6">
            <a:alphaModFix/>
          </a:blip>
          <a:srcRect b="0" l="0" r="0" t="0"/>
          <a:stretch/>
        </p:blipFill>
        <p:spPr>
          <a:xfrm rot="1190598">
            <a:off x="8634329" y="4611506"/>
            <a:ext cx="2057400" cy="1371600"/>
          </a:xfrm>
          <a:prstGeom prst="rect">
            <a:avLst/>
          </a:prstGeom>
          <a:noFill/>
          <a:ln>
            <a:noFill/>
          </a:ln>
        </p:spPr>
      </p:pic>
      <p:sp>
        <p:nvSpPr>
          <p:cNvPr id="178" name="Google Shape;178;p8"/>
          <p:cNvSpPr txBox="1"/>
          <p:nvPr/>
        </p:nvSpPr>
        <p:spPr>
          <a:xfrm>
            <a:off x="4744917" y="10390556"/>
            <a:ext cx="577361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7">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8">
                  <a:extLst>
                    <a:ext uri="{A12FA001-AC4F-418D-AE19-62706E023703}">
                      <ahyp:hlinkClr val="tx"/>
                    </a:ext>
                  </a:extLst>
                </a:hlinkClick>
              </a:rPr>
              <a:t>CC BY-SA</a:t>
            </a:r>
            <a:endParaRPr b="0" i="0" sz="900" u="none" cap="none" strike="noStrike">
              <a:solidFill>
                <a:srgbClr val="000000"/>
              </a:solidFill>
              <a:latin typeface="Arial"/>
              <a:ea typeface="Arial"/>
              <a:cs typeface="Arial"/>
              <a:sym typeface="Arial"/>
            </a:endParaRPr>
          </a:p>
        </p:txBody>
      </p:sp>
      <p:pic>
        <p:nvPicPr>
          <p:cNvPr descr="A picture containing handwear, plant&#10;&#10;Description automatically generated" id="179" name="Google Shape;179;p8"/>
          <p:cNvPicPr preferRelativeResize="0"/>
          <p:nvPr/>
        </p:nvPicPr>
        <p:blipFill rotWithShape="1">
          <a:blip r:embed="rId9">
            <a:alphaModFix/>
          </a:blip>
          <a:srcRect b="0" l="0" r="0" t="0"/>
          <a:stretch/>
        </p:blipFill>
        <p:spPr>
          <a:xfrm>
            <a:off x="3453853" y="4222392"/>
            <a:ext cx="1993392" cy="1993392"/>
          </a:xfrm>
          <a:prstGeom prst="rect">
            <a:avLst/>
          </a:prstGeom>
          <a:noFill/>
          <a:ln>
            <a:noFill/>
          </a:ln>
        </p:spPr>
      </p:pic>
      <p:sp>
        <p:nvSpPr>
          <p:cNvPr id="180" name="Google Shape;180;p8"/>
          <p:cNvSpPr txBox="1"/>
          <p:nvPr/>
        </p:nvSpPr>
        <p:spPr>
          <a:xfrm>
            <a:off x="8259718" y="5983498"/>
            <a:ext cx="3175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10">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11">
                  <a:extLst>
                    <a:ext uri="{A12FA001-AC4F-418D-AE19-62706E023703}">
                      <ahyp:hlinkClr val="tx"/>
                    </a:ext>
                  </a:extLst>
                </a:hlinkClick>
              </a:rPr>
              <a:t>CC BY-SA-NC</a:t>
            </a:r>
            <a:endParaRPr b="0" i="0" sz="900" u="none" cap="none" strike="noStrike">
              <a:solidFill>
                <a:srgbClr val="000000"/>
              </a:solidFill>
              <a:latin typeface="Arial"/>
              <a:ea typeface="Arial"/>
              <a:cs typeface="Arial"/>
              <a:sym typeface="Arial"/>
            </a:endParaRPr>
          </a:p>
        </p:txBody>
      </p:sp>
      <p:pic>
        <p:nvPicPr>
          <p:cNvPr descr="A picture containing person, indoor, stationary, envelope&#10;&#10;Description automatically generated" id="181" name="Google Shape;181;p8"/>
          <p:cNvPicPr preferRelativeResize="0"/>
          <p:nvPr/>
        </p:nvPicPr>
        <p:blipFill rotWithShape="1">
          <a:blip r:embed="rId12">
            <a:alphaModFix/>
          </a:blip>
          <a:srcRect b="0" l="0" r="0" t="0"/>
          <a:stretch/>
        </p:blipFill>
        <p:spPr>
          <a:xfrm>
            <a:off x="5742296" y="4456450"/>
            <a:ext cx="2290572" cy="1527048"/>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9"/>
          <p:cNvSpPr txBox="1"/>
          <p:nvPr>
            <p:ph idx="2" type="body"/>
          </p:nvPr>
        </p:nvSpPr>
        <p:spPr>
          <a:xfrm>
            <a:off x="406400" y="642215"/>
            <a:ext cx="10769600" cy="5785335"/>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rPr b="1" lang="en-US" sz="3200"/>
              <a:t>‘Personal Whiteboard’ by teacher Oybek</a:t>
            </a:r>
            <a:endParaRPr b="1" sz="3200"/>
          </a:p>
          <a:p>
            <a:pPr indent="-228600" lvl="0" marL="457200" rtl="0" algn="l">
              <a:lnSpc>
                <a:spcPct val="100000"/>
              </a:lnSpc>
              <a:spcBef>
                <a:spcPts val="360"/>
              </a:spcBef>
              <a:spcAft>
                <a:spcPts val="0"/>
              </a:spcAft>
              <a:buSzPts val="1400"/>
              <a:buNone/>
            </a:pPr>
            <a:r>
              <a:t/>
            </a:r>
            <a:endParaRPr b="1" sz="3200"/>
          </a:p>
        </p:txBody>
      </p:sp>
      <p:sp>
        <p:nvSpPr>
          <p:cNvPr id="188" name="Google Shape;188;p9"/>
          <p:cNvSpPr txBox="1"/>
          <p:nvPr/>
        </p:nvSpPr>
        <p:spPr>
          <a:xfrm>
            <a:off x="438484" y="337416"/>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4 –CHECKING COMPREHENSION &amp; PROVIDING FEEDBACK</a:t>
            </a:r>
            <a:endParaRPr b="1" i="0" sz="1600" u="none" cap="none" strike="noStrike">
              <a:solidFill>
                <a:schemeClr val="lt1"/>
              </a:solidFill>
              <a:latin typeface="Calibri"/>
              <a:ea typeface="Calibri"/>
              <a:cs typeface="Calibri"/>
              <a:sym typeface="Calibri"/>
            </a:endParaRPr>
          </a:p>
        </p:txBody>
      </p:sp>
      <p:pic>
        <p:nvPicPr>
          <p:cNvPr id="189" name="Google Shape;189;p9"/>
          <p:cNvPicPr preferRelativeResize="0"/>
          <p:nvPr/>
        </p:nvPicPr>
        <p:blipFill rotWithShape="1">
          <a:blip r:embed="rId3">
            <a:alphaModFix/>
          </a:blip>
          <a:srcRect b="0" l="0" r="0" t="0"/>
          <a:stretch/>
        </p:blipFill>
        <p:spPr>
          <a:xfrm>
            <a:off x="406400" y="1433541"/>
            <a:ext cx="2993390" cy="2230755"/>
          </a:xfrm>
          <a:prstGeom prst="rect">
            <a:avLst/>
          </a:prstGeom>
          <a:noFill/>
          <a:ln>
            <a:noFill/>
          </a:ln>
        </p:spPr>
      </p:pic>
      <p:pic>
        <p:nvPicPr>
          <p:cNvPr id="190" name="Google Shape;190;p9"/>
          <p:cNvPicPr preferRelativeResize="0"/>
          <p:nvPr/>
        </p:nvPicPr>
        <p:blipFill rotWithShape="1">
          <a:blip r:embed="rId4">
            <a:alphaModFix/>
          </a:blip>
          <a:srcRect b="0" l="0" r="0" t="0"/>
          <a:stretch/>
        </p:blipFill>
        <p:spPr>
          <a:xfrm>
            <a:off x="3591099" y="1433540"/>
            <a:ext cx="3181131" cy="2230755"/>
          </a:xfrm>
          <a:prstGeom prst="rect">
            <a:avLst/>
          </a:prstGeom>
          <a:noFill/>
          <a:ln>
            <a:noFill/>
          </a:ln>
        </p:spPr>
      </p:pic>
      <p:pic>
        <p:nvPicPr>
          <p:cNvPr id="191" name="Google Shape;191;p9"/>
          <p:cNvPicPr preferRelativeResize="0"/>
          <p:nvPr/>
        </p:nvPicPr>
        <p:blipFill rotWithShape="1">
          <a:blip r:embed="rId5">
            <a:alphaModFix/>
          </a:blip>
          <a:srcRect b="0" l="0" r="0" t="0"/>
          <a:stretch/>
        </p:blipFill>
        <p:spPr>
          <a:xfrm>
            <a:off x="7920700" y="3744479"/>
            <a:ext cx="3181131" cy="2362200"/>
          </a:xfrm>
          <a:prstGeom prst="rect">
            <a:avLst/>
          </a:prstGeom>
          <a:noFill/>
          <a:ln>
            <a:noFill/>
          </a:ln>
        </p:spPr>
      </p:pic>
      <p:pic>
        <p:nvPicPr>
          <p:cNvPr id="192" name="Google Shape;192;p9"/>
          <p:cNvPicPr preferRelativeResize="0"/>
          <p:nvPr/>
        </p:nvPicPr>
        <p:blipFill rotWithShape="1">
          <a:blip r:embed="rId6">
            <a:alphaModFix/>
          </a:blip>
          <a:srcRect b="0" l="0" r="0" t="0"/>
          <a:stretch/>
        </p:blipFill>
        <p:spPr>
          <a:xfrm>
            <a:off x="4742016" y="3744479"/>
            <a:ext cx="3104515" cy="2341245"/>
          </a:xfrm>
          <a:prstGeom prst="rect">
            <a:avLst/>
          </a:prstGeom>
          <a:noFill/>
          <a:ln>
            <a:noFill/>
          </a:ln>
        </p:spPr>
      </p:pic>
      <p:sp>
        <p:nvSpPr>
          <p:cNvPr id="193" name="Google Shape;193;p9"/>
          <p:cNvSpPr txBox="1"/>
          <p:nvPr/>
        </p:nvSpPr>
        <p:spPr>
          <a:xfrm>
            <a:off x="438484" y="4365448"/>
            <a:ext cx="4049222"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-The whole class is engaged!</a:t>
            </a:r>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-Students feel confident and enjoy the process of writing and erasing on their white boards.</a:t>
            </a:r>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-It saves time. Teacher can easily check Ss’ comprehension and give an appropriate feedback to them in a very little time.</a:t>
            </a:r>
            <a:endParaRPr/>
          </a:p>
        </p:txBody>
      </p:sp>
      <p:sp>
        <p:nvSpPr>
          <p:cNvPr id="194" name="Google Shape;194;p9"/>
          <p:cNvSpPr txBox="1"/>
          <p:nvPr/>
        </p:nvSpPr>
        <p:spPr>
          <a:xfrm>
            <a:off x="1645920" y="3995847"/>
            <a:ext cx="119616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chemeClr val="dk1"/>
                </a:solidFill>
                <a:latin typeface="Arial"/>
                <a:ea typeface="Arial"/>
                <a:cs typeface="Arial"/>
                <a:sym typeface="Arial"/>
              </a:rPr>
              <a:t>Benefits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asonBrand.pxtx">
  <a:themeElements>
    <a:clrScheme name="Custom 5">
      <a:dk1>
        <a:srgbClr val="1E6138"/>
      </a:dk1>
      <a:lt1>
        <a:srgbClr val="FFFFFF"/>
      </a:lt1>
      <a:dk2>
        <a:srgbClr val="00909E"/>
      </a:dk2>
      <a:lt2>
        <a:srgbClr val="D1D3D5"/>
      </a:lt2>
      <a:accent1>
        <a:srgbClr val="B31D37"/>
      </a:accent1>
      <a:accent2>
        <a:srgbClr val="E2A82B"/>
      </a:accent2>
      <a:accent3>
        <a:srgbClr val="7E5300"/>
      </a:accent3>
      <a:accent4>
        <a:srgbClr val="87908F"/>
      </a:accent4>
      <a:accent5>
        <a:srgbClr val="81A32B"/>
      </a:accent5>
      <a:accent6>
        <a:srgbClr val="F7931E"/>
      </a:accent6>
      <a:hlink>
        <a:srgbClr val="007DC5"/>
      </a:hlink>
      <a:folHlink>
        <a:srgbClr val="80573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Rebecca Fox</dc:creator>
</cp:coreProperties>
</file>