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6858000" cx="12192000"/>
  <p:notesSz cx="6858000" cy="9144000"/>
  <p:embeddedFontLst>
    <p:embeddedFont>
      <p:font typeface="Raleway"/>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17E153E-F392-4DB7-B378-999079E8A206}">
  <a:tblStyle styleId="{017E153E-F392-4DB7-B378-999079E8A20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Raleway-regular.fntdata"/><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Raleway-italic.fntdata"/><Relationship Id="rId23" Type="http://schemas.openxmlformats.org/officeDocument/2006/relationships/slide" Target="slides/slide17.xml"/><Relationship Id="rId45" Type="http://schemas.openxmlformats.org/officeDocument/2006/relationships/font" Target="fonts/Raleway-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Raleway-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1200"/>
              </a:spcBef>
              <a:spcAft>
                <a:spcPts val="1200"/>
              </a:spcAft>
              <a:buClr>
                <a:schemeClr val="dk1"/>
              </a:buClr>
              <a:buSzPts val="1100"/>
              <a:buFont typeface="Arial"/>
              <a:buNone/>
            </a:pPr>
            <a:r>
              <a:t/>
            </a:r>
            <a:endParaRPr/>
          </a:p>
        </p:txBody>
      </p:sp>
      <p:sp>
        <p:nvSpPr>
          <p:cNvPr id="111" name="Google Shape;11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dd19b4824c_0_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44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44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360"/>
              </a:spcBef>
              <a:spcAft>
                <a:spcPts val="0"/>
              </a:spcAft>
              <a:buNone/>
            </a:pPr>
            <a:r>
              <a:t/>
            </a:r>
            <a:endParaRPr/>
          </a:p>
        </p:txBody>
      </p:sp>
      <p:sp>
        <p:nvSpPr>
          <p:cNvPr id="184" name="Google Shape;184;gdd19b4824c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d952c0b339_0_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1" name="Google Shape;191;gd952c0b339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d19b4824c_0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7" name="Google Shape;197;gdd19b4824c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dd19b4824c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dd19b4824c_0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8" name="Google Shape;218;gdd19b4824c_0_17: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952c0b339_0_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Questions techniques that are effective and you will see some examples how these can be carried out in your class</a:t>
            </a:r>
            <a:endParaRPr/>
          </a:p>
        </p:txBody>
      </p:sp>
      <p:sp>
        <p:nvSpPr>
          <p:cNvPr id="225" name="Google Shape;225;gd952c0b339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dd19b48a09_3_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2" name="Google Shape;232;gdd19b48a09_3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dd19b48a09_3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Questions techniques that are effective and you will see some examples how these can be carried out in your class</a:t>
            </a:r>
            <a:endParaRPr/>
          </a:p>
        </p:txBody>
      </p:sp>
      <p:sp>
        <p:nvSpPr>
          <p:cNvPr id="239" name="Google Shape;239;gdd19b48a09_3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dd19b47aa5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6" name="Google Shape;246;gdd19b47aa5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d94f1487a2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4" name="Google Shape;254;gd94f1487a2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d94f1487a2_0_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2" name="Google Shape;262;gd94f1487a2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9cafd0aeb_1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d9cafd0aeb_1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Reading says “non-traditional”, but another way to think of these types of </a:t>
            </a:r>
            <a:r>
              <a:rPr lang="en-US"/>
              <a:t>questions</a:t>
            </a:r>
            <a:r>
              <a:rPr lang="en-US"/>
              <a:t> is to think of them as “interactive” student responses. </a:t>
            </a:r>
            <a:endParaRPr/>
          </a:p>
        </p:txBody>
      </p:sp>
      <p:sp>
        <p:nvSpPr>
          <p:cNvPr id="119" name="Google Shape;119;gd9cafd0aeb_1_9: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d9b9024be6_0_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t/>
            </a:r>
            <a:endParaRPr/>
          </a:p>
        </p:txBody>
      </p:sp>
      <p:sp>
        <p:nvSpPr>
          <p:cNvPr id="271" name="Google Shape;271;gd9b9024be6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dd19b4824c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dd19b4824c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0" name="Google Shape;280;gdd19b4824c_0_8: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d4117f9c02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8" name="Google Shape;288;gd4117f9c02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dd19b47aa5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7" name="Google Shape;297;gdd19b47aa5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dd19b47aa5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sample reflection prompts</a:t>
            </a:r>
            <a:endParaRPr/>
          </a:p>
        </p:txBody>
      </p:sp>
      <p:sp>
        <p:nvSpPr>
          <p:cNvPr id="308" name="Google Shape;308;gdd19b47aa5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d9b9024be6_0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sample reflection prompts</a:t>
            </a:r>
            <a:endParaRPr/>
          </a:p>
        </p:txBody>
      </p:sp>
      <p:sp>
        <p:nvSpPr>
          <p:cNvPr id="317" name="Google Shape;317;gd9b9024be6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dab9385878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sample reflection prompts</a:t>
            </a:r>
            <a:endParaRPr/>
          </a:p>
        </p:txBody>
      </p:sp>
      <p:sp>
        <p:nvSpPr>
          <p:cNvPr id="323" name="Google Shape;323;gdab9385878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d9cafd0aeb_1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sample reflection prompts</a:t>
            </a:r>
            <a:endParaRPr/>
          </a:p>
        </p:txBody>
      </p:sp>
      <p:sp>
        <p:nvSpPr>
          <p:cNvPr id="329" name="Google Shape;329;gd9cafd0aeb_1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d9ba0808db_2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d9ba0808db_2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7" name="Google Shape;337;gd9ba0808db_2_17: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d9cafd0aeb_2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GIVE ANYA’s EMAIL</a:t>
            </a:r>
            <a:endParaRPr/>
          </a:p>
        </p:txBody>
      </p:sp>
      <p:sp>
        <p:nvSpPr>
          <p:cNvPr id="344" name="Google Shape;344;gd9cafd0aeb_2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952c0b33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952c0b339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d35bb0d5fc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2" name="Google Shape;352;gd35bb0d5fc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d94f1487a2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8" name="Google Shape;358;gd94f1487a2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d94f1487a2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5" name="Google Shape;365;gd94f1487a2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60b0ae60a_0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Font typeface="Arial"/>
              <a:buNone/>
            </a:pPr>
            <a:r>
              <a:rPr b="1" lang="en-US" sz="1600">
                <a:solidFill>
                  <a:srgbClr val="1E6138"/>
                </a:solidFill>
              </a:rPr>
              <a:t>What are your biggest challenges </a:t>
            </a:r>
            <a:endParaRPr b="1" sz="1600">
              <a:solidFill>
                <a:srgbClr val="1E6138"/>
              </a:solidFill>
            </a:endParaRPr>
          </a:p>
          <a:p>
            <a:pPr indent="-342900" lvl="0" marL="342900" rtl="0" algn="l">
              <a:spcBef>
                <a:spcPts val="0"/>
              </a:spcBef>
              <a:spcAft>
                <a:spcPts val="0"/>
              </a:spcAft>
              <a:buClr>
                <a:schemeClr val="dk1"/>
              </a:buClr>
              <a:buFont typeface="Arial"/>
              <a:buNone/>
            </a:pPr>
            <a:r>
              <a:rPr b="1" lang="en-US" sz="1600">
                <a:solidFill>
                  <a:srgbClr val="1E6138"/>
                </a:solidFill>
              </a:rPr>
              <a:t>- increasing classroom interaction? </a:t>
            </a:r>
            <a:endParaRPr b="1" sz="1600">
              <a:solidFill>
                <a:srgbClr val="1E6138"/>
              </a:solidFill>
            </a:endParaRPr>
          </a:p>
          <a:p>
            <a:pPr indent="-342900" lvl="0" marL="342900" rtl="0" algn="l">
              <a:spcBef>
                <a:spcPts val="0"/>
              </a:spcBef>
              <a:spcAft>
                <a:spcPts val="0"/>
              </a:spcAft>
              <a:buClr>
                <a:schemeClr val="dk1"/>
              </a:buClr>
              <a:buFont typeface="Arial"/>
              <a:buNone/>
            </a:pPr>
            <a:r>
              <a:rPr b="1" lang="en-US" sz="1600">
                <a:solidFill>
                  <a:srgbClr val="1E6138"/>
                </a:solidFill>
              </a:rPr>
              <a:t>- getting your students to speak out?</a:t>
            </a:r>
            <a:endParaRPr b="1" sz="1600">
              <a:solidFill>
                <a:srgbClr val="1E6138"/>
              </a:solidFill>
            </a:endParaRPr>
          </a:p>
          <a:p>
            <a:pPr indent="0" lvl="0" marL="0" rtl="0" algn="l">
              <a:spcBef>
                <a:spcPts val="360"/>
              </a:spcBef>
              <a:spcAft>
                <a:spcPts val="0"/>
              </a:spcAft>
              <a:buNone/>
            </a:pPr>
            <a:r>
              <a:t/>
            </a:r>
            <a:endParaRPr/>
          </a:p>
        </p:txBody>
      </p:sp>
      <p:sp>
        <p:nvSpPr>
          <p:cNvPr id="373" name="Google Shape;373;gd60b0ae60a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cd1af9078b_1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cd1af9078b_1_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1" name="Google Shape;381;gcd1af9078b_1_71: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d5c25242ed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d5c25242ed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0" name="Google Shape;390;gd5c25242ed_0_8: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d60b0ae60a_0_1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6" name="Google Shape;396;gd60b0ae60a_0_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d952c0b339_0_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3" name="Google Shape;403;gd952c0b339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6" name="Google Shape;13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0" name="Google Shape;15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5c25242e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44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44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360"/>
              </a:spcBef>
              <a:spcAft>
                <a:spcPts val="0"/>
              </a:spcAft>
              <a:buNone/>
            </a:pPr>
            <a:r>
              <a:t/>
            </a:r>
            <a:endParaRPr/>
          </a:p>
        </p:txBody>
      </p:sp>
      <p:sp>
        <p:nvSpPr>
          <p:cNvPr id="158" name="Google Shape;158;gd5c25242e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dd19b4824c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5" name="Google Shape;165;gdd19b4824c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d60b0ae60a_0_1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2" name="Google Shape;172;gd60b0ae60a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d60b0ae60a_0_1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8" name="Google Shape;178;gd60b0ae60a_0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type="title">
  <p:cSld name="TITLE">
    <p:spTree>
      <p:nvGrpSpPr>
        <p:cNvPr id="14" name="Shape 14"/>
        <p:cNvGrpSpPr/>
        <p:nvPr/>
      </p:nvGrpSpPr>
      <p:grpSpPr>
        <a:xfrm>
          <a:off x="0" y="0"/>
          <a:ext cx="0" cy="0"/>
          <a:chOff x="0" y="0"/>
          <a:chExt cx="0" cy="0"/>
        </a:xfrm>
      </p:grpSpPr>
      <p:pic>
        <p:nvPicPr>
          <p:cNvPr descr="140424502.jpg" id="15" name="Google Shape;15;p2"/>
          <p:cNvPicPr preferRelativeResize="0"/>
          <p:nvPr/>
        </p:nvPicPr>
        <p:blipFill rotWithShape="1">
          <a:blip r:embed="rId2">
            <a:alphaModFix/>
          </a:blip>
          <a:srcRect b="22227" l="0" r="0" t="20442"/>
          <a:stretch/>
        </p:blipFill>
        <p:spPr>
          <a:xfrm>
            <a:off x="0" y="-40773"/>
            <a:ext cx="12268200" cy="4688974"/>
          </a:xfrm>
          <a:prstGeom prst="rect">
            <a:avLst/>
          </a:prstGeom>
          <a:noFill/>
          <a:ln>
            <a:noFill/>
          </a:ln>
        </p:spPr>
      </p:pic>
      <p:sp>
        <p:nvSpPr>
          <p:cNvPr id="16" name="Google Shape;16;p2"/>
          <p:cNvSpPr/>
          <p:nvPr/>
        </p:nvSpPr>
        <p:spPr>
          <a:xfrm>
            <a:off x="0" y="4038600"/>
            <a:ext cx="12192000" cy="609600"/>
          </a:xfrm>
          <a:prstGeom prst="rect">
            <a:avLst/>
          </a:prstGeom>
          <a:solidFill>
            <a:schemeClr val="dk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a:p>
        </p:txBody>
      </p:sp>
      <p:sp>
        <p:nvSpPr>
          <p:cNvPr id="17" name="Google Shape;17;p2"/>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18" name="Google Shape;18;p2"/>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19" name="Google Shape;19;p2"/>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Chart">
  <p:cSld name="1_Custom Layout Chart">
    <p:spTree>
      <p:nvGrpSpPr>
        <p:cNvPr id="82" name="Shape 82"/>
        <p:cNvGrpSpPr/>
        <p:nvPr/>
      </p:nvGrpSpPr>
      <p:grpSpPr>
        <a:xfrm>
          <a:off x="0" y="0"/>
          <a:ext cx="0" cy="0"/>
          <a:chOff x="0" y="0"/>
          <a:chExt cx="0" cy="0"/>
        </a:xfrm>
      </p:grpSpPr>
      <p:sp>
        <p:nvSpPr>
          <p:cNvPr id="83" name="Google Shape;83;p11"/>
          <p:cNvSpPr/>
          <p:nvPr>
            <p:ph idx="2" type="chart"/>
          </p:nvPr>
        </p:nvSpPr>
        <p:spPr>
          <a:xfrm>
            <a:off x="914400" y="533400"/>
            <a:ext cx="10160000" cy="57150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lvl="2"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lvl="3"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lvl="4"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1" showMasterSp="0">
  <p:cSld name="1_Section Divider 1">
    <p:bg>
      <p:bgPr>
        <a:solidFill>
          <a:srgbClr val="1E6238"/>
        </a:solidFill>
      </p:bgPr>
    </p:bg>
    <p:spTree>
      <p:nvGrpSpPr>
        <p:cNvPr id="84" name="Shape 84"/>
        <p:cNvGrpSpPr/>
        <p:nvPr/>
      </p:nvGrpSpPr>
      <p:grpSpPr>
        <a:xfrm>
          <a:off x="0" y="0"/>
          <a:ext cx="0" cy="0"/>
          <a:chOff x="0" y="0"/>
          <a:chExt cx="0" cy="0"/>
        </a:xfrm>
      </p:grpSpPr>
      <p:sp>
        <p:nvSpPr>
          <p:cNvPr id="85" name="Google Shape;85;p12"/>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86" name="Google Shape;86;p12"/>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1" showMasterSp="0">
  <p:cSld name="2_Section Divider 1">
    <p:bg>
      <p:bgPr>
        <a:solidFill>
          <a:schemeClr val="accent2"/>
        </a:solidFill>
      </p:bgPr>
    </p:bg>
    <p:spTree>
      <p:nvGrpSpPr>
        <p:cNvPr id="87" name="Shape 87"/>
        <p:cNvGrpSpPr/>
        <p:nvPr/>
      </p:nvGrpSpPr>
      <p:grpSpPr>
        <a:xfrm>
          <a:off x="0" y="0"/>
          <a:ext cx="0" cy="0"/>
          <a:chOff x="0" y="0"/>
          <a:chExt cx="0" cy="0"/>
        </a:xfrm>
      </p:grpSpPr>
      <p:sp>
        <p:nvSpPr>
          <p:cNvPr id="88" name="Google Shape;88;p13"/>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89" name="Google Shape;89;p13"/>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chemeClr val="accent6"/>
        </a:solidFill>
      </p:bgPr>
    </p:bg>
    <p:spTree>
      <p:nvGrpSpPr>
        <p:cNvPr id="90" name="Shape 90"/>
        <p:cNvGrpSpPr/>
        <p:nvPr/>
      </p:nvGrpSpPr>
      <p:grpSpPr>
        <a:xfrm>
          <a:off x="0" y="0"/>
          <a:ext cx="0" cy="0"/>
          <a:chOff x="0" y="0"/>
          <a:chExt cx="0" cy="0"/>
        </a:xfrm>
      </p:grpSpPr>
      <p:sp>
        <p:nvSpPr>
          <p:cNvPr id="91" name="Google Shape;91;p14"/>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92" name="Google Shape;92;p14"/>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Divider 1" showMasterSp="0">
  <p:cSld name="3_Section Divider 1">
    <p:bg>
      <p:bgPr>
        <a:solidFill>
          <a:srgbClr val="87908F"/>
        </a:solidFill>
      </p:bgPr>
    </p:bg>
    <p:spTree>
      <p:nvGrpSpPr>
        <p:cNvPr id="93" name="Shape 93"/>
        <p:cNvGrpSpPr/>
        <p:nvPr/>
      </p:nvGrpSpPr>
      <p:grpSpPr>
        <a:xfrm>
          <a:off x="0" y="0"/>
          <a:ext cx="0" cy="0"/>
          <a:chOff x="0" y="0"/>
          <a:chExt cx="0" cy="0"/>
        </a:xfrm>
      </p:grpSpPr>
      <p:sp>
        <p:nvSpPr>
          <p:cNvPr id="94" name="Google Shape;94;p15"/>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95" name="Google Shape;95;p15"/>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showMasterSp="0">
  <p:cSld name="Section Divider 2">
    <p:bg>
      <p:bgPr>
        <a:solidFill>
          <a:schemeClr val="accent5"/>
        </a:solidFill>
      </p:bgPr>
    </p:bg>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0" l="0" r="0" t="0"/>
          <a:stretch/>
        </p:blipFill>
        <p:spPr>
          <a:xfrm>
            <a:off x="4637576" y="-365469"/>
            <a:ext cx="6944824" cy="7299669"/>
          </a:xfrm>
          <a:prstGeom prst="rect">
            <a:avLst/>
          </a:prstGeom>
          <a:noFill/>
          <a:ln>
            <a:noFill/>
          </a:ln>
        </p:spPr>
      </p:pic>
      <p:sp>
        <p:nvSpPr>
          <p:cNvPr id="98" name="Google Shape;98;p16"/>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chemeClr val="accent2"/>
        </a:solidFill>
      </p:bgPr>
    </p:bg>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2">
            <a:alphaModFix/>
          </a:blip>
          <a:srcRect b="0" l="24797" r="-1" t="0"/>
          <a:stretch/>
        </p:blipFill>
        <p:spPr>
          <a:xfrm>
            <a:off x="0" y="1"/>
            <a:ext cx="6470647" cy="6857999"/>
          </a:xfrm>
          <a:prstGeom prst="rect">
            <a:avLst/>
          </a:prstGeom>
          <a:noFill/>
          <a:ln>
            <a:noFill/>
          </a:ln>
        </p:spPr>
      </p:pic>
      <p:sp>
        <p:nvSpPr>
          <p:cNvPr id="101" name="Google Shape;101;p17"/>
          <p:cNvSpPr txBox="1"/>
          <p:nvPr>
            <p:ph type="ctrTitle"/>
          </p:nvPr>
        </p:nvSpPr>
        <p:spPr>
          <a:xfrm>
            <a:off x="5562600" y="533400"/>
            <a:ext cx="6096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showMasterSp="0">
  <p:cSld name="Section Divider 4">
    <p:bg>
      <p:bgPr>
        <a:solidFill>
          <a:schemeClr val="dk2"/>
        </a:solidFill>
      </p:bgPr>
    </p:bg>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b="-2074" l="1" r="19400" t="4667"/>
          <a:stretch/>
        </p:blipFill>
        <p:spPr>
          <a:xfrm>
            <a:off x="6705600" y="-152400"/>
            <a:ext cx="5638799" cy="7162800"/>
          </a:xfrm>
          <a:prstGeom prst="rect">
            <a:avLst/>
          </a:prstGeom>
          <a:noFill/>
          <a:ln>
            <a:noFill/>
          </a:ln>
        </p:spPr>
      </p:pic>
      <p:sp>
        <p:nvSpPr>
          <p:cNvPr id="104" name="Google Shape;104;p18"/>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5" name="Shape 105"/>
        <p:cNvGrpSpPr/>
        <p:nvPr/>
      </p:nvGrpSpPr>
      <p:grpSpPr>
        <a:xfrm>
          <a:off x="0" y="0"/>
          <a:ext cx="0" cy="0"/>
          <a:chOff x="0" y="0"/>
          <a:chExt cx="0" cy="0"/>
        </a:xfrm>
      </p:grpSpPr>
      <p:sp>
        <p:nvSpPr>
          <p:cNvPr id="106" name="Google Shape;106;p19"/>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p:txBody>
      </p:sp>
      <p:sp>
        <p:nvSpPr>
          <p:cNvPr id="107" name="Google Shape;107;p19"/>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228600" lvl="0" marL="457200" rtl="0">
              <a:spcBef>
                <a:spcPts val="360"/>
              </a:spcBef>
              <a:spcAft>
                <a:spcPts val="0"/>
              </a:spcAft>
              <a:buSzPts val="1400"/>
              <a:buNone/>
              <a:defRPr/>
            </a:lvl1pPr>
            <a:lvl2pPr indent="-228600" lvl="1" marL="914400" rtl="0">
              <a:spcBef>
                <a:spcPts val="280"/>
              </a:spcBef>
              <a:spcAft>
                <a:spcPts val="0"/>
              </a:spcAft>
              <a:buSzPts val="1400"/>
              <a:buNone/>
              <a:defRPr/>
            </a:lvl2pPr>
            <a:lvl3pPr indent="-228600" lvl="2" marL="1371600" rtl="0">
              <a:spcBef>
                <a:spcPts val="280"/>
              </a:spcBef>
              <a:spcAft>
                <a:spcPts val="0"/>
              </a:spcAft>
              <a:buSzPts val="1400"/>
              <a:buNone/>
              <a:defRPr/>
            </a:lvl3pPr>
            <a:lvl4pPr indent="-228600" lvl="3" marL="1828800" rtl="0">
              <a:spcBef>
                <a:spcPts val="220"/>
              </a:spcBef>
              <a:spcAft>
                <a:spcPts val="0"/>
              </a:spcAft>
              <a:buSzPts val="1400"/>
              <a:buNone/>
              <a:defRPr/>
            </a:lvl4pPr>
            <a:lvl5pPr indent="-228600" lvl="4" marL="2286000" rtl="0">
              <a:spcBef>
                <a:spcPts val="220"/>
              </a:spcBef>
              <a:spcAft>
                <a:spcPts val="0"/>
              </a:spcAft>
              <a:buSzPts val="1400"/>
              <a:buNone/>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08" name="Google Shape;108;p1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single col text">
  <p:cSld name="Heading w/single col text">
    <p:spTree>
      <p:nvGrpSpPr>
        <p:cNvPr id="20" name="Shape 20"/>
        <p:cNvGrpSpPr/>
        <p:nvPr/>
      </p:nvGrpSpPr>
      <p:grpSpPr>
        <a:xfrm>
          <a:off x="0" y="0"/>
          <a:ext cx="0" cy="0"/>
          <a:chOff x="0" y="0"/>
          <a:chExt cx="0" cy="0"/>
        </a:xfrm>
      </p:grpSpPr>
      <p:sp>
        <p:nvSpPr>
          <p:cNvPr id="21" name="Google Shape;21;p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3"/>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2col">
  <p:cSld name="Heading w/2col">
    <p:spTree>
      <p:nvGrpSpPr>
        <p:cNvPr id="23" name="Shape 23"/>
        <p:cNvGrpSpPr/>
        <p:nvPr/>
      </p:nvGrpSpPr>
      <p:grpSpPr>
        <a:xfrm>
          <a:off x="0" y="0"/>
          <a:ext cx="0" cy="0"/>
          <a:chOff x="0" y="0"/>
          <a:chExt cx="0" cy="0"/>
        </a:xfrm>
      </p:grpSpPr>
      <p:sp>
        <p:nvSpPr>
          <p:cNvPr id="24" name="Google Shape;24;p4"/>
          <p:cNvSpPr txBox="1"/>
          <p:nvPr>
            <p:ph idx="1" type="body"/>
          </p:nvPr>
        </p:nvSpPr>
        <p:spPr>
          <a:xfrm>
            <a:off x="406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80"/>
              </a:spcBef>
              <a:spcAft>
                <a:spcPts val="0"/>
              </a:spcAft>
              <a:buSzPts val="1400"/>
              <a:buNone/>
              <a:defRPr>
                <a:solidFill>
                  <a:srgbClr val="000000"/>
                </a:solidFill>
              </a:defRPr>
            </a:lvl2pPr>
            <a:lvl3pPr indent="-228600" lvl="2" marL="1371600" algn="l">
              <a:spcBef>
                <a:spcPts val="280"/>
              </a:spcBef>
              <a:spcAft>
                <a:spcPts val="0"/>
              </a:spcAft>
              <a:buSzPts val="1400"/>
              <a:buNone/>
              <a:defRPr>
                <a:solidFill>
                  <a:srgbClr val="000000"/>
                </a:solidFill>
              </a:defRPr>
            </a:lvl3pPr>
            <a:lvl4pPr indent="-228600" lvl="3" marL="1828800" algn="l">
              <a:spcBef>
                <a:spcPts val="220"/>
              </a:spcBef>
              <a:spcAft>
                <a:spcPts val="0"/>
              </a:spcAft>
              <a:buSzPts val="1400"/>
              <a:buNone/>
              <a:defRPr>
                <a:solidFill>
                  <a:srgbClr val="000000"/>
                </a:solidFill>
              </a:defRPr>
            </a:lvl4pPr>
            <a:lvl5pPr indent="-228600" lvl="4" marL="2286000" algn="l">
              <a:spcBef>
                <a:spcPts val="220"/>
              </a:spcBef>
              <a:spcAft>
                <a:spcPts val="0"/>
              </a:spcAft>
              <a:buSzPts val="1400"/>
              <a:buNone/>
              <a:defRPr>
                <a:solidFill>
                  <a:srgbClr val="0000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4"/>
          <p:cNvSpPr txBox="1"/>
          <p:nvPr>
            <p:ph idx="2" type="body"/>
          </p:nvPr>
        </p:nvSpPr>
        <p:spPr>
          <a:xfrm>
            <a:off x="5994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80"/>
              </a:spcBef>
              <a:spcAft>
                <a:spcPts val="0"/>
              </a:spcAft>
              <a:buSzPts val="1400"/>
              <a:buNone/>
              <a:defRPr>
                <a:solidFill>
                  <a:srgbClr val="000000"/>
                </a:solidFill>
              </a:defRPr>
            </a:lvl2pPr>
            <a:lvl3pPr indent="-228600" lvl="2" marL="1371600" algn="l">
              <a:spcBef>
                <a:spcPts val="280"/>
              </a:spcBef>
              <a:spcAft>
                <a:spcPts val="0"/>
              </a:spcAft>
              <a:buSzPts val="1400"/>
              <a:buNone/>
              <a:defRPr>
                <a:solidFill>
                  <a:srgbClr val="000000"/>
                </a:solidFill>
              </a:defRPr>
            </a:lvl3pPr>
            <a:lvl4pPr indent="-228600" lvl="3" marL="1828800" algn="l">
              <a:spcBef>
                <a:spcPts val="220"/>
              </a:spcBef>
              <a:spcAft>
                <a:spcPts val="0"/>
              </a:spcAft>
              <a:buSzPts val="1400"/>
              <a:buNone/>
              <a:defRPr>
                <a:solidFill>
                  <a:srgbClr val="000000"/>
                </a:solidFill>
              </a:defRPr>
            </a:lvl4pPr>
            <a:lvl5pPr indent="-228600" lvl="4" marL="2286000" algn="l">
              <a:spcBef>
                <a:spcPts val="220"/>
              </a:spcBef>
              <a:spcAft>
                <a:spcPts val="0"/>
              </a:spcAft>
              <a:buSzPts val="1400"/>
              <a:buNone/>
              <a:defRPr>
                <a:solidFill>
                  <a:srgbClr val="0000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4"/>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27" name="Shape 27"/>
        <p:cNvGrpSpPr/>
        <p:nvPr/>
      </p:nvGrpSpPr>
      <p:grpSpPr>
        <a:xfrm>
          <a:off x="0" y="0"/>
          <a:ext cx="0" cy="0"/>
          <a:chOff x="0" y="0"/>
          <a:chExt cx="0" cy="0"/>
        </a:xfrm>
      </p:grpSpPr>
      <p:pic>
        <p:nvPicPr>
          <p:cNvPr descr="Scroll_GrnDuo copy.jpg" id="28" name="Google Shape;28;p5"/>
          <p:cNvPicPr preferRelativeResize="0"/>
          <p:nvPr/>
        </p:nvPicPr>
        <p:blipFill rotWithShape="1">
          <a:blip r:embed="rId2">
            <a:alphaModFix/>
          </a:blip>
          <a:srcRect b="39327" l="0" r="0" t="9974"/>
          <a:stretch/>
        </p:blipFill>
        <p:spPr>
          <a:xfrm>
            <a:off x="0" y="0"/>
            <a:ext cx="12224512" cy="4648200"/>
          </a:xfrm>
          <a:prstGeom prst="rect">
            <a:avLst/>
          </a:prstGeom>
          <a:noFill/>
          <a:ln>
            <a:noFill/>
          </a:ln>
        </p:spPr>
      </p:pic>
      <p:sp>
        <p:nvSpPr>
          <p:cNvPr id="29" name="Google Shape;29;p5"/>
          <p:cNvSpPr/>
          <p:nvPr/>
        </p:nvSpPr>
        <p:spPr>
          <a:xfrm>
            <a:off x="0" y="4038600"/>
            <a:ext cx="12192000" cy="609600"/>
          </a:xfrm>
          <a:prstGeom prst="rect">
            <a:avLst/>
          </a:prstGeom>
          <a:solidFill>
            <a:schemeClr val="accent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0" name="Google Shape;30;p5"/>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31" name="Google Shape;31;p5"/>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32" name="Google Shape;32;p5"/>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howMasterSp="0">
  <p:cSld name="4_Title">
    <p:spTree>
      <p:nvGrpSpPr>
        <p:cNvPr id="33" name="Shape 33"/>
        <p:cNvGrpSpPr/>
        <p:nvPr/>
      </p:nvGrpSpPr>
      <p:grpSpPr>
        <a:xfrm>
          <a:off x="0" y="0"/>
          <a:ext cx="0" cy="0"/>
          <a:chOff x="0" y="0"/>
          <a:chExt cx="0" cy="0"/>
        </a:xfrm>
      </p:grpSpPr>
      <p:pic>
        <p:nvPicPr>
          <p:cNvPr descr="130826017.jpg" id="34" name="Google Shape;34;p6"/>
          <p:cNvPicPr preferRelativeResize="0"/>
          <p:nvPr/>
        </p:nvPicPr>
        <p:blipFill rotWithShape="1">
          <a:blip r:embed="rId2">
            <a:alphaModFix/>
          </a:blip>
          <a:srcRect b="33271" l="0" r="0" t="9398"/>
          <a:stretch/>
        </p:blipFill>
        <p:spPr>
          <a:xfrm>
            <a:off x="0" y="-11650"/>
            <a:ext cx="12192000" cy="4659850"/>
          </a:xfrm>
          <a:prstGeom prst="rect">
            <a:avLst/>
          </a:prstGeom>
          <a:noFill/>
          <a:ln>
            <a:noFill/>
          </a:ln>
        </p:spPr>
      </p:pic>
      <p:sp>
        <p:nvSpPr>
          <p:cNvPr id="35" name="Google Shape;35;p6"/>
          <p:cNvSpPr/>
          <p:nvPr/>
        </p:nvSpPr>
        <p:spPr>
          <a:xfrm>
            <a:off x="0" y="4038600"/>
            <a:ext cx="12192000" cy="609600"/>
          </a:xfrm>
          <a:prstGeom prst="rect">
            <a:avLst/>
          </a:prstGeom>
          <a:solidFill>
            <a:schemeClr val="accent6">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6" name="Google Shape;36;p6"/>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37" name="Google Shape;37;p6"/>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38" name="Google Shape;38;p6"/>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howMasterSp="0">
  <p:cSld name="1_Title">
    <p:spTree>
      <p:nvGrpSpPr>
        <p:cNvPr id="39" name="Shape 39"/>
        <p:cNvGrpSpPr/>
        <p:nvPr/>
      </p:nvGrpSpPr>
      <p:grpSpPr>
        <a:xfrm>
          <a:off x="0" y="0"/>
          <a:ext cx="0" cy="0"/>
          <a:chOff x="0" y="0"/>
          <a:chExt cx="0" cy="0"/>
        </a:xfrm>
      </p:grpSpPr>
      <p:pic>
        <p:nvPicPr>
          <p:cNvPr descr="131108588.jpg" id="40" name="Google Shape;40;p7"/>
          <p:cNvPicPr preferRelativeResize="0"/>
          <p:nvPr/>
        </p:nvPicPr>
        <p:blipFill rotWithShape="1">
          <a:blip r:embed="rId2">
            <a:alphaModFix/>
          </a:blip>
          <a:srcRect b="25182" l="34" r="-33" t="17368"/>
          <a:stretch/>
        </p:blipFill>
        <p:spPr>
          <a:xfrm>
            <a:off x="0" y="-76200"/>
            <a:ext cx="12360888" cy="4724400"/>
          </a:xfrm>
          <a:prstGeom prst="rect">
            <a:avLst/>
          </a:prstGeom>
          <a:noFill/>
          <a:ln>
            <a:noFill/>
          </a:ln>
        </p:spPr>
      </p:pic>
      <p:sp>
        <p:nvSpPr>
          <p:cNvPr id="41" name="Google Shape;41;p7"/>
          <p:cNvSpPr/>
          <p:nvPr/>
        </p:nvSpPr>
        <p:spPr>
          <a:xfrm>
            <a:off x="0" y="4038600"/>
            <a:ext cx="12192000" cy="609600"/>
          </a:xfrm>
          <a:prstGeom prst="rect">
            <a:avLst/>
          </a:prstGeom>
          <a:solidFill>
            <a:schemeClr val="accent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42" name="Google Shape;42;p7"/>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43" name="Google Shape;43;p7"/>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44" name="Google Shape;44;p7"/>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howMasterSp="0">
  <p:cSld name="3_Title">
    <p:spTree>
      <p:nvGrpSpPr>
        <p:cNvPr id="45" name="Shape 45"/>
        <p:cNvGrpSpPr/>
        <p:nvPr/>
      </p:nvGrpSpPr>
      <p:grpSpPr>
        <a:xfrm>
          <a:off x="0" y="0"/>
          <a:ext cx="0" cy="0"/>
          <a:chOff x="0" y="0"/>
          <a:chExt cx="0" cy="0"/>
        </a:xfrm>
      </p:grpSpPr>
      <p:pic>
        <p:nvPicPr>
          <p:cNvPr descr="130115733.JPG" id="46" name="Google Shape;46;p8"/>
          <p:cNvPicPr preferRelativeResize="0"/>
          <p:nvPr/>
        </p:nvPicPr>
        <p:blipFill rotWithShape="1">
          <a:blip r:embed="rId2">
            <a:alphaModFix/>
          </a:blip>
          <a:srcRect b="3365" l="1816" r="1116" t="39303"/>
          <a:stretch/>
        </p:blipFill>
        <p:spPr>
          <a:xfrm>
            <a:off x="1" y="-152400"/>
            <a:ext cx="12192000" cy="4800600"/>
          </a:xfrm>
          <a:prstGeom prst="rect">
            <a:avLst/>
          </a:prstGeom>
          <a:noFill/>
          <a:ln>
            <a:noFill/>
          </a:ln>
        </p:spPr>
      </p:pic>
      <p:sp>
        <p:nvSpPr>
          <p:cNvPr id="47" name="Google Shape;47;p8"/>
          <p:cNvSpPr/>
          <p:nvPr/>
        </p:nvSpPr>
        <p:spPr>
          <a:xfrm>
            <a:off x="0" y="4038600"/>
            <a:ext cx="12192000" cy="609600"/>
          </a:xfrm>
          <a:prstGeom prst="rect">
            <a:avLst/>
          </a:prstGeom>
          <a:solidFill>
            <a:schemeClr val="dk2">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descr="GMUgreengold.eps" id="48" name="Google Shape;48;p8"/>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
        <p:nvSpPr>
          <p:cNvPr id="49" name="Google Shape;49;p8"/>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50" name="Google Shape;50;p8"/>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1" name="Shape 51"/>
        <p:cNvGrpSpPr/>
        <p:nvPr/>
      </p:nvGrpSpPr>
      <p:grpSpPr>
        <a:xfrm>
          <a:off x="0" y="0"/>
          <a:ext cx="0" cy="0"/>
          <a:chOff x="0" y="0"/>
          <a:chExt cx="0" cy="0"/>
        </a:xfrm>
      </p:grpSpPr>
      <p:sp>
        <p:nvSpPr>
          <p:cNvPr id="52" name="Google Shape;52;p9"/>
          <p:cNvSpPr txBox="1"/>
          <p:nvPr>
            <p:ph idx="1" type="body"/>
          </p:nvPr>
        </p:nvSpPr>
        <p:spPr>
          <a:xfrm>
            <a:off x="414528" y="381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 name="Google Shape;53;p9"/>
          <p:cNvSpPr txBox="1"/>
          <p:nvPr>
            <p:ph idx="2" type="body"/>
          </p:nvPr>
        </p:nvSpPr>
        <p:spPr>
          <a:xfrm>
            <a:off x="406400" y="838200"/>
            <a:ext cx="9855200"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 name="Google Shape;54;p9"/>
          <p:cNvSpPr txBox="1"/>
          <p:nvPr>
            <p:ph idx="3" type="body"/>
          </p:nvPr>
        </p:nvSpPr>
        <p:spPr>
          <a:xfrm>
            <a:off x="414528" y="1295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 name="Google Shape;55;p9"/>
          <p:cNvSpPr txBox="1"/>
          <p:nvPr>
            <p:ph idx="4" type="body"/>
          </p:nvPr>
        </p:nvSpPr>
        <p:spPr>
          <a:xfrm>
            <a:off x="414528" y="1752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 name="Google Shape;56;p9"/>
          <p:cNvSpPr txBox="1"/>
          <p:nvPr>
            <p:ph idx="5" type="body"/>
          </p:nvPr>
        </p:nvSpPr>
        <p:spPr>
          <a:xfrm>
            <a:off x="414528" y="2209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 name="Google Shape;57;p9"/>
          <p:cNvSpPr txBox="1"/>
          <p:nvPr>
            <p:ph idx="6" type="body"/>
          </p:nvPr>
        </p:nvSpPr>
        <p:spPr>
          <a:xfrm>
            <a:off x="414528" y="2667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 name="Google Shape;58;p9"/>
          <p:cNvSpPr txBox="1"/>
          <p:nvPr>
            <p:ph idx="7" type="body"/>
          </p:nvPr>
        </p:nvSpPr>
        <p:spPr>
          <a:xfrm>
            <a:off x="414528" y="3124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9"/>
          <p:cNvSpPr txBox="1"/>
          <p:nvPr>
            <p:ph idx="8" type="body"/>
          </p:nvPr>
        </p:nvSpPr>
        <p:spPr>
          <a:xfrm>
            <a:off x="414528" y="3581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 name="Google Shape;60;p9"/>
          <p:cNvSpPr txBox="1"/>
          <p:nvPr>
            <p:ph idx="9" type="body"/>
          </p:nvPr>
        </p:nvSpPr>
        <p:spPr>
          <a:xfrm>
            <a:off x="414528" y="4038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 name="Google Shape;61;p9"/>
          <p:cNvSpPr txBox="1"/>
          <p:nvPr>
            <p:ph idx="13" type="body"/>
          </p:nvPr>
        </p:nvSpPr>
        <p:spPr>
          <a:xfrm>
            <a:off x="414528" y="4495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 name="Google Shape;62;p9"/>
          <p:cNvSpPr txBox="1"/>
          <p:nvPr>
            <p:ph idx="14" type="body"/>
          </p:nvPr>
        </p:nvSpPr>
        <p:spPr>
          <a:xfrm>
            <a:off x="414528" y="4953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 name="Google Shape;63;p9"/>
          <p:cNvSpPr txBox="1"/>
          <p:nvPr>
            <p:ph idx="15" type="body"/>
          </p:nvPr>
        </p:nvSpPr>
        <p:spPr>
          <a:xfrm>
            <a:off x="414528" y="5410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 name="Google Shape;64;p9"/>
          <p:cNvSpPr txBox="1"/>
          <p:nvPr>
            <p:ph idx="16" type="body"/>
          </p:nvPr>
        </p:nvSpPr>
        <p:spPr>
          <a:xfrm>
            <a:off x="10261600" y="381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10"/>
              </a:spcBef>
              <a:spcAft>
                <a:spcPts val="0"/>
              </a:spcAft>
              <a:buClr>
                <a:schemeClr val="lt1"/>
              </a:buClr>
              <a:buSzPts val="1050"/>
              <a:buFont typeface="Calibri"/>
              <a:buNone/>
              <a:defRPr sz="105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 name="Google Shape;65;p9"/>
          <p:cNvSpPr txBox="1"/>
          <p:nvPr>
            <p:ph idx="17" type="body"/>
          </p:nvPr>
        </p:nvSpPr>
        <p:spPr>
          <a:xfrm>
            <a:off x="10261600" y="838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 name="Google Shape;66;p9"/>
          <p:cNvSpPr txBox="1"/>
          <p:nvPr>
            <p:ph idx="18" type="body"/>
          </p:nvPr>
        </p:nvSpPr>
        <p:spPr>
          <a:xfrm>
            <a:off x="10261600" y="1295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 name="Google Shape;67;p9"/>
          <p:cNvSpPr txBox="1"/>
          <p:nvPr>
            <p:ph idx="19" type="body"/>
          </p:nvPr>
        </p:nvSpPr>
        <p:spPr>
          <a:xfrm>
            <a:off x="10261600" y="1752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 name="Google Shape;68;p9"/>
          <p:cNvSpPr txBox="1"/>
          <p:nvPr>
            <p:ph idx="20" type="body"/>
          </p:nvPr>
        </p:nvSpPr>
        <p:spPr>
          <a:xfrm>
            <a:off x="10261600" y="2209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 name="Google Shape;69;p9"/>
          <p:cNvSpPr txBox="1"/>
          <p:nvPr>
            <p:ph idx="21" type="body"/>
          </p:nvPr>
        </p:nvSpPr>
        <p:spPr>
          <a:xfrm>
            <a:off x="10261600" y="2667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 name="Google Shape;70;p9"/>
          <p:cNvSpPr txBox="1"/>
          <p:nvPr>
            <p:ph idx="22" type="body"/>
          </p:nvPr>
        </p:nvSpPr>
        <p:spPr>
          <a:xfrm>
            <a:off x="10261600" y="3124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9"/>
          <p:cNvSpPr txBox="1"/>
          <p:nvPr>
            <p:ph idx="23" type="body"/>
          </p:nvPr>
        </p:nvSpPr>
        <p:spPr>
          <a:xfrm>
            <a:off x="10261600" y="3581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9"/>
          <p:cNvSpPr txBox="1"/>
          <p:nvPr>
            <p:ph idx="24" type="body"/>
          </p:nvPr>
        </p:nvSpPr>
        <p:spPr>
          <a:xfrm>
            <a:off x="10261600" y="4038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9"/>
          <p:cNvSpPr txBox="1"/>
          <p:nvPr>
            <p:ph idx="25" type="body"/>
          </p:nvPr>
        </p:nvSpPr>
        <p:spPr>
          <a:xfrm>
            <a:off x="10261600" y="4495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 name="Google Shape;74;p9"/>
          <p:cNvSpPr txBox="1"/>
          <p:nvPr>
            <p:ph idx="26" type="body"/>
          </p:nvPr>
        </p:nvSpPr>
        <p:spPr>
          <a:xfrm>
            <a:off x="10261600" y="4953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9"/>
          <p:cNvSpPr txBox="1"/>
          <p:nvPr>
            <p:ph idx="27" type="body"/>
          </p:nvPr>
        </p:nvSpPr>
        <p:spPr>
          <a:xfrm>
            <a:off x="10261600" y="5410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9"/>
          <p:cNvSpPr txBox="1"/>
          <p:nvPr>
            <p:ph idx="28" type="body"/>
          </p:nvPr>
        </p:nvSpPr>
        <p:spPr>
          <a:xfrm>
            <a:off x="414528" y="5867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9"/>
          <p:cNvSpPr txBox="1"/>
          <p:nvPr>
            <p:ph idx="29" type="body"/>
          </p:nvPr>
        </p:nvSpPr>
        <p:spPr>
          <a:xfrm>
            <a:off x="10261600" y="5867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10"/>
          <p:cNvSpPr txBox="1"/>
          <p:nvPr>
            <p:ph idx="1" type="body"/>
          </p:nvPr>
        </p:nvSpPr>
        <p:spPr>
          <a:xfrm>
            <a:off x="406400" y="4343400"/>
            <a:ext cx="10769600" cy="1981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228600" lvl="1" marL="914400" algn="l">
              <a:spcBef>
                <a:spcPts val="28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10"/>
          <p:cNvSpPr/>
          <p:nvPr>
            <p:ph idx="2" type="pic"/>
          </p:nvPr>
        </p:nvSpPr>
        <p:spPr>
          <a:xfrm>
            <a:off x="406400" y="914400"/>
            <a:ext cx="10769600" cy="31242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lvl="2"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lvl="3"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lvl="4"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81" name="Google Shape;81;p10"/>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1785600" y="0"/>
            <a:ext cx="406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 name="Google Shape;11;p1"/>
          <p:cNvSpPr txBox="1"/>
          <p:nvPr>
            <p:ph idx="1" type="body"/>
          </p:nvPr>
        </p:nvSpPr>
        <p:spPr>
          <a:xfrm>
            <a:off x="508000" y="381000"/>
            <a:ext cx="10668000" cy="5867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indent="-228600" lvl="2" marL="1371600"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indent="-228600" lvl="3" marL="1828800"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indent="-228600" lvl="4" marL="2286000"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p:nvPr/>
        </p:nvSpPr>
        <p:spPr>
          <a:xfrm>
            <a:off x="0" y="0"/>
            <a:ext cx="10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 name="Google Shape;13;p1"/>
          <p:cNvSpPr txBox="1"/>
          <p:nvPr/>
        </p:nvSpPr>
        <p:spPr>
          <a:xfrm>
            <a:off x="6197600" y="6477000"/>
            <a:ext cx="4978400" cy="304800"/>
          </a:xfrm>
          <a:prstGeom prst="rect">
            <a:avLst/>
          </a:prstGeom>
          <a:noFill/>
          <a:ln>
            <a:noFill/>
          </a:ln>
        </p:spPr>
        <p:txBody>
          <a:bodyPr anchorCtr="0" anchor="t" bIns="45700" lIns="91425" spcFirstLastPara="1" rIns="0" wrap="square" tIns="45700">
            <a:noAutofit/>
          </a:bodyPr>
          <a:lstStyle/>
          <a:p>
            <a:pPr indent="0" lvl="0" marL="0" marR="0" rtl="0" algn="r">
              <a:spcBef>
                <a:spcPts val="0"/>
              </a:spcBef>
              <a:spcAft>
                <a:spcPts val="0"/>
              </a:spcAft>
              <a:buNone/>
            </a:pPr>
            <a:r>
              <a:rPr b="0" i="0" lang="en-US" sz="900" u="none" cap="none" strike="noStrike">
                <a:solidFill>
                  <a:srgbClr val="000000"/>
                </a:solidFill>
                <a:latin typeface="Calibri"/>
                <a:ea typeface="Calibri"/>
                <a:cs typeface="Calibri"/>
                <a:sym typeface="Calibri"/>
              </a:rPr>
              <a:t>GEORGE MASON UNIVERSITY</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t.ly/3fJ1ufH" TargetMode="Externa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hyperlink" Target="mailto:georgemasontete@gmail.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sites.google.com/view/tete-portfolio-template" TargetMode="External"/><Relationship Id="rId4" Type="http://schemas.openxmlformats.org/officeDocument/2006/relationships/image" Target="../media/image26.png"/><Relationship Id="rId5"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mailto:aevmenov@gmu.edu" TargetMode="External"/><Relationship Id="rId4" Type="http://schemas.openxmlformats.org/officeDocument/2006/relationships/hyperlink" Target="mailto:rfox@gmu.edu" TargetMode="External"/><Relationship Id="rId5"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ctrTitle"/>
          </p:nvPr>
        </p:nvSpPr>
        <p:spPr>
          <a:xfrm>
            <a:off x="304800" y="3962400"/>
            <a:ext cx="9652000" cy="53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4000"/>
              <a:t>TEACHING ENGLISH THROUGH ENGLISH</a:t>
            </a:r>
            <a:endParaRPr/>
          </a:p>
        </p:txBody>
      </p:sp>
      <p:sp>
        <p:nvSpPr>
          <p:cNvPr id="114" name="Google Shape;114;p20"/>
          <p:cNvSpPr txBox="1"/>
          <p:nvPr>
            <p:ph idx="1" type="subTitle"/>
          </p:nvPr>
        </p:nvSpPr>
        <p:spPr>
          <a:xfrm>
            <a:off x="304800" y="4621396"/>
            <a:ext cx="9245700" cy="1852800"/>
          </a:xfrm>
          <a:prstGeom prst="rect">
            <a:avLst/>
          </a:pr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Clr>
                <a:srgbClr val="626968"/>
              </a:buClr>
              <a:buSzPts val="2400"/>
              <a:buFont typeface="Calibri"/>
              <a:buNone/>
            </a:pPr>
            <a:r>
              <a:rPr lang="en-US" sz="2400"/>
              <a:t>Module 5 - Increasing Classroom Interaction</a:t>
            </a:r>
            <a:endParaRPr sz="2400"/>
          </a:p>
          <a:p>
            <a:pPr indent="0" lvl="0" marL="0" rtl="0" algn="l">
              <a:spcBef>
                <a:spcPts val="0"/>
              </a:spcBef>
              <a:spcAft>
                <a:spcPts val="0"/>
              </a:spcAft>
              <a:buClr>
                <a:srgbClr val="626968"/>
              </a:buClr>
              <a:buSzPts val="2400"/>
              <a:buFont typeface="Calibri"/>
              <a:buNone/>
            </a:pPr>
            <a:r>
              <a:rPr lang="en-US" sz="2400"/>
              <a:t>Friday, May 28, 2021</a:t>
            </a:r>
            <a:endParaRPr sz="2400"/>
          </a:p>
          <a:p>
            <a:pPr indent="0" lvl="0" marL="0" rtl="0" algn="l">
              <a:spcBef>
                <a:spcPts val="0"/>
              </a:spcBef>
              <a:spcAft>
                <a:spcPts val="0"/>
              </a:spcAft>
              <a:buClr>
                <a:srgbClr val="626968"/>
              </a:buClr>
              <a:buSzPts val="2400"/>
              <a:buFont typeface="Calibri"/>
              <a:buNone/>
            </a:pPr>
            <a:r>
              <a:rPr lang="en-US"/>
              <a:t>Joan Kang Shin, Ph.D.</a:t>
            </a:r>
            <a:endParaRPr sz="1400"/>
          </a:p>
          <a:p>
            <a:pPr indent="0" lvl="0" marL="0" rtl="0" algn="l">
              <a:spcBef>
                <a:spcPts val="0"/>
              </a:spcBef>
              <a:spcAft>
                <a:spcPts val="0"/>
              </a:spcAft>
              <a:buClr>
                <a:srgbClr val="626968"/>
              </a:buClr>
              <a:buSzPts val="2400"/>
              <a:buFont typeface="Calibri"/>
              <a:buNone/>
            </a:pPr>
            <a:r>
              <a:rPr lang="en-US"/>
              <a:t>Woomee Kim, M.A</a:t>
            </a:r>
            <a:r>
              <a:rPr lang="en-US" sz="1400"/>
              <a:t>.</a:t>
            </a:r>
            <a:endParaRPr sz="1400"/>
          </a:p>
          <a:p>
            <a:pPr indent="0" lvl="0" marL="0" rtl="0" algn="l">
              <a:spcBef>
                <a:spcPts val="0"/>
              </a:spcBef>
              <a:spcAft>
                <a:spcPts val="0"/>
              </a:spcAft>
              <a:buClr>
                <a:srgbClr val="626968"/>
              </a:buClr>
              <a:buSzPts val="2400"/>
              <a:buFont typeface="Calibri"/>
              <a:buNone/>
            </a:pPr>
            <a:r>
              <a:rPr lang="en-US"/>
              <a:t>Rebecca Fox, Ph.D. </a:t>
            </a:r>
            <a:endParaRPr/>
          </a:p>
          <a:p>
            <a:pPr indent="0" lvl="0" marL="0" rtl="0" algn="l">
              <a:spcBef>
                <a:spcPts val="0"/>
              </a:spcBef>
              <a:spcAft>
                <a:spcPts val="0"/>
              </a:spcAft>
              <a:buClr>
                <a:srgbClr val="626968"/>
              </a:buClr>
              <a:buSzPts val="2400"/>
              <a:buFont typeface="Calibri"/>
              <a:buNone/>
            </a:pPr>
            <a:r>
              <a:rPr lang="en-US"/>
              <a:t>Anya Evmenova, Ph.D.</a:t>
            </a:r>
            <a:endParaRPr/>
          </a:p>
          <a:p>
            <a:pPr indent="-457200" lvl="0" marL="914400" rtl="0" algn="l">
              <a:lnSpc>
                <a:spcPct val="115000"/>
              </a:lnSpc>
              <a:spcBef>
                <a:spcPts val="0"/>
              </a:spcBef>
              <a:spcAft>
                <a:spcPts val="0"/>
              </a:spcAft>
              <a:buNone/>
            </a:pPr>
            <a:r>
              <a:rPr b="0" lang="en-US" sz="1100">
                <a:solidFill>
                  <a:srgbClr val="000000"/>
                </a:solidFill>
                <a:latin typeface="Arial"/>
                <a:ea typeface="Arial"/>
                <a:cs typeface="Arial"/>
                <a:sym typeface="Arial"/>
              </a:rPr>
              <a:t>Shin, J. K., Kim, W., Fox, R., &amp; Evmenova, A. (May, 2021). </a:t>
            </a:r>
            <a:r>
              <a:rPr b="0" i="1" lang="en-US" sz="1100">
                <a:solidFill>
                  <a:srgbClr val="000000"/>
                </a:solidFill>
                <a:latin typeface="Arial"/>
                <a:ea typeface="Arial"/>
                <a:cs typeface="Arial"/>
                <a:sym typeface="Arial"/>
              </a:rPr>
              <a:t>Increasing Classroom Interaction</a:t>
            </a:r>
            <a:r>
              <a:rPr b="0" lang="en-US" sz="1100">
                <a:solidFill>
                  <a:srgbClr val="000000"/>
                </a:solidFill>
                <a:latin typeface="Arial"/>
                <a:ea typeface="Arial"/>
                <a:cs typeface="Arial"/>
                <a:sym typeface="Arial"/>
              </a:rPr>
              <a:t>. Workshop webinar presented for the Teaching English through English online professional development program (Cohort I): Module 5. U.S. Embassy in Tashkent funded English Speaking Nation Program in Uzbekistan (online). </a:t>
            </a:r>
            <a:r>
              <a:rPr b="0" lang="en-US" sz="1100" u="sng">
                <a:solidFill>
                  <a:srgbClr val="1155CC"/>
                </a:solidFill>
                <a:latin typeface="Arial"/>
                <a:ea typeface="Arial"/>
                <a:cs typeface="Arial"/>
                <a:sym typeface="Arial"/>
                <a:hlinkClick r:id="rId3">
                  <a:extLst>
                    <a:ext uri="{A12FA001-AC4F-418D-AE19-62706E023703}">
                      <ahyp:hlinkClr val="tx"/>
                    </a:ext>
                  </a:extLst>
                </a:hlinkClick>
              </a:rPr>
              <a:t>https://bit.ly/3fJ1ufH</a:t>
            </a:r>
            <a:endParaRPr b="0" sz="1100">
              <a:solidFill>
                <a:srgbClr val="000000"/>
              </a:solidFill>
              <a:latin typeface="Arial"/>
              <a:ea typeface="Arial"/>
              <a:cs typeface="Arial"/>
              <a:sym typeface="Arial"/>
            </a:endParaRPr>
          </a:p>
          <a:p>
            <a:pPr indent="0" lvl="0" marL="0" rtl="0" algn="l">
              <a:spcBef>
                <a:spcPts val="1000"/>
              </a:spcBef>
              <a:spcAft>
                <a:spcPts val="0"/>
              </a:spcAft>
              <a:buClr>
                <a:srgbClr val="626968"/>
              </a:buClr>
              <a:buSzPts val="2400"/>
              <a:buFont typeface="Calibri"/>
              <a:buNone/>
            </a:pPr>
            <a:r>
              <a:t/>
            </a:r>
            <a:endParaRPr/>
          </a:p>
          <a:p>
            <a:pPr indent="0" lvl="0" marL="0" rtl="0" algn="l">
              <a:spcBef>
                <a:spcPts val="0"/>
              </a:spcBef>
              <a:spcAft>
                <a:spcPts val="0"/>
              </a:spcAft>
              <a:buClr>
                <a:srgbClr val="626968"/>
              </a:buClr>
              <a:buSzPts val="2400"/>
              <a:buFont typeface="Calibri"/>
              <a:buNone/>
            </a:pPr>
            <a:r>
              <a:t/>
            </a:r>
            <a:endParaRPr sz="2400"/>
          </a:p>
        </p:txBody>
      </p:sp>
      <p:pic>
        <p:nvPicPr>
          <p:cNvPr id="115" name="Google Shape;115;p20"/>
          <p:cNvPicPr preferRelativeResize="0"/>
          <p:nvPr/>
        </p:nvPicPr>
        <p:blipFill>
          <a:blip r:embed="rId4">
            <a:alphaModFix/>
          </a:blip>
          <a:stretch>
            <a:fillRect/>
          </a:stretch>
        </p:blipFill>
        <p:spPr>
          <a:xfrm>
            <a:off x="0" y="-55225"/>
            <a:ext cx="12192000" cy="47613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9"/>
          <p:cNvSpPr txBox="1"/>
          <p:nvPr/>
        </p:nvSpPr>
        <p:spPr>
          <a:xfrm>
            <a:off x="249000" y="876275"/>
            <a:ext cx="113376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6000">
                <a:solidFill>
                  <a:schemeClr val="dk1"/>
                </a:solidFill>
                <a:latin typeface="Calibri"/>
                <a:ea typeface="Calibri"/>
                <a:cs typeface="Calibri"/>
                <a:sym typeface="Calibri"/>
              </a:rPr>
              <a:t>What are your biggest challenges </a:t>
            </a:r>
            <a:endParaRPr b="1" sz="6000">
              <a:solidFill>
                <a:schemeClr val="dk1"/>
              </a:solidFill>
              <a:latin typeface="Calibri"/>
              <a:ea typeface="Calibri"/>
              <a:cs typeface="Calibri"/>
              <a:sym typeface="Calibri"/>
            </a:endParaRPr>
          </a:p>
          <a:p>
            <a:pPr indent="-342900" lvl="0" marL="342900" rtl="0" algn="ctr">
              <a:spcBef>
                <a:spcPts val="0"/>
              </a:spcBef>
              <a:spcAft>
                <a:spcPts val="0"/>
              </a:spcAft>
              <a:buNone/>
            </a:pPr>
            <a:r>
              <a:rPr b="1" lang="en-US" sz="5000">
                <a:solidFill>
                  <a:schemeClr val="dk1"/>
                </a:solidFill>
                <a:latin typeface="Calibri"/>
                <a:ea typeface="Calibri"/>
                <a:cs typeface="Calibri"/>
                <a:sym typeface="Calibri"/>
              </a:rPr>
              <a:t>- increasing classroom interaction? </a:t>
            </a:r>
            <a:endParaRPr b="1" sz="5000">
              <a:solidFill>
                <a:schemeClr val="dk1"/>
              </a:solidFill>
              <a:latin typeface="Calibri"/>
              <a:ea typeface="Calibri"/>
              <a:cs typeface="Calibri"/>
              <a:sym typeface="Calibri"/>
            </a:endParaRPr>
          </a:p>
          <a:p>
            <a:pPr indent="-342900" lvl="0" marL="342900" rtl="0" algn="ctr">
              <a:spcBef>
                <a:spcPts val="0"/>
              </a:spcBef>
              <a:spcAft>
                <a:spcPts val="0"/>
              </a:spcAft>
              <a:buNone/>
            </a:pPr>
            <a:r>
              <a:rPr b="1" lang="en-US" sz="5000">
                <a:solidFill>
                  <a:schemeClr val="dk1"/>
                </a:solidFill>
                <a:latin typeface="Calibri"/>
                <a:ea typeface="Calibri"/>
                <a:cs typeface="Calibri"/>
                <a:sym typeface="Calibri"/>
              </a:rPr>
              <a:t>- getting your students to speak out?</a:t>
            </a:r>
            <a:endParaRPr b="1" sz="5000">
              <a:solidFill>
                <a:schemeClr val="dk1"/>
              </a:solidFill>
              <a:latin typeface="Calibri"/>
              <a:ea typeface="Calibri"/>
              <a:cs typeface="Calibri"/>
              <a:sym typeface="Calibri"/>
            </a:endParaRPr>
          </a:p>
          <a:p>
            <a:pPr indent="-342900" lvl="0" marL="342900" rtl="0" algn="ctr">
              <a:spcBef>
                <a:spcPts val="0"/>
              </a:spcBef>
              <a:spcAft>
                <a:spcPts val="0"/>
              </a:spcAft>
              <a:buNone/>
            </a:pPr>
            <a:r>
              <a:t/>
            </a:r>
            <a:endParaRPr b="1" sz="6000">
              <a:solidFill>
                <a:schemeClr val="dk1"/>
              </a:solidFill>
              <a:latin typeface="Calibri"/>
              <a:ea typeface="Calibri"/>
              <a:cs typeface="Calibri"/>
              <a:sym typeface="Calibri"/>
            </a:endParaRPr>
          </a:p>
          <a:p>
            <a:pPr indent="-342900" lvl="0" marL="342900" rtl="0" algn="ctr">
              <a:spcBef>
                <a:spcPts val="0"/>
              </a:spcBef>
              <a:spcAft>
                <a:spcPts val="0"/>
              </a:spcAft>
              <a:buNone/>
            </a:pPr>
            <a:r>
              <a:t/>
            </a:r>
            <a:endParaRPr b="1" sz="6000">
              <a:solidFill>
                <a:schemeClr val="dk1"/>
              </a:solidFill>
              <a:latin typeface="Calibri"/>
              <a:ea typeface="Calibri"/>
              <a:cs typeface="Calibri"/>
              <a:sym typeface="Calibri"/>
            </a:endParaRPr>
          </a:p>
          <a:p>
            <a:pPr indent="0" lvl="0" marL="0" rtl="0" algn="ctr">
              <a:spcBef>
                <a:spcPts val="0"/>
              </a:spcBef>
              <a:spcAft>
                <a:spcPts val="0"/>
              </a:spcAft>
              <a:buNone/>
            </a:pPr>
            <a:r>
              <a:t/>
            </a:r>
            <a:endParaRPr sz="5300">
              <a:solidFill>
                <a:schemeClr val="dk1"/>
              </a:solidFill>
              <a:latin typeface="Calibri"/>
              <a:ea typeface="Calibri"/>
              <a:cs typeface="Calibri"/>
              <a:sym typeface="Calibri"/>
            </a:endParaRPr>
          </a:p>
        </p:txBody>
      </p:sp>
      <p:sp>
        <p:nvSpPr>
          <p:cNvPr id="187" name="Google Shape;187;p2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188" name="Google Shape;188;p29"/>
          <p:cNvSpPr txBox="1"/>
          <p:nvPr/>
        </p:nvSpPr>
        <p:spPr>
          <a:xfrm>
            <a:off x="445925" y="3429000"/>
            <a:ext cx="107697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rPr b="1" i="1" lang="en-US" sz="4400">
                <a:solidFill>
                  <a:srgbClr val="F7931E"/>
                </a:solidFill>
                <a:latin typeface="Calibri"/>
                <a:ea typeface="Calibri"/>
                <a:cs typeface="Calibri"/>
                <a:sym typeface="Calibri"/>
              </a:rPr>
              <a:t>YOUR TURN!</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t/>
            </a:r>
            <a:endParaRPr b="1" i="1" sz="2000">
              <a:solidFill>
                <a:srgbClr val="F7931E"/>
              </a:solidFill>
              <a:latin typeface="Calibri"/>
              <a:ea typeface="Calibri"/>
              <a:cs typeface="Calibri"/>
              <a:sym typeface="Calibri"/>
            </a:endParaRPr>
          </a:p>
          <a:p>
            <a:pPr indent="0" lvl="0" marL="0" rtl="0" algn="ctr">
              <a:spcBef>
                <a:spcPts val="0"/>
              </a:spcBef>
              <a:spcAft>
                <a:spcPts val="0"/>
              </a:spcAft>
              <a:buNone/>
            </a:pPr>
            <a:r>
              <a:rPr b="1" i="1" lang="en-US" sz="3600">
                <a:solidFill>
                  <a:srgbClr val="F7931E"/>
                </a:solidFill>
                <a:latin typeface="Calibri"/>
                <a:ea typeface="Calibri"/>
                <a:cs typeface="Calibri"/>
                <a:sym typeface="Calibri"/>
              </a:rPr>
              <a:t>Please type your answers into the chat box or raise your hand to say an answer!</a:t>
            </a:r>
            <a:endParaRPr b="1" i="1" sz="3600">
              <a:solidFill>
                <a:srgbClr val="F7931E"/>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194" name="Google Shape;194;p30"/>
          <p:cNvSpPr txBox="1"/>
          <p:nvPr/>
        </p:nvSpPr>
        <p:spPr>
          <a:xfrm>
            <a:off x="406400" y="895475"/>
            <a:ext cx="10769700" cy="13716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rPr b="1" lang="en-US" sz="5700">
                <a:solidFill>
                  <a:schemeClr val="dk1"/>
                </a:solidFill>
                <a:latin typeface="Calibri"/>
                <a:ea typeface="Calibri"/>
                <a:cs typeface="Calibri"/>
                <a:sym typeface="Calibri"/>
              </a:rPr>
              <a:t>Information Gap Activities</a:t>
            </a:r>
            <a:endParaRPr b="1" sz="57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An information gap means that students don’t have all the information they need to complete a task or activity.</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Information gap activities require students to speak and share information. </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This mirrors real-life communication. </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Students have to speak clearly and listen carefully.</a:t>
            </a:r>
            <a:endParaRPr sz="39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200" name="Google Shape;200;p31"/>
          <p:cNvSpPr txBox="1"/>
          <p:nvPr/>
        </p:nvSpPr>
        <p:spPr>
          <a:xfrm>
            <a:off x="406400" y="895475"/>
            <a:ext cx="10769700" cy="13716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rPr b="1" lang="en-US" sz="5700">
                <a:solidFill>
                  <a:schemeClr val="dk1"/>
                </a:solidFill>
                <a:latin typeface="Calibri"/>
                <a:ea typeface="Calibri"/>
                <a:cs typeface="Calibri"/>
                <a:sym typeface="Calibri"/>
              </a:rPr>
              <a:t>Information Gap Activities</a:t>
            </a:r>
            <a:endParaRPr b="1" sz="5700">
              <a:solidFill>
                <a:schemeClr val="dk1"/>
              </a:solidFill>
              <a:latin typeface="Calibri"/>
              <a:ea typeface="Calibri"/>
              <a:cs typeface="Calibri"/>
              <a:sym typeface="Calibri"/>
            </a:endParaRPr>
          </a:p>
          <a:p>
            <a:pPr indent="0" lvl="0" marL="0" rtl="0" algn="l">
              <a:spcBef>
                <a:spcPts val="0"/>
              </a:spcBef>
              <a:spcAft>
                <a:spcPts val="0"/>
              </a:spcAft>
              <a:buNone/>
            </a:pPr>
            <a:r>
              <a:t/>
            </a:r>
            <a:endParaRPr sz="3900">
              <a:solidFill>
                <a:schemeClr val="dk1"/>
              </a:solidFill>
              <a:latin typeface="Calibri"/>
              <a:ea typeface="Calibri"/>
              <a:cs typeface="Calibri"/>
              <a:sym typeface="Calibri"/>
            </a:endParaRPr>
          </a:p>
        </p:txBody>
      </p:sp>
      <p:pic>
        <p:nvPicPr>
          <p:cNvPr id="201" name="Google Shape;201;p31"/>
          <p:cNvPicPr preferRelativeResize="0"/>
          <p:nvPr/>
        </p:nvPicPr>
        <p:blipFill>
          <a:blip r:embed="rId3">
            <a:alphaModFix/>
          </a:blip>
          <a:stretch>
            <a:fillRect/>
          </a:stretch>
        </p:blipFill>
        <p:spPr>
          <a:xfrm>
            <a:off x="1272163" y="3340875"/>
            <a:ext cx="2733675" cy="3171825"/>
          </a:xfrm>
          <a:prstGeom prst="rect">
            <a:avLst/>
          </a:prstGeom>
          <a:noFill/>
          <a:ln>
            <a:noFill/>
          </a:ln>
        </p:spPr>
      </p:pic>
      <p:pic>
        <p:nvPicPr>
          <p:cNvPr id="202" name="Google Shape;202;p31"/>
          <p:cNvPicPr preferRelativeResize="0"/>
          <p:nvPr/>
        </p:nvPicPr>
        <p:blipFill>
          <a:blip r:embed="rId4">
            <a:alphaModFix/>
          </a:blip>
          <a:stretch>
            <a:fillRect/>
          </a:stretch>
        </p:blipFill>
        <p:spPr>
          <a:xfrm>
            <a:off x="406399" y="3809700"/>
            <a:ext cx="1350851" cy="1951526"/>
          </a:xfrm>
          <a:prstGeom prst="rect">
            <a:avLst/>
          </a:prstGeom>
          <a:noFill/>
          <a:ln>
            <a:noFill/>
          </a:ln>
        </p:spPr>
      </p:pic>
      <p:sp>
        <p:nvSpPr>
          <p:cNvPr id="203" name="Google Shape;203;p31"/>
          <p:cNvSpPr txBox="1"/>
          <p:nvPr/>
        </p:nvSpPr>
        <p:spPr>
          <a:xfrm>
            <a:off x="561775" y="4205000"/>
            <a:ext cx="1040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latin typeface="Calibri"/>
                <a:ea typeface="Calibri"/>
                <a:cs typeface="Calibri"/>
                <a:sym typeface="Calibri"/>
              </a:rPr>
              <a:t>A B C</a:t>
            </a:r>
            <a:endParaRPr b="1" sz="3000">
              <a:latin typeface="Calibri"/>
              <a:ea typeface="Calibri"/>
              <a:cs typeface="Calibri"/>
              <a:sym typeface="Calibri"/>
            </a:endParaRPr>
          </a:p>
        </p:txBody>
      </p:sp>
      <p:pic>
        <p:nvPicPr>
          <p:cNvPr id="204" name="Google Shape;204;p31"/>
          <p:cNvPicPr preferRelativeResize="0"/>
          <p:nvPr/>
        </p:nvPicPr>
        <p:blipFill>
          <a:blip r:embed="rId4">
            <a:alphaModFix/>
          </a:blip>
          <a:stretch>
            <a:fillRect/>
          </a:stretch>
        </p:blipFill>
        <p:spPr>
          <a:xfrm>
            <a:off x="3450774" y="3664075"/>
            <a:ext cx="1350851" cy="1951526"/>
          </a:xfrm>
          <a:prstGeom prst="rect">
            <a:avLst/>
          </a:prstGeom>
          <a:noFill/>
          <a:ln>
            <a:noFill/>
          </a:ln>
        </p:spPr>
      </p:pic>
      <p:sp>
        <p:nvSpPr>
          <p:cNvPr id="205" name="Google Shape;205;p31"/>
          <p:cNvSpPr txBox="1"/>
          <p:nvPr/>
        </p:nvSpPr>
        <p:spPr>
          <a:xfrm>
            <a:off x="3606150" y="4059375"/>
            <a:ext cx="1040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latin typeface="Calibri"/>
                <a:ea typeface="Calibri"/>
                <a:cs typeface="Calibri"/>
                <a:sym typeface="Calibri"/>
              </a:rPr>
              <a:t>X Y Z</a:t>
            </a:r>
            <a:endParaRPr b="1" sz="3000">
              <a:latin typeface="Calibri"/>
              <a:ea typeface="Calibri"/>
              <a:cs typeface="Calibri"/>
              <a:sym typeface="Calibri"/>
            </a:endParaRPr>
          </a:p>
        </p:txBody>
      </p:sp>
      <p:pic>
        <p:nvPicPr>
          <p:cNvPr id="206" name="Google Shape;206;p31"/>
          <p:cNvPicPr preferRelativeResize="0"/>
          <p:nvPr/>
        </p:nvPicPr>
        <p:blipFill>
          <a:blip r:embed="rId3">
            <a:alphaModFix/>
          </a:blip>
          <a:stretch>
            <a:fillRect/>
          </a:stretch>
        </p:blipFill>
        <p:spPr>
          <a:xfrm>
            <a:off x="8130263" y="3340875"/>
            <a:ext cx="2733675" cy="3171825"/>
          </a:xfrm>
          <a:prstGeom prst="rect">
            <a:avLst/>
          </a:prstGeom>
          <a:noFill/>
          <a:ln>
            <a:noFill/>
          </a:ln>
        </p:spPr>
      </p:pic>
      <p:pic>
        <p:nvPicPr>
          <p:cNvPr id="207" name="Google Shape;207;p31"/>
          <p:cNvPicPr preferRelativeResize="0"/>
          <p:nvPr/>
        </p:nvPicPr>
        <p:blipFill>
          <a:blip r:embed="rId4">
            <a:alphaModFix/>
          </a:blip>
          <a:stretch>
            <a:fillRect/>
          </a:stretch>
        </p:blipFill>
        <p:spPr>
          <a:xfrm>
            <a:off x="7264499" y="3809700"/>
            <a:ext cx="1350851" cy="1951526"/>
          </a:xfrm>
          <a:prstGeom prst="rect">
            <a:avLst/>
          </a:prstGeom>
          <a:noFill/>
          <a:ln>
            <a:noFill/>
          </a:ln>
        </p:spPr>
      </p:pic>
      <p:sp>
        <p:nvSpPr>
          <p:cNvPr id="208" name="Google Shape;208;p31"/>
          <p:cNvSpPr txBox="1"/>
          <p:nvPr/>
        </p:nvSpPr>
        <p:spPr>
          <a:xfrm>
            <a:off x="7419875" y="4059375"/>
            <a:ext cx="1040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latin typeface="Calibri"/>
                <a:ea typeface="Calibri"/>
                <a:cs typeface="Calibri"/>
                <a:sym typeface="Calibri"/>
              </a:rPr>
              <a:t>A B C</a:t>
            </a:r>
            <a:endParaRPr b="1" sz="3000">
              <a:latin typeface="Calibri"/>
              <a:ea typeface="Calibri"/>
              <a:cs typeface="Calibri"/>
              <a:sym typeface="Calibri"/>
            </a:endParaRPr>
          </a:p>
          <a:p>
            <a:pPr indent="0" lvl="0" marL="0" rtl="0" algn="l">
              <a:spcBef>
                <a:spcPts val="0"/>
              </a:spcBef>
              <a:spcAft>
                <a:spcPts val="0"/>
              </a:spcAft>
              <a:buNone/>
            </a:pPr>
            <a:r>
              <a:rPr b="1" lang="en-US" sz="3000">
                <a:latin typeface="Calibri"/>
                <a:ea typeface="Calibri"/>
                <a:cs typeface="Calibri"/>
                <a:sym typeface="Calibri"/>
              </a:rPr>
              <a:t>X Y Z</a:t>
            </a:r>
            <a:endParaRPr b="1" sz="3000">
              <a:latin typeface="Calibri"/>
              <a:ea typeface="Calibri"/>
              <a:cs typeface="Calibri"/>
              <a:sym typeface="Calibri"/>
            </a:endParaRPr>
          </a:p>
        </p:txBody>
      </p:sp>
      <p:pic>
        <p:nvPicPr>
          <p:cNvPr id="209" name="Google Shape;209;p31"/>
          <p:cNvPicPr preferRelativeResize="0"/>
          <p:nvPr/>
        </p:nvPicPr>
        <p:blipFill>
          <a:blip r:embed="rId4">
            <a:alphaModFix/>
          </a:blip>
          <a:stretch>
            <a:fillRect/>
          </a:stretch>
        </p:blipFill>
        <p:spPr>
          <a:xfrm>
            <a:off x="10308874" y="3664075"/>
            <a:ext cx="1350851" cy="1951526"/>
          </a:xfrm>
          <a:prstGeom prst="rect">
            <a:avLst/>
          </a:prstGeom>
          <a:noFill/>
          <a:ln>
            <a:noFill/>
          </a:ln>
        </p:spPr>
      </p:pic>
      <p:sp>
        <p:nvSpPr>
          <p:cNvPr id="210" name="Google Shape;210;p31"/>
          <p:cNvSpPr txBox="1"/>
          <p:nvPr/>
        </p:nvSpPr>
        <p:spPr>
          <a:xfrm>
            <a:off x="10464250" y="4059375"/>
            <a:ext cx="1040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latin typeface="Calibri"/>
                <a:ea typeface="Calibri"/>
                <a:cs typeface="Calibri"/>
                <a:sym typeface="Calibri"/>
              </a:rPr>
              <a:t>A B C</a:t>
            </a:r>
            <a:endParaRPr b="1" sz="3000">
              <a:latin typeface="Calibri"/>
              <a:ea typeface="Calibri"/>
              <a:cs typeface="Calibri"/>
              <a:sym typeface="Calibri"/>
            </a:endParaRPr>
          </a:p>
          <a:p>
            <a:pPr indent="0" lvl="0" marL="0" rtl="0" algn="l">
              <a:spcBef>
                <a:spcPts val="0"/>
              </a:spcBef>
              <a:spcAft>
                <a:spcPts val="0"/>
              </a:spcAft>
              <a:buNone/>
            </a:pPr>
            <a:r>
              <a:rPr b="1" lang="en-US" sz="3000">
                <a:latin typeface="Calibri"/>
                <a:ea typeface="Calibri"/>
                <a:cs typeface="Calibri"/>
                <a:sym typeface="Calibri"/>
              </a:rPr>
              <a:t>X Y Z</a:t>
            </a:r>
            <a:endParaRPr b="1" sz="3000">
              <a:latin typeface="Calibri"/>
              <a:ea typeface="Calibri"/>
              <a:cs typeface="Calibri"/>
              <a:sym typeface="Calibri"/>
            </a:endParaRPr>
          </a:p>
        </p:txBody>
      </p:sp>
      <p:pic>
        <p:nvPicPr>
          <p:cNvPr id="211" name="Google Shape;211;p31"/>
          <p:cNvPicPr preferRelativeResize="0"/>
          <p:nvPr/>
        </p:nvPicPr>
        <p:blipFill>
          <a:blip r:embed="rId5">
            <a:alphaModFix/>
          </a:blip>
          <a:stretch>
            <a:fillRect/>
          </a:stretch>
        </p:blipFill>
        <p:spPr>
          <a:xfrm>
            <a:off x="195724" y="2560487"/>
            <a:ext cx="2024473" cy="1108200"/>
          </a:xfrm>
          <a:prstGeom prst="rect">
            <a:avLst/>
          </a:prstGeom>
          <a:noFill/>
          <a:ln>
            <a:noFill/>
          </a:ln>
        </p:spPr>
      </p:pic>
      <p:sp>
        <p:nvSpPr>
          <p:cNvPr id="212" name="Google Shape;212;p31"/>
          <p:cNvSpPr txBox="1"/>
          <p:nvPr/>
        </p:nvSpPr>
        <p:spPr>
          <a:xfrm>
            <a:off x="637975" y="2633125"/>
            <a:ext cx="1040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latin typeface="Calibri"/>
                <a:ea typeface="Calibri"/>
                <a:cs typeface="Calibri"/>
                <a:sym typeface="Calibri"/>
              </a:rPr>
              <a:t>A B C</a:t>
            </a:r>
            <a:endParaRPr b="1" sz="3000">
              <a:latin typeface="Calibri"/>
              <a:ea typeface="Calibri"/>
              <a:cs typeface="Calibri"/>
              <a:sym typeface="Calibri"/>
            </a:endParaRPr>
          </a:p>
        </p:txBody>
      </p:sp>
      <p:cxnSp>
        <p:nvCxnSpPr>
          <p:cNvPr id="213" name="Google Shape;213;p31"/>
          <p:cNvCxnSpPr/>
          <p:nvPr/>
        </p:nvCxnSpPr>
        <p:spPr>
          <a:xfrm flipH="1" rot="10800000">
            <a:off x="4954025" y="4608338"/>
            <a:ext cx="2151000" cy="31500"/>
          </a:xfrm>
          <a:prstGeom prst="straightConnector1">
            <a:avLst/>
          </a:prstGeom>
          <a:noFill/>
          <a:ln cap="flat" cmpd="sng" w="114300">
            <a:solidFill>
              <a:srgbClr val="FF0000"/>
            </a:solidFill>
            <a:prstDash val="solid"/>
            <a:round/>
            <a:headEnd len="med" w="med" type="none"/>
            <a:tailEnd len="med" w="med" type="triangle"/>
          </a:ln>
        </p:spPr>
      </p:cxnSp>
      <p:sp>
        <p:nvSpPr>
          <p:cNvPr id="214" name="Google Shape;214;p31"/>
          <p:cNvSpPr txBox="1"/>
          <p:nvPr/>
        </p:nvSpPr>
        <p:spPr>
          <a:xfrm>
            <a:off x="2603950" y="1821575"/>
            <a:ext cx="8900400" cy="161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100">
                <a:solidFill>
                  <a:schemeClr val="dk1"/>
                </a:solidFill>
                <a:latin typeface="Calibri"/>
                <a:ea typeface="Calibri"/>
                <a:cs typeface="Calibri"/>
                <a:sym typeface="Calibri"/>
              </a:rPr>
              <a:t>Example: Student A has some information. Student B has other information. They need to talk, so both have ALL the information.</a:t>
            </a:r>
            <a:endParaRPr sz="6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5 - INCREASING CLASSROOM INTERACTION</a:t>
            </a:r>
            <a:endParaRPr/>
          </a:p>
        </p:txBody>
      </p:sp>
      <p:sp>
        <p:nvSpPr>
          <p:cNvPr id="221" name="Google Shape;221;p32"/>
          <p:cNvSpPr txBox="1"/>
          <p:nvPr/>
        </p:nvSpPr>
        <p:spPr>
          <a:xfrm>
            <a:off x="406400" y="895475"/>
            <a:ext cx="6006600" cy="52830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rPr b="1" lang="en-US" sz="5700">
                <a:solidFill>
                  <a:schemeClr val="dk1"/>
                </a:solidFill>
                <a:latin typeface="Calibri"/>
                <a:ea typeface="Calibri"/>
                <a:cs typeface="Calibri"/>
                <a:sym typeface="Calibri"/>
              </a:rPr>
              <a:t>Anchor Charts</a:t>
            </a:r>
            <a:endParaRPr b="1" sz="57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Anchor charts are a tool to support students’ language use.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Teachers can create anchor charts with students during a lesson or prepare them before class.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Display them on the classroom walls or whiteboards. </a:t>
            </a:r>
            <a:endParaRPr sz="3200">
              <a:solidFill>
                <a:schemeClr val="dk1"/>
              </a:solidFill>
              <a:latin typeface="Calibri"/>
              <a:ea typeface="Calibri"/>
              <a:cs typeface="Calibri"/>
              <a:sym typeface="Calibri"/>
            </a:endParaRPr>
          </a:p>
        </p:txBody>
      </p:sp>
      <p:pic>
        <p:nvPicPr>
          <p:cNvPr id="222" name="Google Shape;222;p32"/>
          <p:cNvPicPr preferRelativeResize="0"/>
          <p:nvPr/>
        </p:nvPicPr>
        <p:blipFill>
          <a:blip r:embed="rId3">
            <a:alphaModFix/>
          </a:blip>
          <a:stretch>
            <a:fillRect/>
          </a:stretch>
        </p:blipFill>
        <p:spPr>
          <a:xfrm>
            <a:off x="6764749" y="954500"/>
            <a:ext cx="4411350" cy="5514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228" name="Google Shape;228;p33"/>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600">
                <a:solidFill>
                  <a:schemeClr val="dk1"/>
                </a:solidFill>
                <a:latin typeface="Calibri"/>
                <a:ea typeface="Calibri"/>
                <a:cs typeface="Calibri"/>
                <a:sym typeface="Calibri"/>
              </a:rPr>
              <a:t>Activities</a:t>
            </a:r>
            <a:r>
              <a:rPr b="1" lang="en-US" sz="4600">
                <a:solidFill>
                  <a:schemeClr val="dk1"/>
                </a:solidFill>
                <a:latin typeface="Calibri"/>
                <a:ea typeface="Calibri"/>
                <a:cs typeface="Calibri"/>
                <a:sym typeface="Calibri"/>
              </a:rPr>
              <a:t> to Increase Classroom Interaction</a:t>
            </a:r>
            <a:endParaRPr b="1" sz="46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Concentric Circles</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Line Up</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Turn and Talk</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Guessing Games</a:t>
            </a:r>
            <a:endParaRPr sz="4800">
              <a:solidFill>
                <a:schemeClr val="dk1"/>
              </a:solidFill>
              <a:highlight>
                <a:srgbClr val="FFFF00"/>
              </a:highlight>
              <a:latin typeface="Calibri"/>
              <a:ea typeface="Calibri"/>
              <a:cs typeface="Calibri"/>
              <a:sym typeface="Calibri"/>
            </a:endParaRPr>
          </a:p>
        </p:txBody>
      </p:sp>
      <p:sp>
        <p:nvSpPr>
          <p:cNvPr id="229" name="Google Shape;229;p33"/>
          <p:cNvSpPr txBox="1"/>
          <p:nvPr/>
        </p:nvSpPr>
        <p:spPr>
          <a:xfrm>
            <a:off x="1561700" y="1904750"/>
            <a:ext cx="4780500" cy="55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235" name="Google Shape;235;p34"/>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600">
                <a:solidFill>
                  <a:schemeClr val="dk1"/>
                </a:solidFill>
                <a:latin typeface="Calibri"/>
                <a:ea typeface="Calibri"/>
                <a:cs typeface="Calibri"/>
                <a:sym typeface="Calibri"/>
              </a:rPr>
              <a:t>Activities to Increase Classroom Interaction</a:t>
            </a:r>
            <a:endParaRPr b="1" sz="46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US" sz="4800">
                <a:solidFill>
                  <a:srgbClr val="F7931E"/>
                </a:solidFill>
                <a:latin typeface="Calibri"/>
                <a:ea typeface="Calibri"/>
                <a:cs typeface="Calibri"/>
                <a:sym typeface="Calibri"/>
              </a:rPr>
              <a:t>Concentric Circles</a:t>
            </a:r>
            <a:endParaRPr b="1" sz="4800">
              <a:solidFill>
                <a:srgbClr val="F7931E"/>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highlight>
                <a:srgbClr val="FFFF00"/>
              </a:highlight>
              <a:latin typeface="Calibri"/>
              <a:ea typeface="Calibri"/>
              <a:cs typeface="Calibri"/>
              <a:sym typeface="Calibri"/>
            </a:endParaRPr>
          </a:p>
        </p:txBody>
      </p:sp>
      <p:pic>
        <p:nvPicPr>
          <p:cNvPr id="236" name="Google Shape;236;p34"/>
          <p:cNvPicPr preferRelativeResize="0"/>
          <p:nvPr/>
        </p:nvPicPr>
        <p:blipFill>
          <a:blip r:embed="rId3">
            <a:alphaModFix/>
          </a:blip>
          <a:stretch>
            <a:fillRect/>
          </a:stretch>
        </p:blipFill>
        <p:spPr>
          <a:xfrm>
            <a:off x="2674125" y="2389950"/>
            <a:ext cx="5604330" cy="43295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242" name="Google Shape;242;p35"/>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600">
                <a:solidFill>
                  <a:schemeClr val="dk1"/>
                </a:solidFill>
                <a:latin typeface="Calibri"/>
                <a:ea typeface="Calibri"/>
                <a:cs typeface="Calibri"/>
                <a:sym typeface="Calibri"/>
              </a:rPr>
              <a:t>Activities to Increase Classroom Interaction</a:t>
            </a:r>
            <a:endParaRPr b="1" sz="46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US" sz="4800">
                <a:solidFill>
                  <a:srgbClr val="F7931E"/>
                </a:solidFill>
                <a:latin typeface="Calibri"/>
                <a:ea typeface="Calibri"/>
                <a:cs typeface="Calibri"/>
                <a:sym typeface="Calibri"/>
              </a:rPr>
              <a:t>Line Up</a:t>
            </a:r>
            <a:endParaRPr b="1" sz="4800">
              <a:solidFill>
                <a:srgbClr val="F7931E"/>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highlight>
                <a:srgbClr val="FFFF00"/>
              </a:highlight>
              <a:latin typeface="Calibri"/>
              <a:ea typeface="Calibri"/>
              <a:cs typeface="Calibri"/>
              <a:sym typeface="Calibri"/>
            </a:endParaRPr>
          </a:p>
        </p:txBody>
      </p:sp>
      <p:pic>
        <p:nvPicPr>
          <p:cNvPr id="243" name="Google Shape;243;p35"/>
          <p:cNvPicPr preferRelativeResize="0"/>
          <p:nvPr/>
        </p:nvPicPr>
        <p:blipFill rotWithShape="1">
          <a:blip r:embed="rId3">
            <a:alphaModFix/>
          </a:blip>
          <a:srcRect b="0" l="0" r="0" t="52214"/>
          <a:stretch/>
        </p:blipFill>
        <p:spPr>
          <a:xfrm>
            <a:off x="925200" y="2753075"/>
            <a:ext cx="9909399" cy="36477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249" name="Google Shape;249;p36"/>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t/>
            </a:r>
            <a:endParaRPr b="1" sz="4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4800">
              <a:solidFill>
                <a:schemeClr val="dk1"/>
              </a:solidFill>
              <a:latin typeface="Calibri"/>
              <a:ea typeface="Calibri"/>
              <a:cs typeface="Calibri"/>
              <a:sym typeface="Calibri"/>
            </a:endParaRPr>
          </a:p>
        </p:txBody>
      </p:sp>
      <p:sp>
        <p:nvSpPr>
          <p:cNvPr id="250" name="Google Shape;250;p36"/>
          <p:cNvSpPr txBox="1"/>
          <p:nvPr/>
        </p:nvSpPr>
        <p:spPr>
          <a:xfrm>
            <a:off x="1561700" y="1904750"/>
            <a:ext cx="4780500" cy="55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51" name="Google Shape;251;p36"/>
          <p:cNvPicPr preferRelativeResize="0"/>
          <p:nvPr/>
        </p:nvPicPr>
        <p:blipFill>
          <a:blip r:embed="rId3">
            <a:alphaModFix/>
          </a:blip>
          <a:stretch>
            <a:fillRect/>
          </a:stretch>
        </p:blipFill>
        <p:spPr>
          <a:xfrm>
            <a:off x="2641075" y="852075"/>
            <a:ext cx="6787520" cy="58535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257" name="Google Shape;257;p37"/>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600">
                <a:solidFill>
                  <a:schemeClr val="dk1"/>
                </a:solidFill>
                <a:latin typeface="Calibri"/>
                <a:ea typeface="Calibri"/>
                <a:cs typeface="Calibri"/>
                <a:sym typeface="Calibri"/>
              </a:rPr>
              <a:t>Activities to Increase Classroom Interaction</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en-US" sz="4800">
                <a:solidFill>
                  <a:srgbClr val="F7931E"/>
                </a:solidFill>
                <a:latin typeface="Calibri"/>
                <a:ea typeface="Calibri"/>
                <a:cs typeface="Calibri"/>
                <a:sym typeface="Calibri"/>
              </a:rPr>
              <a:t>Turn and Talk</a:t>
            </a:r>
            <a:endParaRPr b="1" sz="4800">
              <a:solidFill>
                <a:srgbClr val="F7931E"/>
              </a:solidFill>
              <a:latin typeface="Calibri"/>
              <a:ea typeface="Calibri"/>
              <a:cs typeface="Calibri"/>
              <a:sym typeface="Calibri"/>
            </a:endParaRPr>
          </a:p>
          <a:p>
            <a:pPr indent="0" lvl="0" marL="457200" rtl="0" algn="l">
              <a:spcBef>
                <a:spcPts val="0"/>
              </a:spcBef>
              <a:spcAft>
                <a:spcPts val="0"/>
              </a:spcAft>
              <a:buNone/>
            </a:pPr>
            <a:r>
              <a:t/>
            </a:r>
            <a:endParaRPr sz="4800">
              <a:solidFill>
                <a:schemeClr val="dk1"/>
              </a:solidFill>
              <a:latin typeface="Calibri"/>
              <a:ea typeface="Calibri"/>
              <a:cs typeface="Calibri"/>
              <a:sym typeface="Calibri"/>
            </a:endParaRPr>
          </a:p>
        </p:txBody>
      </p:sp>
      <p:sp>
        <p:nvSpPr>
          <p:cNvPr id="258" name="Google Shape;258;p37"/>
          <p:cNvSpPr txBox="1"/>
          <p:nvPr/>
        </p:nvSpPr>
        <p:spPr>
          <a:xfrm>
            <a:off x="-76200" y="2578738"/>
            <a:ext cx="5350500" cy="3140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US" sz="4800">
                <a:solidFill>
                  <a:schemeClr val="dk1"/>
                </a:solidFill>
                <a:latin typeface="Calibri"/>
                <a:ea typeface="Calibri"/>
                <a:cs typeface="Calibri"/>
                <a:sym typeface="Calibri"/>
              </a:rPr>
              <a:t>A quick routine where students turn and talk to a partner.</a:t>
            </a:r>
            <a:endParaRPr>
              <a:latin typeface="Calibri"/>
              <a:ea typeface="Calibri"/>
              <a:cs typeface="Calibri"/>
              <a:sym typeface="Calibri"/>
            </a:endParaRPr>
          </a:p>
        </p:txBody>
      </p:sp>
      <p:sp>
        <p:nvSpPr>
          <p:cNvPr id="259" name="Google Shape;259;p37"/>
          <p:cNvSpPr txBox="1"/>
          <p:nvPr/>
        </p:nvSpPr>
        <p:spPr>
          <a:xfrm>
            <a:off x="5946150" y="1806850"/>
            <a:ext cx="5229900" cy="4683900"/>
          </a:xfrm>
          <a:prstGeom prst="rect">
            <a:avLst/>
          </a:prstGeom>
          <a:noFill/>
          <a:ln>
            <a:noFill/>
          </a:ln>
        </p:spPr>
        <p:txBody>
          <a:bodyPr anchorCtr="0" anchor="t" bIns="91425" lIns="91425" spcFirstLastPara="1" rIns="91425" wrap="square" tIns="91425">
            <a:spAutoFit/>
          </a:bodyPr>
          <a:lstStyle/>
          <a:p>
            <a:pPr indent="-463550" lvl="0" marL="457200" rtl="0" algn="l">
              <a:lnSpc>
                <a:spcPct val="115000"/>
              </a:lnSpc>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Look at your partner.</a:t>
            </a:r>
            <a:endParaRPr sz="3700">
              <a:solidFill>
                <a:schemeClr val="dk1"/>
              </a:solidFill>
              <a:latin typeface="Calibri"/>
              <a:ea typeface="Calibri"/>
              <a:cs typeface="Calibri"/>
              <a:sym typeface="Calibri"/>
            </a:endParaRPr>
          </a:p>
          <a:p>
            <a:pPr indent="-463550" lvl="0" marL="457200" rtl="0" algn="l">
              <a:lnSpc>
                <a:spcPct val="115000"/>
              </a:lnSpc>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Listen to your partner.</a:t>
            </a:r>
            <a:endParaRPr sz="3700">
              <a:solidFill>
                <a:schemeClr val="dk1"/>
              </a:solidFill>
              <a:latin typeface="Calibri"/>
              <a:ea typeface="Calibri"/>
              <a:cs typeface="Calibri"/>
              <a:sym typeface="Calibri"/>
            </a:endParaRPr>
          </a:p>
          <a:p>
            <a:pPr indent="-463550" lvl="0" marL="457200" rtl="0" algn="l">
              <a:lnSpc>
                <a:spcPct val="115000"/>
              </a:lnSpc>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Speak quietly to your partner.</a:t>
            </a:r>
            <a:endParaRPr sz="3700">
              <a:solidFill>
                <a:schemeClr val="dk1"/>
              </a:solidFill>
              <a:latin typeface="Calibri"/>
              <a:ea typeface="Calibri"/>
              <a:cs typeface="Calibri"/>
              <a:sym typeface="Calibri"/>
            </a:endParaRPr>
          </a:p>
          <a:p>
            <a:pPr indent="-463550" lvl="0" marL="457200" rtl="0" algn="l">
              <a:lnSpc>
                <a:spcPct val="115000"/>
              </a:lnSpc>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Turn to the front when done.</a:t>
            </a:r>
            <a:endParaRPr sz="3700">
              <a:solidFill>
                <a:schemeClr val="dk1"/>
              </a:solidFill>
              <a:latin typeface="Calibri"/>
              <a:ea typeface="Calibri"/>
              <a:cs typeface="Calibri"/>
              <a:sym typeface="Calibri"/>
            </a:endParaRPr>
          </a:p>
          <a:p>
            <a:pPr indent="-463550" lvl="0" marL="457200" rtl="0" algn="l">
              <a:lnSpc>
                <a:spcPct val="115000"/>
              </a:lnSpc>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Wait quietly.</a:t>
            </a:r>
            <a:endParaRPr sz="37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265" name="Google Shape;265;p38"/>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600">
                <a:solidFill>
                  <a:schemeClr val="dk1"/>
                </a:solidFill>
                <a:latin typeface="Calibri"/>
                <a:ea typeface="Calibri"/>
                <a:cs typeface="Calibri"/>
                <a:sym typeface="Calibri"/>
              </a:rPr>
              <a:t>Activities to Increase Classroom Interaction</a:t>
            </a:r>
            <a:endParaRPr b="1" sz="5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US" sz="4400">
                <a:solidFill>
                  <a:srgbClr val="F7931E"/>
                </a:solidFill>
                <a:latin typeface="Calibri"/>
                <a:ea typeface="Calibri"/>
                <a:cs typeface="Calibri"/>
                <a:sym typeface="Calibri"/>
              </a:rPr>
              <a:t>Guessing Game:</a:t>
            </a:r>
            <a:endParaRPr b="1" sz="4400">
              <a:solidFill>
                <a:srgbClr val="F7931E"/>
              </a:solidFill>
              <a:latin typeface="Calibri"/>
              <a:ea typeface="Calibri"/>
              <a:cs typeface="Calibri"/>
              <a:sym typeface="Calibri"/>
            </a:endParaRPr>
          </a:p>
          <a:p>
            <a:pPr indent="0" lvl="0" marL="0" rtl="0" algn="l">
              <a:spcBef>
                <a:spcPts val="0"/>
              </a:spcBef>
              <a:spcAft>
                <a:spcPts val="0"/>
              </a:spcAft>
              <a:buNone/>
            </a:pPr>
            <a:r>
              <a:rPr b="1" lang="en-US" sz="4400">
                <a:solidFill>
                  <a:srgbClr val="F7931E"/>
                </a:solidFill>
                <a:latin typeface="Calibri"/>
                <a:ea typeface="Calibri"/>
                <a:cs typeface="Calibri"/>
                <a:sym typeface="Calibri"/>
              </a:rPr>
              <a:t>What’s in my Backpack?</a:t>
            </a:r>
            <a:r>
              <a:rPr b="1" lang="en-US" sz="4800">
                <a:solidFill>
                  <a:srgbClr val="F7931E"/>
                </a:solidFill>
                <a:latin typeface="Calibri"/>
                <a:ea typeface="Calibri"/>
                <a:cs typeface="Calibri"/>
                <a:sym typeface="Calibri"/>
              </a:rPr>
              <a:t> </a:t>
            </a:r>
            <a:endParaRPr b="1" sz="4800">
              <a:solidFill>
                <a:srgbClr val="F7931E"/>
              </a:solidFill>
              <a:latin typeface="Calibri"/>
              <a:ea typeface="Calibri"/>
              <a:cs typeface="Calibri"/>
              <a:sym typeface="Calibri"/>
            </a:endParaRPr>
          </a:p>
        </p:txBody>
      </p:sp>
      <p:pic>
        <p:nvPicPr>
          <p:cNvPr id="266" name="Google Shape;266;p38"/>
          <p:cNvPicPr preferRelativeResize="0"/>
          <p:nvPr/>
        </p:nvPicPr>
        <p:blipFill>
          <a:blip r:embed="rId3">
            <a:alphaModFix/>
          </a:blip>
          <a:stretch>
            <a:fillRect/>
          </a:stretch>
        </p:blipFill>
        <p:spPr>
          <a:xfrm>
            <a:off x="1558075" y="3538150"/>
            <a:ext cx="2878624" cy="2766175"/>
          </a:xfrm>
          <a:prstGeom prst="rect">
            <a:avLst/>
          </a:prstGeom>
          <a:noFill/>
          <a:ln>
            <a:noFill/>
          </a:ln>
        </p:spPr>
      </p:pic>
      <p:pic>
        <p:nvPicPr>
          <p:cNvPr id="267" name="Google Shape;267;p38"/>
          <p:cNvPicPr preferRelativeResize="0"/>
          <p:nvPr/>
        </p:nvPicPr>
        <p:blipFill>
          <a:blip r:embed="rId4">
            <a:alphaModFix/>
          </a:blip>
          <a:stretch>
            <a:fillRect/>
          </a:stretch>
        </p:blipFill>
        <p:spPr>
          <a:xfrm>
            <a:off x="6612675" y="1994325"/>
            <a:ext cx="5058074" cy="4449524"/>
          </a:xfrm>
          <a:prstGeom prst="rect">
            <a:avLst/>
          </a:prstGeom>
          <a:noFill/>
          <a:ln>
            <a:noFill/>
          </a:ln>
        </p:spPr>
      </p:pic>
      <p:sp>
        <p:nvSpPr>
          <p:cNvPr id="268" name="Google Shape;268;p38"/>
          <p:cNvSpPr txBox="1"/>
          <p:nvPr/>
        </p:nvSpPr>
        <p:spPr>
          <a:xfrm>
            <a:off x="6785900" y="2223675"/>
            <a:ext cx="4713300" cy="3140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latin typeface="Calibri"/>
                <a:ea typeface="Calibri"/>
                <a:cs typeface="Calibri"/>
                <a:sym typeface="Calibri"/>
              </a:rPr>
              <a:t>Anchor Chart</a:t>
            </a:r>
            <a:endParaRPr b="1" sz="1600">
              <a:latin typeface="Calibri"/>
              <a:ea typeface="Calibri"/>
              <a:cs typeface="Calibri"/>
              <a:sym typeface="Calibri"/>
            </a:endParaRPr>
          </a:p>
          <a:p>
            <a:pPr indent="0" lvl="0" marL="0" rtl="0" algn="ctr">
              <a:spcBef>
                <a:spcPts val="0"/>
              </a:spcBef>
              <a:spcAft>
                <a:spcPts val="0"/>
              </a:spcAft>
              <a:buNone/>
            </a:pPr>
            <a:r>
              <a:rPr b="1" lang="en-US" sz="1600">
                <a:latin typeface="Calibri"/>
                <a:ea typeface="Calibri"/>
                <a:cs typeface="Calibri"/>
                <a:sym typeface="Calibri"/>
              </a:rPr>
              <a:t>Expressions for asking for information for this topic</a:t>
            </a:r>
            <a:endParaRPr b="1" sz="1600">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Q: What do you use it for?</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A: I use it to...</a:t>
            </a:r>
            <a:endParaRPr b="1" sz="1600">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Q: Do you use it to…?</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A: Yes, I use it to…</a:t>
            </a:r>
            <a:endParaRPr b="1" sz="1600">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Q: Is it a…?</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A: Yes, it is a...</a:t>
            </a:r>
            <a:endParaRPr b="1" sz="1600">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nvSpPr>
        <p:spPr>
          <a:xfrm>
            <a:off x="582150" y="2131050"/>
            <a:ext cx="11027700" cy="2678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b="1" sz="4000">
              <a:latin typeface="Calibri"/>
              <a:ea typeface="Calibri"/>
              <a:cs typeface="Calibri"/>
              <a:sym typeface="Calibri"/>
            </a:endParaRPr>
          </a:p>
          <a:p>
            <a:pPr indent="0" lvl="0" marL="0" rtl="0" algn="ctr">
              <a:lnSpc>
                <a:spcPct val="115000"/>
              </a:lnSpc>
              <a:spcBef>
                <a:spcPts val="0"/>
              </a:spcBef>
              <a:spcAft>
                <a:spcPts val="0"/>
              </a:spcAft>
              <a:buNone/>
            </a:pPr>
            <a:r>
              <a:t/>
            </a:r>
            <a:endParaRPr b="1" sz="4000">
              <a:latin typeface="Calibri"/>
              <a:ea typeface="Calibri"/>
              <a:cs typeface="Calibri"/>
              <a:sym typeface="Calibri"/>
            </a:endParaRPr>
          </a:p>
          <a:p>
            <a:pPr indent="0" lvl="0" marL="0" rtl="0" algn="ctr">
              <a:lnSpc>
                <a:spcPct val="115000"/>
              </a:lnSpc>
              <a:spcBef>
                <a:spcPts val="0"/>
              </a:spcBef>
              <a:spcAft>
                <a:spcPts val="0"/>
              </a:spcAft>
              <a:buNone/>
            </a:pPr>
            <a:r>
              <a:t/>
            </a:r>
            <a:endParaRPr b="1" sz="4000">
              <a:latin typeface="Calibri"/>
              <a:ea typeface="Calibri"/>
              <a:cs typeface="Calibri"/>
              <a:sym typeface="Calibri"/>
            </a:endParaRPr>
          </a:p>
          <a:p>
            <a:pPr indent="0" lvl="0" marL="0" rtl="0" algn="ctr">
              <a:lnSpc>
                <a:spcPct val="115000"/>
              </a:lnSpc>
              <a:spcBef>
                <a:spcPts val="0"/>
              </a:spcBef>
              <a:spcAft>
                <a:spcPts val="0"/>
              </a:spcAft>
              <a:buNone/>
            </a:pPr>
            <a:r>
              <a:t/>
            </a:r>
            <a:endParaRPr sz="2400">
              <a:latin typeface="Calibri"/>
              <a:ea typeface="Calibri"/>
              <a:cs typeface="Calibri"/>
              <a:sym typeface="Calibri"/>
            </a:endParaRPr>
          </a:p>
        </p:txBody>
      </p:sp>
      <p:sp>
        <p:nvSpPr>
          <p:cNvPr id="122" name="Google Shape;122;p21"/>
          <p:cNvSpPr txBox="1"/>
          <p:nvPr/>
        </p:nvSpPr>
        <p:spPr>
          <a:xfrm>
            <a:off x="1816425" y="808125"/>
            <a:ext cx="84240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F8931F"/>
                </a:solidFill>
                <a:latin typeface="Calibri"/>
                <a:ea typeface="Calibri"/>
                <a:cs typeface="Calibri"/>
                <a:sym typeface="Calibri"/>
              </a:rPr>
              <a:t>Let’s do a Starter Activity</a:t>
            </a:r>
            <a:endParaRPr b="1" sz="3300">
              <a:solidFill>
                <a:srgbClr val="F8931F"/>
              </a:solidFill>
              <a:latin typeface="Calibri"/>
              <a:ea typeface="Calibri"/>
              <a:cs typeface="Calibri"/>
              <a:sym typeface="Calibri"/>
            </a:endParaRPr>
          </a:p>
          <a:p>
            <a:pPr indent="0" lvl="0" marL="0" rtl="0" algn="ctr">
              <a:spcBef>
                <a:spcPts val="0"/>
              </a:spcBef>
              <a:spcAft>
                <a:spcPts val="0"/>
              </a:spcAft>
              <a:buNone/>
            </a:pPr>
            <a:r>
              <a:rPr b="1" lang="en-US" sz="3300">
                <a:solidFill>
                  <a:srgbClr val="F8931F"/>
                </a:solidFill>
                <a:latin typeface="Calibri"/>
                <a:ea typeface="Calibri"/>
                <a:cs typeface="Calibri"/>
                <a:sym typeface="Calibri"/>
              </a:rPr>
              <a:t>for increasing student interaction</a:t>
            </a:r>
            <a:endParaRPr b="1" sz="3300">
              <a:solidFill>
                <a:srgbClr val="F8931F"/>
              </a:solidFill>
              <a:latin typeface="Calibri"/>
              <a:ea typeface="Calibri"/>
              <a:cs typeface="Calibri"/>
              <a:sym typeface="Calibri"/>
            </a:endParaRPr>
          </a:p>
        </p:txBody>
      </p:sp>
      <p:sp>
        <p:nvSpPr>
          <p:cNvPr id="123" name="Google Shape;123;p2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124" name="Google Shape;124;p21"/>
          <p:cNvSpPr txBox="1"/>
          <p:nvPr/>
        </p:nvSpPr>
        <p:spPr>
          <a:xfrm rot="254">
            <a:off x="406400" y="4966825"/>
            <a:ext cx="4055400" cy="15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4100">
              <a:solidFill>
                <a:srgbClr val="F7931E"/>
              </a:solidFill>
              <a:latin typeface="Calibri"/>
              <a:ea typeface="Calibri"/>
              <a:cs typeface="Calibri"/>
              <a:sym typeface="Calibri"/>
            </a:endParaRPr>
          </a:p>
        </p:txBody>
      </p:sp>
      <p:pic>
        <p:nvPicPr>
          <p:cNvPr id="125" name="Google Shape;125;p21"/>
          <p:cNvPicPr preferRelativeResize="0"/>
          <p:nvPr/>
        </p:nvPicPr>
        <p:blipFill>
          <a:blip r:embed="rId3">
            <a:alphaModFix/>
          </a:blip>
          <a:stretch>
            <a:fillRect/>
          </a:stretch>
        </p:blipFill>
        <p:spPr>
          <a:xfrm>
            <a:off x="3495788" y="2080350"/>
            <a:ext cx="5200416" cy="39003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274" name="Google Shape;274;p39"/>
          <p:cNvSpPr txBox="1"/>
          <p:nvPr/>
        </p:nvSpPr>
        <p:spPr>
          <a:xfrm>
            <a:off x="196975" y="685800"/>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300">
                <a:solidFill>
                  <a:schemeClr val="dk1"/>
                </a:solidFill>
                <a:latin typeface="Calibri"/>
                <a:ea typeface="Calibri"/>
                <a:cs typeface="Calibri"/>
                <a:sym typeface="Calibri"/>
              </a:rPr>
              <a:t>Increasing Interaction Activity</a:t>
            </a:r>
            <a:r>
              <a:rPr b="1" lang="en-US" sz="4300">
                <a:solidFill>
                  <a:schemeClr val="dk1"/>
                </a:solidFill>
                <a:latin typeface="Calibri"/>
                <a:ea typeface="Calibri"/>
                <a:cs typeface="Calibri"/>
                <a:sym typeface="Calibri"/>
              </a:rPr>
              <a:t> from Saidakhon</a:t>
            </a:r>
            <a:endParaRPr b="1" sz="4300">
              <a:solidFill>
                <a:schemeClr val="dk1"/>
              </a:solidFill>
              <a:latin typeface="Calibri"/>
              <a:ea typeface="Calibri"/>
              <a:cs typeface="Calibri"/>
              <a:sym typeface="Calibri"/>
            </a:endParaRPr>
          </a:p>
          <a:p>
            <a:pPr indent="0" lvl="0" marL="0" rtl="0" algn="ctr">
              <a:spcBef>
                <a:spcPts val="0"/>
              </a:spcBef>
              <a:spcAft>
                <a:spcPts val="0"/>
              </a:spcAft>
              <a:buNone/>
            </a:pPr>
            <a:r>
              <a:t/>
            </a:r>
            <a:endParaRPr b="1" sz="4000">
              <a:solidFill>
                <a:srgbClr val="F7931E"/>
              </a:solidFill>
              <a:latin typeface="Calibri"/>
              <a:ea typeface="Calibri"/>
              <a:cs typeface="Calibri"/>
              <a:sym typeface="Calibri"/>
            </a:endParaRPr>
          </a:p>
        </p:txBody>
      </p:sp>
      <p:sp>
        <p:nvSpPr>
          <p:cNvPr id="275" name="Google Shape;275;p39"/>
          <p:cNvSpPr txBox="1"/>
          <p:nvPr/>
        </p:nvSpPr>
        <p:spPr>
          <a:xfrm>
            <a:off x="196975" y="1253000"/>
            <a:ext cx="11421000" cy="609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900">
                <a:highlight>
                  <a:srgbClr val="FFFFFF"/>
                </a:highlight>
                <a:latin typeface="Calibri"/>
                <a:ea typeface="Calibri"/>
                <a:cs typeface="Calibri"/>
                <a:sym typeface="Calibri"/>
              </a:rPr>
              <a:t>An imaginary trip to Museum of Inventions.</a:t>
            </a:r>
            <a:endParaRPr b="1" sz="2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900">
                <a:highlight>
                  <a:srgbClr val="FFFFFF"/>
                </a:highlight>
                <a:latin typeface="Calibri"/>
                <a:ea typeface="Calibri"/>
                <a:cs typeface="Calibri"/>
                <a:sym typeface="Calibri"/>
              </a:rPr>
              <a:t>It is an effective activity to provide authentic usage of the language. </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900">
                <a:highlight>
                  <a:srgbClr val="FFFFFF"/>
                </a:highlight>
                <a:latin typeface="Calibri"/>
                <a:ea typeface="Calibri"/>
                <a:cs typeface="Calibri"/>
                <a:sym typeface="Calibri"/>
              </a:rPr>
              <a:t>It is a Q&amp;A between a guide and visitors.</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en-US" sz="1900">
                <a:highlight>
                  <a:srgbClr val="FFFFFF"/>
                </a:highlight>
                <a:latin typeface="Calibri"/>
                <a:ea typeface="Calibri"/>
                <a:cs typeface="Calibri"/>
                <a:sym typeface="Calibri"/>
              </a:rPr>
              <a:t>Interaction: </a:t>
            </a:r>
            <a:r>
              <a:rPr lang="en-US" sz="1900">
                <a:highlight>
                  <a:srgbClr val="FFFFFF"/>
                </a:highlight>
                <a:latin typeface="Calibri"/>
                <a:ea typeface="Calibri"/>
                <a:cs typeface="Calibri"/>
                <a:sym typeface="Calibri"/>
              </a:rPr>
              <a:t>Pupils work in threes. One guide and two visitors.</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en-US" sz="1900">
                <a:highlight>
                  <a:srgbClr val="FFFFFF"/>
                </a:highlight>
                <a:latin typeface="Calibri"/>
                <a:ea typeface="Calibri"/>
                <a:cs typeface="Calibri"/>
                <a:sym typeface="Calibri"/>
              </a:rPr>
              <a:t>Materials: </a:t>
            </a:r>
            <a:r>
              <a:rPr lang="en-US" sz="1900">
                <a:highlight>
                  <a:srgbClr val="FFFFFF"/>
                </a:highlight>
                <a:latin typeface="Calibri"/>
                <a:ea typeface="Calibri"/>
                <a:cs typeface="Calibri"/>
                <a:sym typeface="Calibri"/>
              </a:rPr>
              <a:t>Pictures of various inventions.</a:t>
            </a:r>
            <a:endParaRPr sz="2100">
              <a:latin typeface="Calibri"/>
              <a:ea typeface="Calibri"/>
              <a:cs typeface="Calibri"/>
              <a:sym typeface="Calibri"/>
            </a:endParaRPr>
          </a:p>
          <a:p>
            <a:pPr indent="0" lvl="0" marL="0" rtl="0" algn="l">
              <a:lnSpc>
                <a:spcPct val="115000"/>
              </a:lnSpc>
              <a:spcBef>
                <a:spcPts val="0"/>
              </a:spcBef>
              <a:spcAft>
                <a:spcPts val="0"/>
              </a:spcAft>
              <a:buNone/>
            </a:pPr>
            <a:r>
              <a:rPr b="1" lang="en-US" sz="1900">
                <a:highlight>
                  <a:srgbClr val="FFFFFF"/>
                </a:highlight>
                <a:latin typeface="Calibri"/>
                <a:ea typeface="Calibri"/>
                <a:cs typeface="Calibri"/>
                <a:sym typeface="Calibri"/>
              </a:rPr>
              <a:t>Step 1.</a:t>
            </a:r>
            <a:r>
              <a:rPr lang="en-US" sz="1900">
                <a:highlight>
                  <a:srgbClr val="FFFFFF"/>
                </a:highlight>
                <a:latin typeface="Calibri"/>
                <a:ea typeface="Calibri"/>
                <a:cs typeface="Calibri"/>
                <a:sym typeface="Calibri"/>
              </a:rPr>
              <a:t> Hang the pictures of inventions  to the different parts of classroom. </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900">
                <a:highlight>
                  <a:srgbClr val="FFFFFF"/>
                </a:highlight>
                <a:latin typeface="Calibri"/>
                <a:ea typeface="Calibri"/>
                <a:cs typeface="Calibri"/>
                <a:sym typeface="Calibri"/>
              </a:rPr>
              <a:t>The names of inventors and dates of inventions are written on the bottom.</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en-US" sz="1900">
                <a:highlight>
                  <a:srgbClr val="FFFFFF"/>
                </a:highlight>
                <a:latin typeface="Calibri"/>
                <a:ea typeface="Calibri"/>
                <a:cs typeface="Calibri"/>
                <a:sym typeface="Calibri"/>
              </a:rPr>
              <a:t>Step 2.</a:t>
            </a:r>
            <a:r>
              <a:rPr lang="en-US" sz="1900">
                <a:highlight>
                  <a:srgbClr val="FFFFFF"/>
                </a:highlight>
                <a:latin typeface="Calibri"/>
                <a:ea typeface="Calibri"/>
                <a:cs typeface="Calibri"/>
                <a:sym typeface="Calibri"/>
              </a:rPr>
              <a:t> Tell the students  that one of them will be a museum guide and two will be visitors.</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900">
                <a:highlight>
                  <a:srgbClr val="FFFFFF"/>
                </a:highlight>
                <a:latin typeface="Calibri"/>
                <a:ea typeface="Calibri"/>
                <a:cs typeface="Calibri"/>
                <a:sym typeface="Calibri"/>
              </a:rPr>
              <a:t>Distribute each student a small piece of paper in which they can find either a GUIDE or a TOURIST.</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900">
                <a:highlight>
                  <a:srgbClr val="FFFFFF"/>
                </a:highlight>
                <a:latin typeface="Calibri"/>
                <a:ea typeface="Calibri"/>
                <a:cs typeface="Calibri"/>
                <a:sym typeface="Calibri"/>
              </a:rPr>
              <a:t>The number of tourists outweigh the guides. Proportion 2/1.</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en-US" sz="1900">
                <a:highlight>
                  <a:srgbClr val="FFFFFF"/>
                </a:highlight>
                <a:latin typeface="Calibri"/>
                <a:ea typeface="Calibri"/>
                <a:cs typeface="Calibri"/>
                <a:sym typeface="Calibri"/>
              </a:rPr>
              <a:t>Step 3.</a:t>
            </a:r>
            <a:r>
              <a:rPr lang="en-US" sz="1900">
                <a:highlight>
                  <a:srgbClr val="FFFFFF"/>
                </a:highlight>
                <a:latin typeface="Calibri"/>
                <a:ea typeface="Calibri"/>
                <a:cs typeface="Calibri"/>
                <a:sym typeface="Calibri"/>
              </a:rPr>
              <a:t> Ask students to line up. Tourists-on the left, Guides- on the right</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900">
                <a:highlight>
                  <a:srgbClr val="FFFFFF"/>
                </a:highlight>
                <a:latin typeface="Calibri"/>
                <a:ea typeface="Calibri"/>
                <a:cs typeface="Calibri"/>
                <a:sym typeface="Calibri"/>
              </a:rPr>
              <a:t>They stand face-to-face.</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900">
                <a:highlight>
                  <a:srgbClr val="FFFFFF"/>
                </a:highlight>
                <a:latin typeface="Calibri"/>
                <a:ea typeface="Calibri"/>
                <a:cs typeface="Calibri"/>
                <a:sym typeface="Calibri"/>
              </a:rPr>
              <a:t>Now two tourists together can choose themselves one guide.</a:t>
            </a:r>
            <a:endParaRPr sz="2100">
              <a:latin typeface="Calibri"/>
              <a:ea typeface="Calibri"/>
              <a:cs typeface="Calibri"/>
              <a:sym typeface="Calibri"/>
            </a:endParaRPr>
          </a:p>
          <a:p>
            <a:pPr indent="0" lvl="0" marL="0" rtl="0" algn="l">
              <a:lnSpc>
                <a:spcPct val="115000"/>
              </a:lnSpc>
              <a:spcBef>
                <a:spcPts val="0"/>
              </a:spcBef>
              <a:spcAft>
                <a:spcPts val="0"/>
              </a:spcAft>
              <a:buNone/>
            </a:pPr>
            <a:r>
              <a:rPr b="1" lang="en-US" sz="1900">
                <a:highlight>
                  <a:srgbClr val="FFFFFF"/>
                </a:highlight>
                <a:latin typeface="Calibri"/>
                <a:ea typeface="Calibri"/>
                <a:cs typeface="Calibri"/>
                <a:sym typeface="Calibri"/>
              </a:rPr>
              <a:t>Step 4. </a:t>
            </a:r>
            <a:r>
              <a:rPr lang="en-US" sz="1900">
                <a:highlight>
                  <a:srgbClr val="FFFFFF"/>
                </a:highlight>
                <a:latin typeface="Calibri"/>
                <a:ea typeface="Calibri"/>
                <a:cs typeface="Calibri"/>
                <a:sym typeface="Calibri"/>
              </a:rPr>
              <a:t>Tell students that they will tour the museum of inventions. </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900">
                <a:highlight>
                  <a:srgbClr val="FFFFFF"/>
                </a:highlight>
                <a:latin typeface="Calibri"/>
                <a:ea typeface="Calibri"/>
                <a:cs typeface="Calibri"/>
                <a:sym typeface="Calibri"/>
              </a:rPr>
              <a:t>They will walk around the classroom to see the exhibitions (e.g. pictures of inventions), </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1900">
                <a:highlight>
                  <a:srgbClr val="FFFFFF"/>
                </a:highlight>
                <a:latin typeface="Calibri"/>
                <a:ea typeface="Calibri"/>
                <a:cs typeface="Calibri"/>
                <a:sym typeface="Calibri"/>
              </a:rPr>
              <a:t>and have conversation about them. Visitors ask questions and Guides should try to answer them.</a:t>
            </a:r>
            <a:endParaRPr sz="19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t/>
            </a:r>
            <a:endParaRPr b="1" sz="2300">
              <a:latin typeface="Calibri"/>
              <a:ea typeface="Calibri"/>
              <a:cs typeface="Calibri"/>
              <a:sym typeface="Calibri"/>
            </a:endParaRPr>
          </a:p>
        </p:txBody>
      </p:sp>
      <p:pic>
        <p:nvPicPr>
          <p:cNvPr id="276" name="Google Shape;276;p39"/>
          <p:cNvPicPr preferRelativeResize="0"/>
          <p:nvPr/>
        </p:nvPicPr>
        <p:blipFill>
          <a:blip r:embed="rId3">
            <a:alphaModFix/>
          </a:blip>
          <a:stretch>
            <a:fillRect/>
          </a:stretch>
        </p:blipFill>
        <p:spPr>
          <a:xfrm>
            <a:off x="7805400" y="1454125"/>
            <a:ext cx="3996948" cy="2248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40"/>
          <p:cNvPicPr preferRelativeResize="0"/>
          <p:nvPr/>
        </p:nvPicPr>
        <p:blipFill>
          <a:blip r:embed="rId3">
            <a:alphaModFix/>
          </a:blip>
          <a:stretch>
            <a:fillRect/>
          </a:stretch>
        </p:blipFill>
        <p:spPr>
          <a:xfrm>
            <a:off x="7092350" y="1874850"/>
            <a:ext cx="4617375" cy="4593450"/>
          </a:xfrm>
          <a:prstGeom prst="rect">
            <a:avLst/>
          </a:prstGeom>
          <a:noFill/>
          <a:ln>
            <a:noFill/>
          </a:ln>
        </p:spPr>
      </p:pic>
      <p:sp>
        <p:nvSpPr>
          <p:cNvPr id="283" name="Google Shape;283;p4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284" name="Google Shape;284;p40"/>
          <p:cNvSpPr txBox="1"/>
          <p:nvPr/>
        </p:nvSpPr>
        <p:spPr>
          <a:xfrm>
            <a:off x="1209700" y="1066900"/>
            <a:ext cx="8530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000">
                <a:solidFill>
                  <a:srgbClr val="F7931E"/>
                </a:solidFill>
                <a:latin typeface="Calibri"/>
                <a:ea typeface="Calibri"/>
                <a:cs typeface="Calibri"/>
                <a:sym typeface="Calibri"/>
              </a:rPr>
              <a:t>MYSTERY BOX</a:t>
            </a:r>
            <a:endParaRPr b="1" sz="6000">
              <a:solidFill>
                <a:srgbClr val="F7931E"/>
              </a:solidFill>
              <a:latin typeface="Calibri"/>
              <a:ea typeface="Calibri"/>
              <a:cs typeface="Calibri"/>
              <a:sym typeface="Calibri"/>
            </a:endParaRPr>
          </a:p>
        </p:txBody>
      </p:sp>
      <p:sp>
        <p:nvSpPr>
          <p:cNvPr id="285" name="Google Shape;285;p40"/>
          <p:cNvSpPr txBox="1"/>
          <p:nvPr/>
        </p:nvSpPr>
        <p:spPr>
          <a:xfrm>
            <a:off x="406400" y="2313400"/>
            <a:ext cx="6685800" cy="3601800"/>
          </a:xfrm>
          <a:prstGeom prst="rect">
            <a:avLst/>
          </a:prstGeom>
          <a:noFill/>
          <a:ln>
            <a:noFill/>
          </a:ln>
        </p:spPr>
        <p:txBody>
          <a:bodyPr anchorCtr="0" anchor="t" bIns="91425" lIns="91425" spcFirstLastPara="1" rIns="91425" wrap="square" tIns="91425">
            <a:spAutoFit/>
          </a:bodyPr>
          <a:lstStyle/>
          <a:p>
            <a:pPr indent="-508000" lvl="0" marL="457200" rtl="0" algn="l">
              <a:spcBef>
                <a:spcPts val="0"/>
              </a:spcBef>
              <a:spcAft>
                <a:spcPts val="0"/>
              </a:spcAft>
              <a:buSzPts val="4400"/>
              <a:buFont typeface="Calibri"/>
              <a:buChar char="●"/>
            </a:pPr>
            <a:r>
              <a:rPr lang="en-US" sz="4400">
                <a:latin typeface="Calibri"/>
                <a:ea typeface="Calibri"/>
                <a:cs typeface="Calibri"/>
                <a:sym typeface="Calibri"/>
              </a:rPr>
              <a:t>One student puts hand in Mystery Box.</a:t>
            </a:r>
            <a:endParaRPr sz="4400">
              <a:latin typeface="Calibri"/>
              <a:ea typeface="Calibri"/>
              <a:cs typeface="Calibri"/>
              <a:sym typeface="Calibri"/>
            </a:endParaRPr>
          </a:p>
          <a:p>
            <a:pPr indent="-546100" lvl="0" marL="457200" rtl="0" algn="l">
              <a:spcBef>
                <a:spcPts val="0"/>
              </a:spcBef>
              <a:spcAft>
                <a:spcPts val="0"/>
              </a:spcAft>
              <a:buSzPts val="5000"/>
              <a:buFont typeface="Calibri"/>
              <a:buChar char="●"/>
            </a:pPr>
            <a:r>
              <a:rPr lang="en-US" sz="4400">
                <a:latin typeface="Calibri"/>
                <a:ea typeface="Calibri"/>
                <a:cs typeface="Calibri"/>
                <a:sym typeface="Calibri"/>
              </a:rPr>
              <a:t>Other students ask Yes/No questions about it</a:t>
            </a:r>
            <a:r>
              <a:rPr i="1" lang="en-US" sz="3800">
                <a:latin typeface="Calibri"/>
                <a:ea typeface="Calibri"/>
                <a:cs typeface="Calibri"/>
                <a:sym typeface="Calibri"/>
              </a:rPr>
              <a:t> </a:t>
            </a:r>
            <a:r>
              <a:rPr i="1" lang="en-US" sz="4000">
                <a:latin typeface="Calibri"/>
                <a:ea typeface="Calibri"/>
                <a:cs typeface="Calibri"/>
                <a:sym typeface="Calibri"/>
              </a:rPr>
              <a:t>(e.g., Is it big? Is it hard? Is it soft?)</a:t>
            </a:r>
            <a:endParaRPr i="1" sz="40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291" name="Google Shape;291;p41"/>
          <p:cNvSpPr txBox="1"/>
          <p:nvPr/>
        </p:nvSpPr>
        <p:spPr>
          <a:xfrm>
            <a:off x="406400" y="699675"/>
            <a:ext cx="10769700" cy="8940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rPr b="1" lang="en-US" sz="4700">
                <a:solidFill>
                  <a:schemeClr val="dk1"/>
                </a:solidFill>
                <a:latin typeface="Calibri"/>
                <a:ea typeface="Calibri"/>
                <a:cs typeface="Calibri"/>
                <a:sym typeface="Calibri"/>
              </a:rPr>
              <a:t>TETE Portfolio </a:t>
            </a:r>
            <a:endParaRPr b="1" sz="4700">
              <a:solidFill>
                <a:schemeClr val="dk1"/>
              </a:solidFill>
              <a:latin typeface="Calibri"/>
              <a:ea typeface="Calibri"/>
              <a:cs typeface="Calibri"/>
              <a:sym typeface="Calibri"/>
            </a:endParaRPr>
          </a:p>
        </p:txBody>
      </p:sp>
      <p:graphicFrame>
        <p:nvGraphicFramePr>
          <p:cNvPr id="292" name="Google Shape;292;p41"/>
          <p:cNvGraphicFramePr/>
          <p:nvPr/>
        </p:nvGraphicFramePr>
        <p:xfrm>
          <a:off x="952500" y="1593675"/>
          <a:ext cx="3000000" cy="3000000"/>
        </p:xfrm>
        <a:graphic>
          <a:graphicData uri="http://schemas.openxmlformats.org/drawingml/2006/table">
            <a:tbl>
              <a:tblPr>
                <a:noFill/>
                <a:tableStyleId>{017E153E-F392-4DB7-B378-999079E8A206}</a:tableStyleId>
              </a:tblPr>
              <a:tblGrid>
                <a:gridCol w="3163600"/>
                <a:gridCol w="3694400"/>
                <a:gridCol w="3429000"/>
              </a:tblGrid>
              <a:tr h="381000">
                <a:tc>
                  <a:txBody>
                    <a:bodyPr/>
                    <a:lstStyle/>
                    <a:p>
                      <a:pPr indent="0" lvl="0" marL="0" rtl="0" algn="ctr">
                        <a:spcBef>
                          <a:spcPts val="0"/>
                        </a:spcBef>
                        <a:spcAft>
                          <a:spcPts val="0"/>
                        </a:spcAft>
                        <a:buNone/>
                      </a:pPr>
                      <a:r>
                        <a:rPr b="1" lang="en-US" sz="2800">
                          <a:latin typeface="Calibri"/>
                          <a:ea typeface="Calibri"/>
                          <a:cs typeface="Calibri"/>
                          <a:sym typeface="Calibri"/>
                        </a:rPr>
                        <a:t>Groups</a:t>
                      </a:r>
                      <a:endParaRPr b="1"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b="1" lang="en-US" sz="2800">
                          <a:latin typeface="Calibri"/>
                          <a:ea typeface="Calibri"/>
                          <a:cs typeface="Calibri"/>
                          <a:sym typeface="Calibri"/>
                        </a:rPr>
                        <a:t>Portfolio Shared</a:t>
                      </a:r>
                      <a:endParaRPr b="1"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b="1" lang="en-US" sz="2800">
                          <a:latin typeface="Calibri"/>
                          <a:ea typeface="Calibri"/>
                          <a:cs typeface="Calibri"/>
                          <a:sym typeface="Calibri"/>
                        </a:rPr>
                        <a:t>Portfolio NOT Shared</a:t>
                      </a:r>
                      <a:endParaRPr b="1" sz="2800">
                        <a:latin typeface="Calibri"/>
                        <a:ea typeface="Calibri"/>
                        <a:cs typeface="Calibri"/>
                        <a:sym typeface="Calibri"/>
                      </a:endParaRPr>
                    </a:p>
                  </a:txBody>
                  <a:tcPr marT="91425" marB="91425" marR="91425" marL="91425"/>
                </a:tc>
              </a:tr>
              <a:tr h="623550">
                <a:tc>
                  <a:txBody>
                    <a:bodyPr/>
                    <a:lstStyle/>
                    <a:p>
                      <a:pPr indent="0" lvl="0" marL="0" rtl="0" algn="l">
                        <a:spcBef>
                          <a:spcPts val="0"/>
                        </a:spcBef>
                        <a:spcAft>
                          <a:spcPts val="0"/>
                        </a:spcAft>
                        <a:buNone/>
                      </a:pPr>
                      <a:r>
                        <a:rPr lang="en-US" sz="2800">
                          <a:latin typeface="Calibri"/>
                          <a:ea typeface="Calibri"/>
                          <a:cs typeface="Calibri"/>
                          <a:sym typeface="Calibri"/>
                        </a:rPr>
                        <a:t>Group 1</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6</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14</a:t>
                      </a:r>
                      <a:endParaRPr sz="2800">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sz="2800">
                          <a:latin typeface="Calibri"/>
                          <a:ea typeface="Calibri"/>
                          <a:cs typeface="Calibri"/>
                          <a:sym typeface="Calibri"/>
                        </a:rPr>
                        <a:t>Group 2</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11</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9</a:t>
                      </a:r>
                      <a:endParaRPr sz="2800">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sz="2800">
                          <a:latin typeface="Calibri"/>
                          <a:ea typeface="Calibri"/>
                          <a:cs typeface="Calibri"/>
                          <a:sym typeface="Calibri"/>
                        </a:rPr>
                        <a:t>Group 3</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5</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15</a:t>
                      </a:r>
                      <a:endParaRPr sz="2800">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sz="2800">
                          <a:latin typeface="Calibri"/>
                          <a:ea typeface="Calibri"/>
                          <a:cs typeface="Calibri"/>
                          <a:sym typeface="Calibri"/>
                        </a:rPr>
                        <a:t>Group 4</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5</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15</a:t>
                      </a:r>
                      <a:endParaRPr sz="2800">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sz="2800">
                          <a:latin typeface="Calibri"/>
                          <a:ea typeface="Calibri"/>
                          <a:cs typeface="Calibri"/>
                          <a:sym typeface="Calibri"/>
                        </a:rPr>
                        <a:t>Group 5</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10</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8</a:t>
                      </a:r>
                      <a:endParaRPr sz="2800">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sz="2800">
                          <a:latin typeface="Calibri"/>
                          <a:ea typeface="Calibri"/>
                          <a:cs typeface="Calibri"/>
                          <a:sym typeface="Calibri"/>
                        </a:rPr>
                        <a:t>Group 6</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10</a:t>
                      </a:r>
                      <a:endParaRPr sz="28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2800">
                          <a:latin typeface="Calibri"/>
                          <a:ea typeface="Calibri"/>
                          <a:cs typeface="Calibri"/>
                          <a:sym typeface="Calibri"/>
                        </a:rPr>
                        <a:t>13</a:t>
                      </a:r>
                      <a:endParaRPr sz="2800">
                        <a:latin typeface="Calibri"/>
                        <a:ea typeface="Calibri"/>
                        <a:cs typeface="Calibri"/>
                        <a:sym typeface="Calibri"/>
                      </a:endParaRPr>
                    </a:p>
                  </a:txBody>
                  <a:tcPr marT="91425" marB="91425" marR="91425" marL="91425"/>
                </a:tc>
              </a:tr>
            </a:tbl>
          </a:graphicData>
        </a:graphic>
      </p:graphicFrame>
      <p:pic>
        <p:nvPicPr>
          <p:cNvPr id="293" name="Google Shape;293;p41"/>
          <p:cNvPicPr preferRelativeResize="0"/>
          <p:nvPr/>
        </p:nvPicPr>
        <p:blipFill rotWithShape="1">
          <a:blip r:embed="rId3">
            <a:alphaModFix/>
          </a:blip>
          <a:srcRect b="70626" l="76563" r="19921" t="23786"/>
          <a:stretch/>
        </p:blipFill>
        <p:spPr>
          <a:xfrm>
            <a:off x="228600" y="5857475"/>
            <a:ext cx="796273" cy="790976"/>
          </a:xfrm>
          <a:prstGeom prst="rect">
            <a:avLst/>
          </a:prstGeom>
          <a:noFill/>
          <a:ln>
            <a:noFill/>
          </a:ln>
        </p:spPr>
      </p:pic>
      <p:sp>
        <p:nvSpPr>
          <p:cNvPr id="294" name="Google Shape;294;p41"/>
          <p:cNvSpPr txBox="1"/>
          <p:nvPr/>
        </p:nvSpPr>
        <p:spPr>
          <a:xfrm>
            <a:off x="1039825" y="6034100"/>
            <a:ext cx="10769700" cy="6144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rPr b="1" lang="en-US" sz="2800">
                <a:solidFill>
                  <a:srgbClr val="212121"/>
                </a:solidFill>
                <a:latin typeface="Calibri"/>
                <a:ea typeface="Calibri"/>
                <a:cs typeface="Calibri"/>
                <a:sym typeface="Calibri"/>
              </a:rPr>
              <a:t>Share</a:t>
            </a:r>
            <a:r>
              <a:rPr lang="en-US" sz="2800">
                <a:solidFill>
                  <a:srgbClr val="212121"/>
                </a:solidFill>
                <a:latin typeface="Calibri"/>
                <a:ea typeface="Calibri"/>
                <a:cs typeface="Calibri"/>
                <a:sym typeface="Calibri"/>
              </a:rPr>
              <a:t> </a:t>
            </a:r>
            <a:r>
              <a:rPr lang="en-US" sz="2800">
                <a:solidFill>
                  <a:srgbClr val="212121"/>
                </a:solidFill>
                <a:latin typeface="Calibri"/>
                <a:ea typeface="Calibri"/>
                <a:cs typeface="Calibri"/>
                <a:sym typeface="Calibri"/>
              </a:rPr>
              <a:t>portfolio</a:t>
            </a:r>
            <a:r>
              <a:rPr lang="en-US" sz="2800">
                <a:solidFill>
                  <a:srgbClr val="212121"/>
                </a:solidFill>
                <a:latin typeface="Calibri"/>
                <a:ea typeface="Calibri"/>
                <a:cs typeface="Calibri"/>
                <a:sym typeface="Calibri"/>
              </a:rPr>
              <a:t> with </a:t>
            </a:r>
            <a:r>
              <a:rPr lang="en-US" sz="2800" u="sng">
                <a:solidFill>
                  <a:schemeClr val="hlink"/>
                </a:solidFill>
                <a:latin typeface="Calibri"/>
                <a:ea typeface="Calibri"/>
                <a:cs typeface="Calibri"/>
                <a:sym typeface="Calibri"/>
                <a:hlinkClick r:id="rId4"/>
              </a:rPr>
              <a:t>georgemasontete@gmail.com</a:t>
            </a:r>
            <a:r>
              <a:rPr lang="en-US" sz="2800">
                <a:solidFill>
                  <a:srgbClr val="212121"/>
                </a:solidFill>
                <a:latin typeface="Calibri"/>
                <a:ea typeface="Calibri"/>
                <a:cs typeface="Calibri"/>
                <a:sym typeface="Calibri"/>
              </a:rPr>
              <a:t> by </a:t>
            </a:r>
            <a:r>
              <a:rPr b="1" lang="en-US" sz="2800">
                <a:solidFill>
                  <a:srgbClr val="212121"/>
                </a:solidFill>
                <a:latin typeface="Calibri"/>
                <a:ea typeface="Calibri"/>
                <a:cs typeface="Calibri"/>
                <a:sym typeface="Calibri"/>
              </a:rPr>
              <a:t>May 31st</a:t>
            </a:r>
            <a:r>
              <a:rPr lang="en-US" sz="2800">
                <a:solidFill>
                  <a:srgbClr val="212121"/>
                </a:solidFill>
                <a:latin typeface="Calibri"/>
                <a:ea typeface="Calibri"/>
                <a:cs typeface="Calibri"/>
                <a:sym typeface="Calibri"/>
              </a:rPr>
              <a:t>!</a:t>
            </a:r>
            <a:endParaRPr b="1" sz="47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300" name="Google Shape;300;p42"/>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lang="en-US" sz="3600" u="sng">
                <a:solidFill>
                  <a:schemeClr val="hlink"/>
                </a:solidFill>
                <a:latin typeface="Calibri"/>
                <a:ea typeface="Calibri"/>
                <a:cs typeface="Calibri"/>
                <a:sym typeface="Calibri"/>
                <a:hlinkClick r:id="rId3"/>
              </a:rPr>
              <a:t>https://sites.google.com/view/tete-portfolio-template</a:t>
            </a:r>
            <a:endParaRPr b="1" sz="36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pic>
        <p:nvPicPr>
          <p:cNvPr id="301" name="Google Shape;301;p42"/>
          <p:cNvPicPr preferRelativeResize="0"/>
          <p:nvPr/>
        </p:nvPicPr>
        <p:blipFill>
          <a:blip r:embed="rId4">
            <a:alphaModFix/>
          </a:blip>
          <a:stretch>
            <a:fillRect/>
          </a:stretch>
        </p:blipFill>
        <p:spPr>
          <a:xfrm>
            <a:off x="929502" y="2362439"/>
            <a:ext cx="1558051" cy="514875"/>
          </a:xfrm>
          <a:prstGeom prst="rect">
            <a:avLst/>
          </a:prstGeom>
          <a:noFill/>
          <a:ln>
            <a:noFill/>
          </a:ln>
        </p:spPr>
      </p:pic>
      <p:sp>
        <p:nvSpPr>
          <p:cNvPr id="302" name="Google Shape;302;p42"/>
          <p:cNvSpPr txBox="1"/>
          <p:nvPr/>
        </p:nvSpPr>
        <p:spPr>
          <a:xfrm>
            <a:off x="587200" y="2686250"/>
            <a:ext cx="2072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200">
                <a:latin typeface="Calibri"/>
                <a:ea typeface="Calibri"/>
                <a:cs typeface="Calibri"/>
                <a:sym typeface="Calibri"/>
              </a:rPr>
              <a:t>Create</a:t>
            </a:r>
            <a:endParaRPr b="1" sz="4200">
              <a:latin typeface="Calibri"/>
              <a:ea typeface="Calibri"/>
              <a:cs typeface="Calibri"/>
              <a:sym typeface="Calibri"/>
            </a:endParaRPr>
          </a:p>
        </p:txBody>
      </p:sp>
      <p:pic>
        <p:nvPicPr>
          <p:cNvPr id="303" name="Google Shape;303;p42"/>
          <p:cNvPicPr preferRelativeResize="0"/>
          <p:nvPr/>
        </p:nvPicPr>
        <p:blipFill>
          <a:blip r:embed="rId5">
            <a:alphaModFix/>
          </a:blip>
          <a:stretch>
            <a:fillRect/>
          </a:stretch>
        </p:blipFill>
        <p:spPr>
          <a:xfrm>
            <a:off x="1187975" y="3982200"/>
            <a:ext cx="871176" cy="1105149"/>
          </a:xfrm>
          <a:prstGeom prst="rect">
            <a:avLst/>
          </a:prstGeom>
          <a:noFill/>
          <a:ln>
            <a:noFill/>
          </a:ln>
        </p:spPr>
      </p:pic>
      <p:sp>
        <p:nvSpPr>
          <p:cNvPr id="304" name="Google Shape;304;p42"/>
          <p:cNvSpPr txBox="1"/>
          <p:nvPr/>
        </p:nvSpPr>
        <p:spPr>
          <a:xfrm>
            <a:off x="378013" y="5011150"/>
            <a:ext cx="2508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200">
                <a:latin typeface="Calibri"/>
                <a:ea typeface="Calibri"/>
                <a:cs typeface="Calibri"/>
                <a:sym typeface="Calibri"/>
              </a:rPr>
              <a:t>Reflect</a:t>
            </a:r>
            <a:endParaRPr b="1" sz="4200">
              <a:latin typeface="Calibri"/>
              <a:ea typeface="Calibri"/>
              <a:cs typeface="Calibri"/>
              <a:sym typeface="Calibri"/>
            </a:endParaRPr>
          </a:p>
        </p:txBody>
      </p:sp>
      <p:sp>
        <p:nvSpPr>
          <p:cNvPr id="305" name="Google Shape;305;p42"/>
          <p:cNvSpPr txBox="1"/>
          <p:nvPr/>
        </p:nvSpPr>
        <p:spPr>
          <a:xfrm>
            <a:off x="3386150" y="2014525"/>
            <a:ext cx="7790100" cy="408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800">
                <a:latin typeface="Calibri"/>
                <a:ea typeface="Calibri"/>
                <a:cs typeface="Calibri"/>
                <a:sym typeface="Calibri"/>
              </a:rPr>
              <a:t>Home Page: Brief Introduction</a:t>
            </a:r>
            <a:endParaRPr sz="2800">
              <a:latin typeface="Calibri"/>
              <a:ea typeface="Calibri"/>
              <a:cs typeface="Calibri"/>
              <a:sym typeface="Calibri"/>
            </a:endParaRPr>
          </a:p>
          <a:p>
            <a:pPr indent="0" lvl="0" marL="0" rtl="0" algn="l">
              <a:lnSpc>
                <a:spcPct val="115000"/>
              </a:lnSpc>
              <a:spcBef>
                <a:spcPts val="0"/>
              </a:spcBef>
              <a:spcAft>
                <a:spcPts val="0"/>
              </a:spcAft>
              <a:buNone/>
            </a:pPr>
            <a:r>
              <a:rPr lang="en-US" sz="2800">
                <a:latin typeface="Calibri"/>
                <a:ea typeface="Calibri"/>
                <a:cs typeface="Calibri"/>
                <a:sym typeface="Calibri"/>
              </a:rPr>
              <a:t>Module 0: Orientation</a:t>
            </a:r>
            <a:endParaRPr sz="2800">
              <a:latin typeface="Calibri"/>
              <a:ea typeface="Calibri"/>
              <a:cs typeface="Calibri"/>
              <a:sym typeface="Calibri"/>
            </a:endParaRPr>
          </a:p>
          <a:p>
            <a:pPr indent="0" lvl="0" marL="0" rtl="0" algn="l">
              <a:lnSpc>
                <a:spcPct val="115000"/>
              </a:lnSpc>
              <a:spcBef>
                <a:spcPts val="0"/>
              </a:spcBef>
              <a:spcAft>
                <a:spcPts val="0"/>
              </a:spcAft>
              <a:buNone/>
            </a:pPr>
            <a:r>
              <a:rPr lang="en-US" sz="2800">
                <a:latin typeface="Calibri"/>
                <a:ea typeface="Calibri"/>
                <a:cs typeface="Calibri"/>
                <a:sym typeface="Calibri"/>
              </a:rPr>
              <a:t>Module 1: Building Routines</a:t>
            </a:r>
            <a:endParaRPr sz="2800">
              <a:latin typeface="Calibri"/>
              <a:ea typeface="Calibri"/>
              <a:cs typeface="Calibri"/>
              <a:sym typeface="Calibri"/>
            </a:endParaRPr>
          </a:p>
          <a:p>
            <a:pPr indent="0" lvl="0" marL="0" rtl="0" algn="l">
              <a:lnSpc>
                <a:spcPct val="115000"/>
              </a:lnSpc>
              <a:spcBef>
                <a:spcPts val="0"/>
              </a:spcBef>
              <a:spcAft>
                <a:spcPts val="0"/>
              </a:spcAft>
              <a:buNone/>
            </a:pPr>
            <a:r>
              <a:rPr lang="en-US" sz="2800">
                <a:latin typeface="Calibri"/>
                <a:ea typeface="Calibri"/>
                <a:cs typeface="Calibri"/>
                <a:sym typeface="Calibri"/>
              </a:rPr>
              <a:t>Module 2: Clear Instructions</a:t>
            </a:r>
            <a:endParaRPr sz="2800">
              <a:latin typeface="Calibri"/>
              <a:ea typeface="Calibri"/>
              <a:cs typeface="Calibri"/>
              <a:sym typeface="Calibri"/>
            </a:endParaRPr>
          </a:p>
          <a:p>
            <a:pPr indent="0" lvl="0" marL="0" rtl="0" algn="l">
              <a:lnSpc>
                <a:spcPct val="115000"/>
              </a:lnSpc>
              <a:spcBef>
                <a:spcPts val="0"/>
              </a:spcBef>
              <a:spcAft>
                <a:spcPts val="0"/>
              </a:spcAft>
              <a:buNone/>
            </a:pPr>
            <a:r>
              <a:rPr lang="en-US" sz="2800">
                <a:latin typeface="Calibri"/>
                <a:ea typeface="Calibri"/>
                <a:cs typeface="Calibri"/>
                <a:sym typeface="Calibri"/>
              </a:rPr>
              <a:t>Module 3: Effective Q &amp; A</a:t>
            </a:r>
            <a:endParaRPr sz="2800">
              <a:latin typeface="Calibri"/>
              <a:ea typeface="Calibri"/>
              <a:cs typeface="Calibri"/>
              <a:sym typeface="Calibri"/>
            </a:endParaRPr>
          </a:p>
          <a:p>
            <a:pPr indent="0" lvl="0" marL="0" rtl="0" algn="l">
              <a:lnSpc>
                <a:spcPct val="115000"/>
              </a:lnSpc>
              <a:spcBef>
                <a:spcPts val="0"/>
              </a:spcBef>
              <a:spcAft>
                <a:spcPts val="0"/>
              </a:spcAft>
              <a:buNone/>
            </a:pPr>
            <a:r>
              <a:rPr lang="en-US" sz="2800">
                <a:latin typeface="Calibri"/>
                <a:ea typeface="Calibri"/>
                <a:cs typeface="Calibri"/>
                <a:sym typeface="Calibri"/>
              </a:rPr>
              <a:t>Module 4: Comprehension &amp; Feedback</a:t>
            </a:r>
            <a:endParaRPr sz="2800">
              <a:latin typeface="Calibri"/>
              <a:ea typeface="Calibri"/>
              <a:cs typeface="Calibri"/>
              <a:sym typeface="Calibri"/>
            </a:endParaRPr>
          </a:p>
          <a:p>
            <a:pPr indent="0" lvl="0" marL="0" rtl="0" algn="l">
              <a:lnSpc>
                <a:spcPct val="115000"/>
              </a:lnSpc>
              <a:spcBef>
                <a:spcPts val="0"/>
              </a:spcBef>
              <a:spcAft>
                <a:spcPts val="0"/>
              </a:spcAft>
              <a:buNone/>
            </a:pPr>
            <a:r>
              <a:rPr lang="en-US" sz="2800">
                <a:latin typeface="Calibri"/>
                <a:ea typeface="Calibri"/>
                <a:cs typeface="Calibri"/>
                <a:sym typeface="Calibri"/>
              </a:rPr>
              <a:t>Module 5: Classroom Interactions</a:t>
            </a:r>
            <a:endParaRPr sz="2800">
              <a:latin typeface="Calibri"/>
              <a:ea typeface="Calibri"/>
              <a:cs typeface="Calibri"/>
              <a:sym typeface="Calibri"/>
            </a:endParaRPr>
          </a:p>
          <a:p>
            <a:pPr indent="0" lvl="0" marL="0" rtl="0" algn="l">
              <a:lnSpc>
                <a:spcPct val="115000"/>
              </a:lnSpc>
              <a:spcBef>
                <a:spcPts val="0"/>
              </a:spcBef>
              <a:spcAft>
                <a:spcPts val="0"/>
              </a:spcAft>
              <a:buNone/>
            </a:pPr>
            <a:r>
              <a:rPr lang="en-US" sz="2800">
                <a:latin typeface="Calibri"/>
                <a:ea typeface="Calibri"/>
                <a:cs typeface="Calibri"/>
                <a:sym typeface="Calibri"/>
              </a:rPr>
              <a:t>Mid-Point Reflection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311" name="Google Shape;311;p43"/>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Mid-Point Reflection</a:t>
            </a:r>
            <a:endParaRPr b="1" sz="3100">
              <a:solidFill>
                <a:schemeClr val="dk1"/>
              </a:solidFill>
              <a:latin typeface="Calibri"/>
              <a:ea typeface="Calibri"/>
              <a:cs typeface="Calibri"/>
              <a:sym typeface="Calibri"/>
            </a:endParaRPr>
          </a:p>
          <a:p>
            <a:pPr indent="0" lvl="0" marL="457200" rtl="0" algn="l">
              <a:lnSpc>
                <a:spcPct val="115000"/>
              </a:lnSpc>
              <a:spcBef>
                <a:spcPts val="1500"/>
              </a:spcBef>
              <a:spcAft>
                <a:spcPts val="0"/>
              </a:spcAft>
              <a:buNone/>
            </a:pPr>
            <a:r>
              <a:t/>
            </a:r>
            <a:endParaRPr sz="1200"/>
          </a:p>
          <a:p>
            <a:pPr indent="0" lvl="0" marL="457200" rtl="0" algn="l">
              <a:spcBef>
                <a:spcPts val="0"/>
              </a:spcBef>
              <a:spcAft>
                <a:spcPts val="0"/>
              </a:spcAft>
              <a:buNone/>
            </a:pPr>
            <a:r>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p:txBody>
      </p:sp>
      <p:pic>
        <p:nvPicPr>
          <p:cNvPr id="312" name="Google Shape;312;p43"/>
          <p:cNvPicPr preferRelativeResize="0"/>
          <p:nvPr/>
        </p:nvPicPr>
        <p:blipFill>
          <a:blip r:embed="rId3">
            <a:alphaModFix/>
          </a:blip>
          <a:stretch>
            <a:fillRect/>
          </a:stretch>
        </p:blipFill>
        <p:spPr>
          <a:xfrm>
            <a:off x="3167650" y="2389950"/>
            <a:ext cx="6233738" cy="4329526"/>
          </a:xfrm>
          <a:prstGeom prst="rect">
            <a:avLst/>
          </a:prstGeom>
          <a:noFill/>
          <a:ln>
            <a:noFill/>
          </a:ln>
        </p:spPr>
      </p:pic>
      <p:pic>
        <p:nvPicPr>
          <p:cNvPr id="313" name="Google Shape;313;p43"/>
          <p:cNvPicPr preferRelativeResize="0"/>
          <p:nvPr/>
        </p:nvPicPr>
        <p:blipFill>
          <a:blip r:embed="rId4">
            <a:alphaModFix/>
          </a:blip>
          <a:stretch>
            <a:fillRect/>
          </a:stretch>
        </p:blipFill>
        <p:spPr>
          <a:xfrm>
            <a:off x="6997800" y="685800"/>
            <a:ext cx="4680998" cy="3290801"/>
          </a:xfrm>
          <a:prstGeom prst="rect">
            <a:avLst/>
          </a:prstGeom>
          <a:noFill/>
          <a:ln>
            <a:noFill/>
          </a:ln>
        </p:spPr>
      </p:pic>
      <p:sp>
        <p:nvSpPr>
          <p:cNvPr id="314" name="Google Shape;314;p43"/>
          <p:cNvSpPr txBox="1"/>
          <p:nvPr/>
        </p:nvSpPr>
        <p:spPr>
          <a:xfrm>
            <a:off x="7437800" y="1120200"/>
            <a:ext cx="3648600" cy="230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300">
                <a:latin typeface="Calibri"/>
                <a:ea typeface="Calibri"/>
                <a:cs typeface="Calibri"/>
                <a:sym typeface="Calibri"/>
              </a:rPr>
              <a:t>Hmmm. I wonder how this reflection is different from the Module reflections I’ve written? What do I need to do for my Mid-Point Reflection?</a:t>
            </a:r>
            <a:endParaRPr i="1" sz="23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320" name="Google Shape;320;p44"/>
          <p:cNvSpPr txBox="1"/>
          <p:nvPr/>
        </p:nvSpPr>
        <p:spPr>
          <a:xfrm>
            <a:off x="406400" y="852075"/>
            <a:ext cx="11112300" cy="58314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Mid-Point Reflection</a:t>
            </a:r>
            <a:endParaRPr b="1" sz="3100">
              <a:solidFill>
                <a:schemeClr val="dk1"/>
              </a:solidFill>
              <a:latin typeface="Calibri"/>
              <a:ea typeface="Calibri"/>
              <a:cs typeface="Calibri"/>
              <a:sym typeface="Calibri"/>
            </a:endParaRPr>
          </a:p>
          <a:p>
            <a:pPr indent="0" lvl="0" marL="0" rtl="0" algn="l">
              <a:lnSpc>
                <a:spcPct val="120000"/>
              </a:lnSpc>
              <a:spcBef>
                <a:spcPts val="0"/>
              </a:spcBef>
              <a:spcAft>
                <a:spcPts val="0"/>
              </a:spcAft>
              <a:buNone/>
            </a:pPr>
            <a:r>
              <a:rPr b="1" i="1" lang="en-US" sz="2600"/>
              <a:t>Prepare</a:t>
            </a:r>
            <a:r>
              <a:rPr lang="en-US" sz="2600"/>
              <a:t> - Look back on the content of Modules 0 and 1 - 5. </a:t>
            </a:r>
            <a:r>
              <a:rPr b="1" i="1" lang="en-US" sz="2600"/>
              <a:t>Review</a:t>
            </a:r>
            <a:r>
              <a:rPr lang="en-US" sz="2600"/>
              <a:t> the content of each module and </a:t>
            </a:r>
            <a:r>
              <a:rPr b="1" i="1" lang="en-US" sz="2600"/>
              <a:t>read</a:t>
            </a:r>
            <a:r>
              <a:rPr lang="en-US" sz="2600"/>
              <a:t> the reflections you wrote in each module.</a:t>
            </a:r>
            <a:endParaRPr sz="2600"/>
          </a:p>
          <a:p>
            <a:pPr indent="0" lvl="0" marL="0" rtl="0" algn="l">
              <a:lnSpc>
                <a:spcPct val="115000"/>
              </a:lnSpc>
              <a:spcBef>
                <a:spcPts val="0"/>
              </a:spcBef>
              <a:spcAft>
                <a:spcPts val="0"/>
              </a:spcAft>
              <a:buNone/>
            </a:pPr>
            <a:r>
              <a:t/>
            </a:r>
            <a:endParaRPr sz="2100">
              <a:solidFill>
                <a:srgbClr val="212121"/>
              </a:solidFill>
              <a:latin typeface="Times New Roman"/>
              <a:ea typeface="Times New Roman"/>
              <a:cs typeface="Times New Roman"/>
              <a:sym typeface="Times New Roman"/>
            </a:endParaRPr>
          </a:p>
          <a:p>
            <a:pPr indent="0" lvl="0" marL="0" rtl="0" algn="l">
              <a:lnSpc>
                <a:spcPct val="120000"/>
              </a:lnSpc>
              <a:spcBef>
                <a:spcPts val="0"/>
              </a:spcBef>
              <a:spcAft>
                <a:spcPts val="0"/>
              </a:spcAft>
              <a:buNone/>
            </a:pPr>
            <a:r>
              <a:rPr b="1" i="1" lang="en-US" sz="2600"/>
              <a:t>Think -</a:t>
            </a:r>
            <a:r>
              <a:rPr lang="en-US" sz="2600"/>
              <a:t> Reflect upon your own learning across these modules. Reflect on where you started, what you knew and were comfortable with </a:t>
            </a:r>
            <a:r>
              <a:rPr i="1" lang="en-US" sz="2600"/>
              <a:t>before </a:t>
            </a:r>
            <a:r>
              <a:rPr lang="en-US" sz="2600"/>
              <a:t>the program, and think about 1) what you have learned, 2) what new knowledge has been the most meaningful to you,</a:t>
            </a:r>
            <a:r>
              <a:rPr lang="en-US" sz="2600">
                <a:solidFill>
                  <a:srgbClr val="FFFF00"/>
                </a:solidFill>
              </a:rPr>
              <a:t> </a:t>
            </a:r>
            <a:r>
              <a:rPr lang="en-US" sz="2600"/>
              <a:t>particularly with regard to communicative language approaches, and 3) how you and your teaching practice may have changed.  </a:t>
            </a:r>
            <a:endParaRPr sz="39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326" name="Google Shape;326;p45"/>
          <p:cNvSpPr txBox="1"/>
          <p:nvPr/>
        </p:nvSpPr>
        <p:spPr>
          <a:xfrm>
            <a:off x="406400" y="852075"/>
            <a:ext cx="11112300" cy="58314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Mid-Point Reflection</a:t>
            </a:r>
            <a:endParaRPr b="1" sz="31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i="1" lang="en-US" sz="2100"/>
              <a:t>Write -</a:t>
            </a:r>
            <a:r>
              <a:rPr lang="en-US" sz="2100"/>
              <a:t> Now, using our three modes of reflection in the Taggart Pyramid (that we introduced in Module 0), please respond to the three following areas:</a:t>
            </a:r>
            <a:endParaRPr sz="2100"/>
          </a:p>
          <a:p>
            <a:pPr indent="-355600" lvl="0" marL="647700" rtl="0" algn="l">
              <a:lnSpc>
                <a:spcPct val="115000"/>
              </a:lnSpc>
              <a:spcBef>
                <a:spcPts val="1000"/>
              </a:spcBef>
              <a:spcAft>
                <a:spcPts val="0"/>
              </a:spcAft>
              <a:buClr>
                <a:srgbClr val="212121"/>
              </a:buClr>
              <a:buSzPts val="2000"/>
              <a:buFont typeface="Times New Roman"/>
              <a:buChar char="■"/>
            </a:pPr>
            <a:r>
              <a:rPr b="1" lang="en-US" sz="2100"/>
              <a:t>Describe </a:t>
            </a:r>
            <a:r>
              <a:rPr lang="en-US" sz="2100"/>
              <a:t>((Technical Mode)- provide a brief listing or description of what stands out in the modules /in your learning</a:t>
            </a:r>
            <a:endParaRPr sz="2100"/>
          </a:p>
          <a:p>
            <a:pPr indent="-355600" lvl="0" marL="647700" rtl="0" algn="l">
              <a:lnSpc>
                <a:spcPct val="115000"/>
              </a:lnSpc>
              <a:spcBef>
                <a:spcPts val="0"/>
              </a:spcBef>
              <a:spcAft>
                <a:spcPts val="0"/>
              </a:spcAft>
              <a:buClr>
                <a:srgbClr val="212121"/>
              </a:buClr>
              <a:buSzPts val="2000"/>
              <a:buFont typeface="Times New Roman"/>
              <a:buChar char="■"/>
            </a:pPr>
            <a:r>
              <a:rPr b="1" lang="en-US" sz="2100"/>
              <a:t>Connect</a:t>
            </a:r>
            <a:r>
              <a:rPr lang="en-US" sz="2100"/>
              <a:t> (Contextual Mode) - in what ways does what you have described/listed above connect to readings, new research, new practices</a:t>
            </a:r>
            <a:endParaRPr sz="2100"/>
          </a:p>
          <a:p>
            <a:pPr indent="-355600" lvl="0" marL="647700" rtl="0" algn="l">
              <a:lnSpc>
                <a:spcPct val="115000"/>
              </a:lnSpc>
              <a:spcBef>
                <a:spcPts val="0"/>
              </a:spcBef>
              <a:spcAft>
                <a:spcPts val="0"/>
              </a:spcAft>
              <a:buClr>
                <a:srgbClr val="212121"/>
              </a:buClr>
              <a:buSzPts val="2000"/>
              <a:buFont typeface="Times New Roman"/>
              <a:buChar char="■"/>
            </a:pPr>
            <a:r>
              <a:rPr b="1" lang="en-US" sz="2100"/>
              <a:t>Make Deeper Connections and consider Impact</a:t>
            </a:r>
            <a:r>
              <a:rPr lang="en-US" sz="2100"/>
              <a:t> (Dialectical Mode) - this is the mode where you add to/expand upon the Connections section and consider the impact of your learning.  You might use some of the following questions to help you as you reflect: </a:t>
            </a:r>
            <a:r>
              <a:rPr i="1" lang="en-US" sz="2100"/>
              <a:t>Why</a:t>
            </a:r>
            <a:r>
              <a:rPr lang="en-US" sz="2100"/>
              <a:t> is your new learning or are these new practices important? If you were able to try out some of the new approaches or strategies, what were the results for you? for your students? How would you like to work on implementing these new practices moving forward? </a:t>
            </a:r>
            <a:endParaRPr sz="34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332" name="Google Shape;332;p46"/>
          <p:cNvSpPr txBox="1"/>
          <p:nvPr/>
        </p:nvSpPr>
        <p:spPr>
          <a:xfrm>
            <a:off x="223875" y="685800"/>
            <a:ext cx="10769700" cy="13716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t/>
            </a:r>
            <a:endParaRPr b="1" sz="60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pic>
        <p:nvPicPr>
          <p:cNvPr id="333" name="Google Shape;333;p46"/>
          <p:cNvPicPr preferRelativeResize="0"/>
          <p:nvPr/>
        </p:nvPicPr>
        <p:blipFill>
          <a:blip r:embed="rId3">
            <a:alphaModFix/>
          </a:blip>
          <a:stretch>
            <a:fillRect/>
          </a:stretch>
        </p:blipFill>
        <p:spPr>
          <a:xfrm>
            <a:off x="700863" y="1147050"/>
            <a:ext cx="9815724" cy="54515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7"/>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5 - INCREASING CLASSROOM INTERACTION</a:t>
            </a:r>
            <a:endParaRPr/>
          </a:p>
        </p:txBody>
      </p:sp>
      <p:sp>
        <p:nvSpPr>
          <p:cNvPr id="340" name="Google Shape;340;p47"/>
          <p:cNvSpPr txBox="1"/>
          <p:nvPr>
            <p:ph idx="2" type="body"/>
          </p:nvPr>
        </p:nvSpPr>
        <p:spPr>
          <a:xfrm>
            <a:off x="1076225" y="1422900"/>
            <a:ext cx="10769700" cy="5029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AND Remember! </a:t>
            </a:r>
            <a:endParaRPr/>
          </a:p>
        </p:txBody>
      </p:sp>
      <p:pic>
        <p:nvPicPr>
          <p:cNvPr id="341" name="Google Shape;341;p47"/>
          <p:cNvPicPr preferRelativeResize="0"/>
          <p:nvPr/>
        </p:nvPicPr>
        <p:blipFill>
          <a:blip r:embed="rId3">
            <a:alphaModFix/>
          </a:blip>
          <a:stretch>
            <a:fillRect/>
          </a:stretch>
        </p:blipFill>
        <p:spPr>
          <a:xfrm>
            <a:off x="1138875" y="1012075"/>
            <a:ext cx="9056876" cy="5094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8"/>
          <p:cNvSpPr txBox="1"/>
          <p:nvPr/>
        </p:nvSpPr>
        <p:spPr>
          <a:xfrm>
            <a:off x="558800" y="779050"/>
            <a:ext cx="106173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Still Have Questions?</a:t>
            </a:r>
            <a:endParaRPr>
              <a:solidFill>
                <a:srgbClr val="F7931E"/>
              </a:solidFill>
            </a:endParaRPr>
          </a:p>
        </p:txBody>
      </p:sp>
      <p:sp>
        <p:nvSpPr>
          <p:cNvPr id="347" name="Google Shape;347;p48"/>
          <p:cNvSpPr/>
          <p:nvPr/>
        </p:nvSpPr>
        <p:spPr>
          <a:xfrm>
            <a:off x="558800" y="1885600"/>
            <a:ext cx="6355200" cy="4592100"/>
          </a:xfrm>
          <a:prstGeom prst="rect">
            <a:avLst/>
          </a:prstGeom>
          <a:noFill/>
          <a:ln>
            <a:noFill/>
          </a:ln>
        </p:spPr>
        <p:txBody>
          <a:bodyPr anchorCtr="0" anchor="t" bIns="45700" lIns="91425" spcFirstLastPara="1" rIns="91425" wrap="square" tIns="45700">
            <a:noAutofit/>
          </a:bodyPr>
          <a:lstStyle/>
          <a:p>
            <a:pPr indent="-469900" lvl="0" marL="457200" marR="0" rtl="0" algn="l">
              <a:spcBef>
                <a:spcPts val="0"/>
              </a:spcBef>
              <a:spcAft>
                <a:spcPts val="0"/>
              </a:spcAft>
              <a:buSzPts val="3800"/>
              <a:buFont typeface="Calibri"/>
              <a:buAutoNum type="arabicPeriod"/>
            </a:pPr>
            <a:r>
              <a:rPr lang="en-US" sz="3800">
                <a:latin typeface="Calibri"/>
                <a:ea typeface="Calibri"/>
                <a:cs typeface="Calibri"/>
                <a:sym typeface="Calibri"/>
              </a:rPr>
              <a:t>Ask your Community of Practice in Telegram</a:t>
            </a:r>
            <a:endParaRPr sz="3800">
              <a:latin typeface="Calibri"/>
              <a:ea typeface="Calibri"/>
              <a:cs typeface="Calibri"/>
              <a:sym typeface="Calibri"/>
            </a:endParaRPr>
          </a:p>
          <a:p>
            <a:pPr indent="0" lvl="0" marL="457200" marR="0" rtl="0" algn="l">
              <a:spcBef>
                <a:spcPts val="0"/>
              </a:spcBef>
              <a:spcAft>
                <a:spcPts val="0"/>
              </a:spcAft>
              <a:buNone/>
            </a:pPr>
            <a:r>
              <a:t/>
            </a:r>
            <a:endParaRPr sz="3800">
              <a:latin typeface="Calibri"/>
              <a:ea typeface="Calibri"/>
              <a:cs typeface="Calibri"/>
              <a:sym typeface="Calibri"/>
            </a:endParaRPr>
          </a:p>
          <a:p>
            <a:pPr indent="-469900" lvl="0" marL="457200" marR="0" rtl="0" algn="l">
              <a:spcBef>
                <a:spcPts val="0"/>
              </a:spcBef>
              <a:spcAft>
                <a:spcPts val="0"/>
              </a:spcAft>
              <a:buSzPts val="3800"/>
              <a:buFont typeface="Calibri"/>
              <a:buAutoNum type="arabicPeriod"/>
            </a:pPr>
            <a:r>
              <a:rPr lang="en-US" sz="3800">
                <a:latin typeface="Calibri"/>
                <a:ea typeface="Calibri"/>
                <a:cs typeface="Calibri"/>
                <a:sym typeface="Calibri"/>
              </a:rPr>
              <a:t>Reach out for help:</a:t>
            </a:r>
            <a:endParaRPr sz="3800">
              <a:latin typeface="Calibri"/>
              <a:ea typeface="Calibri"/>
              <a:cs typeface="Calibri"/>
              <a:sym typeface="Calibri"/>
            </a:endParaRPr>
          </a:p>
          <a:p>
            <a:pPr indent="-469900" lvl="1" marL="914400" marR="0" rtl="0" algn="l">
              <a:spcBef>
                <a:spcPts val="0"/>
              </a:spcBef>
              <a:spcAft>
                <a:spcPts val="0"/>
              </a:spcAft>
              <a:buSzPts val="3800"/>
              <a:buFont typeface="Calibri"/>
              <a:buChar char="○"/>
            </a:pPr>
            <a:r>
              <a:rPr lang="en-US" sz="3800">
                <a:latin typeface="Calibri"/>
                <a:ea typeface="Calibri"/>
                <a:cs typeface="Calibri"/>
                <a:sym typeface="Calibri"/>
              </a:rPr>
              <a:t>TETE Portfolio:</a:t>
            </a:r>
            <a:endParaRPr sz="3800">
              <a:latin typeface="Calibri"/>
              <a:ea typeface="Calibri"/>
              <a:cs typeface="Calibri"/>
              <a:sym typeface="Calibri"/>
            </a:endParaRPr>
          </a:p>
          <a:p>
            <a:pPr indent="0" lvl="0" marL="914400" marR="0" rtl="0" algn="l">
              <a:spcBef>
                <a:spcPts val="0"/>
              </a:spcBef>
              <a:spcAft>
                <a:spcPts val="0"/>
              </a:spcAft>
              <a:buNone/>
            </a:pPr>
            <a:r>
              <a:rPr lang="en-US" sz="3800" u="sng">
                <a:solidFill>
                  <a:schemeClr val="hlink"/>
                </a:solidFill>
                <a:latin typeface="Calibri"/>
                <a:ea typeface="Calibri"/>
                <a:cs typeface="Calibri"/>
                <a:sym typeface="Calibri"/>
                <a:hlinkClick r:id="rId3"/>
              </a:rPr>
              <a:t>aevmenov@gmu.edu</a:t>
            </a:r>
            <a:r>
              <a:rPr lang="en-US" sz="3800">
                <a:latin typeface="Calibri"/>
                <a:ea typeface="Calibri"/>
                <a:cs typeface="Calibri"/>
                <a:sym typeface="Calibri"/>
              </a:rPr>
              <a:t> </a:t>
            </a:r>
            <a:endParaRPr sz="3800">
              <a:latin typeface="Calibri"/>
              <a:ea typeface="Calibri"/>
              <a:cs typeface="Calibri"/>
              <a:sym typeface="Calibri"/>
            </a:endParaRPr>
          </a:p>
          <a:p>
            <a:pPr indent="-469900" lvl="1" marL="914400" marR="0" rtl="0" algn="l">
              <a:spcBef>
                <a:spcPts val="0"/>
              </a:spcBef>
              <a:spcAft>
                <a:spcPts val="0"/>
              </a:spcAft>
              <a:buSzPts val="3800"/>
              <a:buFont typeface="Calibri"/>
              <a:buChar char="○"/>
            </a:pPr>
            <a:r>
              <a:rPr lang="en-US" sz="3800">
                <a:latin typeface="Calibri"/>
                <a:ea typeface="Calibri"/>
                <a:cs typeface="Calibri"/>
                <a:sym typeface="Calibri"/>
              </a:rPr>
              <a:t>Reflection:</a:t>
            </a:r>
            <a:endParaRPr sz="3800">
              <a:latin typeface="Calibri"/>
              <a:ea typeface="Calibri"/>
              <a:cs typeface="Calibri"/>
              <a:sym typeface="Calibri"/>
            </a:endParaRPr>
          </a:p>
          <a:p>
            <a:pPr indent="0" lvl="0" marL="914400" marR="0" rtl="0" algn="l">
              <a:spcBef>
                <a:spcPts val="0"/>
              </a:spcBef>
              <a:spcAft>
                <a:spcPts val="0"/>
              </a:spcAft>
              <a:buNone/>
            </a:pPr>
            <a:r>
              <a:rPr lang="en-US" sz="3800" u="sng">
                <a:solidFill>
                  <a:schemeClr val="hlink"/>
                </a:solidFill>
                <a:latin typeface="Calibri"/>
                <a:ea typeface="Calibri"/>
                <a:cs typeface="Calibri"/>
                <a:sym typeface="Calibri"/>
                <a:hlinkClick r:id="rId4"/>
              </a:rPr>
              <a:t>rfox@gmu.edu</a:t>
            </a:r>
            <a:endParaRPr sz="3800">
              <a:latin typeface="Calibri"/>
              <a:ea typeface="Calibri"/>
              <a:cs typeface="Calibri"/>
              <a:sym typeface="Calibri"/>
            </a:endParaRPr>
          </a:p>
          <a:p>
            <a:pPr indent="0" lvl="0" marL="914400" marR="0" rtl="0" algn="l">
              <a:spcBef>
                <a:spcPts val="0"/>
              </a:spcBef>
              <a:spcAft>
                <a:spcPts val="0"/>
              </a:spcAft>
              <a:buNone/>
            </a:pPr>
            <a:r>
              <a:t/>
            </a:r>
            <a:endParaRPr sz="3800">
              <a:latin typeface="Calibri"/>
              <a:ea typeface="Calibri"/>
              <a:cs typeface="Calibri"/>
              <a:sym typeface="Calibri"/>
            </a:endParaRPr>
          </a:p>
          <a:p>
            <a:pPr indent="0" lvl="0" marL="914400" marR="0" rtl="0" algn="l">
              <a:spcBef>
                <a:spcPts val="0"/>
              </a:spcBef>
              <a:spcAft>
                <a:spcPts val="0"/>
              </a:spcAft>
              <a:buNone/>
            </a:pPr>
            <a:r>
              <a:rPr lang="en-US" sz="3800">
                <a:latin typeface="Calibri"/>
                <a:ea typeface="Calibri"/>
                <a:cs typeface="Calibri"/>
                <a:sym typeface="Calibri"/>
              </a:rPr>
              <a:t> </a:t>
            </a:r>
            <a:r>
              <a:rPr lang="en-US" sz="3800">
                <a:latin typeface="Calibri"/>
                <a:ea typeface="Calibri"/>
                <a:cs typeface="Calibri"/>
                <a:sym typeface="Calibri"/>
              </a:rPr>
              <a:t> </a:t>
            </a:r>
            <a:endParaRPr sz="3800">
              <a:latin typeface="Calibri"/>
              <a:ea typeface="Calibri"/>
              <a:cs typeface="Calibri"/>
              <a:sym typeface="Calibri"/>
            </a:endParaRPr>
          </a:p>
          <a:p>
            <a:pPr indent="0" lvl="0" marL="0" marR="0" rtl="0" algn="ctr">
              <a:spcBef>
                <a:spcPts val="0"/>
              </a:spcBef>
              <a:spcAft>
                <a:spcPts val="0"/>
              </a:spcAft>
              <a:buNone/>
            </a:pPr>
            <a:r>
              <a:t/>
            </a:r>
            <a:endParaRPr sz="3800">
              <a:latin typeface="Calibri"/>
              <a:ea typeface="Calibri"/>
              <a:cs typeface="Calibri"/>
              <a:sym typeface="Calibri"/>
            </a:endParaRPr>
          </a:p>
        </p:txBody>
      </p:sp>
      <p:sp>
        <p:nvSpPr>
          <p:cNvPr id="348" name="Google Shape;348;p4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b="1">
              <a:solidFill>
                <a:schemeClr val="lt1"/>
              </a:solidFill>
            </a:endParaRPr>
          </a:p>
        </p:txBody>
      </p:sp>
      <p:pic>
        <p:nvPicPr>
          <p:cNvPr id="349" name="Google Shape;349;p48"/>
          <p:cNvPicPr preferRelativeResize="0"/>
          <p:nvPr/>
        </p:nvPicPr>
        <p:blipFill>
          <a:blip r:embed="rId5">
            <a:alphaModFix/>
          </a:blip>
          <a:stretch>
            <a:fillRect/>
          </a:stretch>
        </p:blipFill>
        <p:spPr>
          <a:xfrm>
            <a:off x="7198600" y="1977450"/>
            <a:ext cx="4014800" cy="3886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1463900" y="908350"/>
            <a:ext cx="9712200" cy="1017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US" sz="4400">
                <a:latin typeface="Calibri"/>
                <a:ea typeface="Calibri"/>
                <a:cs typeface="Calibri"/>
                <a:sym typeface="Calibri"/>
              </a:rPr>
              <a:t>Hello Song</a:t>
            </a:r>
            <a:r>
              <a:rPr lang="en-US" sz="1100"/>
              <a:t> </a:t>
            </a:r>
            <a:endParaRPr sz="4000">
              <a:latin typeface="Calibri"/>
              <a:ea typeface="Calibri"/>
              <a:cs typeface="Calibri"/>
              <a:sym typeface="Calibri"/>
            </a:endParaRPr>
          </a:p>
        </p:txBody>
      </p:sp>
      <p:sp>
        <p:nvSpPr>
          <p:cNvPr id="131" name="Google Shape;131;p2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5 - INCREASING CLASSROOM INTERACTION</a:t>
            </a:r>
            <a:endParaRPr b="1">
              <a:solidFill>
                <a:schemeClr val="lt1"/>
              </a:solidFill>
            </a:endParaRPr>
          </a:p>
        </p:txBody>
      </p:sp>
      <p:pic>
        <p:nvPicPr>
          <p:cNvPr id="132" name="Google Shape;132;p22"/>
          <p:cNvPicPr preferRelativeResize="0"/>
          <p:nvPr/>
        </p:nvPicPr>
        <p:blipFill>
          <a:blip r:embed="rId3">
            <a:alphaModFix/>
          </a:blip>
          <a:stretch>
            <a:fillRect/>
          </a:stretch>
        </p:blipFill>
        <p:spPr>
          <a:xfrm>
            <a:off x="83225" y="3067056"/>
            <a:ext cx="3790950" cy="3790950"/>
          </a:xfrm>
          <a:prstGeom prst="rect">
            <a:avLst/>
          </a:prstGeom>
          <a:noFill/>
          <a:ln>
            <a:noFill/>
          </a:ln>
        </p:spPr>
      </p:pic>
      <p:sp>
        <p:nvSpPr>
          <p:cNvPr id="133" name="Google Shape;133;p22"/>
          <p:cNvSpPr txBox="1"/>
          <p:nvPr/>
        </p:nvSpPr>
        <p:spPr>
          <a:xfrm>
            <a:off x="2856975" y="2188450"/>
            <a:ext cx="6945600" cy="422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3600">
                <a:latin typeface="Calibri"/>
                <a:ea typeface="Calibri"/>
                <a:cs typeface="Calibri"/>
                <a:sym typeface="Calibri"/>
              </a:rPr>
              <a:t>Hello, how are you?</a:t>
            </a:r>
            <a:endParaRPr sz="3600">
              <a:latin typeface="Calibri"/>
              <a:ea typeface="Calibri"/>
              <a:cs typeface="Calibri"/>
              <a:sym typeface="Calibri"/>
            </a:endParaRPr>
          </a:p>
          <a:p>
            <a:pPr indent="0" lvl="0" marL="0" rtl="0" algn="ctr">
              <a:lnSpc>
                <a:spcPct val="115000"/>
              </a:lnSpc>
              <a:spcBef>
                <a:spcPts val="0"/>
              </a:spcBef>
              <a:spcAft>
                <a:spcPts val="0"/>
              </a:spcAft>
              <a:buNone/>
            </a:pPr>
            <a:r>
              <a:rPr lang="en-US" sz="3600">
                <a:latin typeface="Calibri"/>
                <a:ea typeface="Calibri"/>
                <a:cs typeface="Calibri"/>
                <a:sym typeface="Calibri"/>
              </a:rPr>
              <a:t>Hello, how are you?</a:t>
            </a:r>
            <a:endParaRPr sz="3600">
              <a:latin typeface="Calibri"/>
              <a:ea typeface="Calibri"/>
              <a:cs typeface="Calibri"/>
              <a:sym typeface="Calibri"/>
            </a:endParaRPr>
          </a:p>
          <a:p>
            <a:pPr indent="0" lvl="0" marL="0" rtl="0" algn="ctr">
              <a:lnSpc>
                <a:spcPct val="115000"/>
              </a:lnSpc>
              <a:spcBef>
                <a:spcPts val="0"/>
              </a:spcBef>
              <a:spcAft>
                <a:spcPts val="0"/>
              </a:spcAft>
              <a:buNone/>
            </a:pPr>
            <a:r>
              <a:rPr lang="en-US" sz="3600">
                <a:latin typeface="Calibri"/>
                <a:ea typeface="Calibri"/>
                <a:cs typeface="Calibri"/>
                <a:sym typeface="Calibri"/>
              </a:rPr>
              <a:t>Hello hello, how are you?</a:t>
            </a:r>
            <a:endParaRPr sz="3600">
              <a:latin typeface="Calibri"/>
              <a:ea typeface="Calibri"/>
              <a:cs typeface="Calibri"/>
              <a:sym typeface="Calibri"/>
            </a:endParaRPr>
          </a:p>
          <a:p>
            <a:pPr indent="0" lvl="0" marL="0" rtl="0" algn="ctr">
              <a:lnSpc>
                <a:spcPct val="115000"/>
              </a:lnSpc>
              <a:spcBef>
                <a:spcPts val="0"/>
              </a:spcBef>
              <a:spcAft>
                <a:spcPts val="0"/>
              </a:spcAft>
              <a:buNone/>
            </a:pPr>
            <a:r>
              <a:rPr lang="en-US" sz="3600">
                <a:latin typeface="Calibri"/>
                <a:ea typeface="Calibri"/>
                <a:cs typeface="Calibri"/>
                <a:sym typeface="Calibri"/>
              </a:rPr>
              <a:t>I’m very good ~ yeah!</a:t>
            </a:r>
            <a:endParaRPr sz="3600">
              <a:latin typeface="Calibri"/>
              <a:ea typeface="Calibri"/>
              <a:cs typeface="Calibri"/>
              <a:sym typeface="Calibri"/>
            </a:endParaRPr>
          </a:p>
          <a:p>
            <a:pPr indent="0" lvl="0" marL="0" rtl="0" algn="ctr">
              <a:lnSpc>
                <a:spcPct val="115000"/>
              </a:lnSpc>
              <a:spcBef>
                <a:spcPts val="0"/>
              </a:spcBef>
              <a:spcAft>
                <a:spcPts val="0"/>
              </a:spcAft>
              <a:buNone/>
            </a:pPr>
            <a:r>
              <a:rPr lang="en-US" sz="3600">
                <a:latin typeface="Calibri"/>
                <a:ea typeface="Calibri"/>
                <a:cs typeface="Calibri"/>
                <a:sym typeface="Calibri"/>
              </a:rPr>
              <a:t>I’m very good ~ yeah!</a:t>
            </a:r>
            <a:endParaRPr sz="3600">
              <a:latin typeface="Calibri"/>
              <a:ea typeface="Calibri"/>
              <a:cs typeface="Calibri"/>
              <a:sym typeface="Calibri"/>
            </a:endParaRPr>
          </a:p>
          <a:p>
            <a:pPr indent="0" lvl="0" marL="0" rtl="0" algn="ctr">
              <a:lnSpc>
                <a:spcPct val="115000"/>
              </a:lnSpc>
              <a:spcBef>
                <a:spcPts val="0"/>
              </a:spcBef>
              <a:spcAft>
                <a:spcPts val="0"/>
              </a:spcAft>
              <a:buNone/>
            </a:pPr>
            <a:r>
              <a:rPr lang="en-US" sz="3600">
                <a:latin typeface="Calibri"/>
                <a:ea typeface="Calibri"/>
                <a:cs typeface="Calibri"/>
                <a:sym typeface="Calibri"/>
              </a:rPr>
              <a:t>Thank you very much. And you?</a:t>
            </a:r>
            <a:endParaRPr sz="3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b="1">
              <a:solidFill>
                <a:schemeClr val="lt1"/>
              </a:solidFill>
            </a:endParaRPr>
          </a:p>
        </p:txBody>
      </p:sp>
      <p:pic>
        <p:nvPicPr>
          <p:cNvPr id="355" name="Google Shape;355;p49"/>
          <p:cNvPicPr preferRelativeResize="0"/>
          <p:nvPr/>
        </p:nvPicPr>
        <p:blipFill>
          <a:blip r:embed="rId3">
            <a:alphaModFix/>
          </a:blip>
          <a:stretch>
            <a:fillRect/>
          </a:stretch>
        </p:blipFill>
        <p:spPr>
          <a:xfrm>
            <a:off x="2089575" y="685800"/>
            <a:ext cx="7656601" cy="60561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b="1">
              <a:solidFill>
                <a:schemeClr val="lt1"/>
              </a:solidFill>
            </a:endParaRPr>
          </a:p>
        </p:txBody>
      </p:sp>
      <p:pic>
        <p:nvPicPr>
          <p:cNvPr id="361" name="Google Shape;361;p50"/>
          <p:cNvPicPr preferRelativeResize="0"/>
          <p:nvPr/>
        </p:nvPicPr>
        <p:blipFill>
          <a:blip r:embed="rId3">
            <a:alphaModFix/>
          </a:blip>
          <a:stretch>
            <a:fillRect/>
          </a:stretch>
        </p:blipFill>
        <p:spPr>
          <a:xfrm>
            <a:off x="2089575" y="685800"/>
            <a:ext cx="7656601" cy="6056124"/>
          </a:xfrm>
          <a:prstGeom prst="rect">
            <a:avLst/>
          </a:prstGeom>
          <a:noFill/>
          <a:ln>
            <a:noFill/>
          </a:ln>
        </p:spPr>
      </p:pic>
      <p:sp>
        <p:nvSpPr>
          <p:cNvPr id="362" name="Google Shape;362;p50"/>
          <p:cNvSpPr/>
          <p:nvPr/>
        </p:nvSpPr>
        <p:spPr>
          <a:xfrm>
            <a:off x="2344575" y="3065725"/>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b="1">
              <a:solidFill>
                <a:schemeClr val="lt1"/>
              </a:solidFill>
            </a:endParaRPr>
          </a:p>
        </p:txBody>
      </p:sp>
      <p:pic>
        <p:nvPicPr>
          <p:cNvPr id="368" name="Google Shape;368;p51"/>
          <p:cNvPicPr preferRelativeResize="0"/>
          <p:nvPr/>
        </p:nvPicPr>
        <p:blipFill>
          <a:blip r:embed="rId3">
            <a:alphaModFix/>
          </a:blip>
          <a:stretch>
            <a:fillRect/>
          </a:stretch>
        </p:blipFill>
        <p:spPr>
          <a:xfrm>
            <a:off x="2089575" y="685800"/>
            <a:ext cx="7656601" cy="6056124"/>
          </a:xfrm>
          <a:prstGeom prst="rect">
            <a:avLst/>
          </a:prstGeom>
          <a:noFill/>
          <a:ln>
            <a:noFill/>
          </a:ln>
        </p:spPr>
      </p:pic>
      <p:sp>
        <p:nvSpPr>
          <p:cNvPr id="369" name="Google Shape;369;p51"/>
          <p:cNvSpPr/>
          <p:nvPr/>
        </p:nvSpPr>
        <p:spPr>
          <a:xfrm>
            <a:off x="2344575" y="3065725"/>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1"/>
          <p:cNvSpPr/>
          <p:nvPr/>
        </p:nvSpPr>
        <p:spPr>
          <a:xfrm>
            <a:off x="2344575" y="5179500"/>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2"/>
          <p:cNvSpPr/>
          <p:nvPr/>
        </p:nvSpPr>
        <p:spPr>
          <a:xfrm>
            <a:off x="406400" y="5537775"/>
            <a:ext cx="10769700" cy="1218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3800">
                <a:solidFill>
                  <a:srgbClr val="F8931F"/>
                </a:solidFill>
                <a:latin typeface="Calibri"/>
                <a:ea typeface="Calibri"/>
                <a:cs typeface="Calibri"/>
                <a:sym typeface="Calibri"/>
              </a:rPr>
              <a:t>Now we will do our Module 5 Exit Ticket!</a:t>
            </a:r>
            <a:endParaRPr b="1" i="1" sz="3800">
              <a:solidFill>
                <a:srgbClr val="F8931F"/>
              </a:solidFill>
              <a:latin typeface="Calibri"/>
              <a:ea typeface="Calibri"/>
              <a:cs typeface="Calibri"/>
              <a:sym typeface="Calibri"/>
            </a:endParaRPr>
          </a:p>
          <a:p>
            <a:pPr indent="0" lvl="0" marL="0" marR="0" rtl="0" algn="ctr">
              <a:spcBef>
                <a:spcPts val="0"/>
              </a:spcBef>
              <a:spcAft>
                <a:spcPts val="0"/>
              </a:spcAft>
              <a:buNone/>
            </a:pPr>
            <a:r>
              <a:rPr b="1" i="1" lang="en-US" sz="3800">
                <a:solidFill>
                  <a:srgbClr val="F8931F"/>
                </a:solidFill>
                <a:latin typeface="Calibri"/>
                <a:ea typeface="Calibri"/>
                <a:cs typeface="Calibri"/>
                <a:sym typeface="Calibri"/>
              </a:rPr>
              <a:t>Click on the link in the chat box.</a:t>
            </a:r>
            <a:endParaRPr b="1" i="1" sz="3800">
              <a:solidFill>
                <a:srgbClr val="F8931F"/>
              </a:solidFill>
              <a:latin typeface="Calibri"/>
              <a:ea typeface="Calibri"/>
              <a:cs typeface="Calibri"/>
              <a:sym typeface="Calibri"/>
            </a:endParaRPr>
          </a:p>
        </p:txBody>
      </p:sp>
      <p:sp>
        <p:nvSpPr>
          <p:cNvPr id="376" name="Google Shape;376;p5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b="1">
              <a:solidFill>
                <a:schemeClr val="lt1"/>
              </a:solidFill>
            </a:endParaRPr>
          </a:p>
        </p:txBody>
      </p:sp>
      <p:sp>
        <p:nvSpPr>
          <p:cNvPr id="377" name="Google Shape;377;p52"/>
          <p:cNvSpPr txBox="1"/>
          <p:nvPr/>
        </p:nvSpPr>
        <p:spPr>
          <a:xfrm>
            <a:off x="406400" y="983050"/>
            <a:ext cx="10769700" cy="447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200">
                <a:latin typeface="Calibri"/>
                <a:ea typeface="Calibri"/>
                <a:cs typeface="Calibri"/>
                <a:sym typeface="Calibri"/>
              </a:rPr>
              <a:t>EXIT TICKET - TIME FOR D.E.A.R.</a:t>
            </a:r>
            <a:endParaRPr b="1" sz="5200">
              <a:latin typeface="Calibri"/>
              <a:ea typeface="Calibri"/>
              <a:cs typeface="Calibri"/>
              <a:sym typeface="Calibri"/>
            </a:endParaRPr>
          </a:p>
          <a:p>
            <a:pPr indent="0" lvl="0" marL="0" rtl="0" algn="ctr">
              <a:spcBef>
                <a:spcPts val="0"/>
              </a:spcBef>
              <a:spcAft>
                <a:spcPts val="0"/>
              </a:spcAft>
              <a:buNone/>
            </a:pPr>
            <a:r>
              <a:rPr b="1" lang="en-US" sz="4700">
                <a:latin typeface="Calibri"/>
                <a:ea typeface="Calibri"/>
                <a:cs typeface="Calibri"/>
                <a:sym typeface="Calibri"/>
              </a:rPr>
              <a:t>D</a:t>
            </a:r>
            <a:r>
              <a:rPr lang="en-US" sz="4700">
                <a:latin typeface="Calibri"/>
                <a:ea typeface="Calibri"/>
                <a:cs typeface="Calibri"/>
                <a:sym typeface="Calibri"/>
              </a:rPr>
              <a:t>rop </a:t>
            </a:r>
            <a:r>
              <a:rPr b="1" lang="en-US" sz="4700">
                <a:latin typeface="Calibri"/>
                <a:ea typeface="Calibri"/>
                <a:cs typeface="Calibri"/>
                <a:sym typeface="Calibri"/>
              </a:rPr>
              <a:t>E</a:t>
            </a:r>
            <a:r>
              <a:rPr lang="en-US" sz="4700">
                <a:latin typeface="Calibri"/>
                <a:ea typeface="Calibri"/>
                <a:cs typeface="Calibri"/>
                <a:sym typeface="Calibri"/>
              </a:rPr>
              <a:t>verything </a:t>
            </a:r>
            <a:r>
              <a:rPr b="1" lang="en-US" sz="4700">
                <a:latin typeface="Calibri"/>
                <a:ea typeface="Calibri"/>
                <a:cs typeface="Calibri"/>
                <a:sym typeface="Calibri"/>
              </a:rPr>
              <a:t>A</a:t>
            </a:r>
            <a:r>
              <a:rPr lang="en-US" sz="4700">
                <a:latin typeface="Calibri"/>
                <a:ea typeface="Calibri"/>
                <a:cs typeface="Calibri"/>
                <a:sym typeface="Calibri"/>
              </a:rPr>
              <a:t>nd </a:t>
            </a:r>
            <a:r>
              <a:rPr b="1" lang="en-US" sz="4700">
                <a:latin typeface="Calibri"/>
                <a:ea typeface="Calibri"/>
                <a:cs typeface="Calibri"/>
                <a:sym typeface="Calibri"/>
              </a:rPr>
              <a:t>R</a:t>
            </a:r>
            <a:r>
              <a:rPr lang="en-US" sz="4700">
                <a:latin typeface="Calibri"/>
                <a:ea typeface="Calibri"/>
                <a:cs typeface="Calibri"/>
                <a:sym typeface="Calibri"/>
              </a:rPr>
              <a:t>eflect</a:t>
            </a:r>
            <a:endParaRPr sz="47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What is one new thing from Module 5 that you will apply to your instruction?</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How will it help you increase your classroom interaction and get your students to speak out?</a:t>
            </a:r>
            <a:endParaRPr sz="40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3"/>
          <p:cNvSpPr txBox="1"/>
          <p:nvPr/>
        </p:nvSpPr>
        <p:spPr>
          <a:xfrm>
            <a:off x="406400" y="759675"/>
            <a:ext cx="10769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600"/>
              </a:spcAft>
              <a:buNone/>
            </a:pPr>
            <a:r>
              <a:rPr b="1" lang="en-US" sz="3000">
                <a:solidFill>
                  <a:schemeClr val="dk1"/>
                </a:solidFill>
                <a:latin typeface="Calibri"/>
                <a:ea typeface="Calibri"/>
                <a:cs typeface="Calibri"/>
                <a:sym typeface="Calibri"/>
              </a:rPr>
              <a:t>What is due on Sunday, May 30th?</a:t>
            </a:r>
            <a:endParaRPr/>
          </a:p>
        </p:txBody>
      </p:sp>
      <p:sp>
        <p:nvSpPr>
          <p:cNvPr id="384" name="Google Shape;384;p5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pic>
        <p:nvPicPr>
          <p:cNvPr id="385" name="Google Shape;385;p53"/>
          <p:cNvPicPr preferRelativeResize="0"/>
          <p:nvPr/>
        </p:nvPicPr>
        <p:blipFill>
          <a:blip r:embed="rId3">
            <a:alphaModFix/>
          </a:blip>
          <a:stretch>
            <a:fillRect/>
          </a:stretch>
        </p:blipFill>
        <p:spPr>
          <a:xfrm>
            <a:off x="152400" y="1406175"/>
            <a:ext cx="11591624" cy="4787200"/>
          </a:xfrm>
          <a:prstGeom prst="rect">
            <a:avLst/>
          </a:prstGeom>
          <a:noFill/>
          <a:ln>
            <a:noFill/>
          </a:ln>
        </p:spPr>
      </p:pic>
      <p:sp>
        <p:nvSpPr>
          <p:cNvPr id="386" name="Google Shape;386;p53"/>
          <p:cNvSpPr txBox="1"/>
          <p:nvPr/>
        </p:nvSpPr>
        <p:spPr>
          <a:xfrm>
            <a:off x="406400" y="6040975"/>
            <a:ext cx="10769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600"/>
              </a:spcAft>
              <a:buNone/>
            </a:pPr>
            <a:r>
              <a:rPr b="1" lang="en-US" sz="3000">
                <a:solidFill>
                  <a:srgbClr val="F7931E"/>
                </a:solidFill>
                <a:latin typeface="Calibri"/>
                <a:ea typeface="Calibri"/>
                <a:cs typeface="Calibri"/>
                <a:sym typeface="Calibri"/>
              </a:rPr>
              <a:t>You must have your Portfolio created by May 30th!</a:t>
            </a:r>
            <a:endParaRPr>
              <a:solidFill>
                <a:srgbClr val="F7931E"/>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4"/>
          <p:cNvSpPr txBox="1"/>
          <p:nvPr/>
        </p:nvSpPr>
        <p:spPr>
          <a:xfrm>
            <a:off x="452700" y="864200"/>
            <a:ext cx="10769700" cy="6080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400">
                <a:solidFill>
                  <a:srgbClr val="F8931F"/>
                </a:solidFill>
                <a:latin typeface="Calibri"/>
                <a:ea typeface="Calibri"/>
                <a:cs typeface="Calibri"/>
                <a:sym typeface="Calibri"/>
              </a:rPr>
              <a:t>ANNOUNCEMENTS</a:t>
            </a:r>
            <a:endParaRPr b="1" sz="4400">
              <a:solidFill>
                <a:srgbClr val="F8931F"/>
              </a:solidFill>
              <a:latin typeface="Calibri"/>
              <a:ea typeface="Calibri"/>
              <a:cs typeface="Calibri"/>
              <a:sym typeface="Calibri"/>
            </a:endParaRPr>
          </a:p>
          <a:p>
            <a:pPr indent="0" lvl="0" marL="0" rtl="0" algn="ctr">
              <a:spcBef>
                <a:spcPts val="600"/>
              </a:spcBef>
              <a:spcAft>
                <a:spcPts val="0"/>
              </a:spcAft>
              <a:buNone/>
            </a:pPr>
            <a:r>
              <a:t/>
            </a:r>
            <a:endParaRPr b="1" sz="2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Module 6: PTRA - Plan, Teach, Reflect, Adust</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will be announced</a:t>
            </a:r>
            <a:r>
              <a:rPr b="1" lang="en-US" sz="3000">
                <a:solidFill>
                  <a:schemeClr val="dk1"/>
                </a:solidFill>
                <a:latin typeface="Calibri"/>
                <a:ea typeface="Calibri"/>
                <a:cs typeface="Calibri"/>
                <a:sym typeface="Calibri"/>
              </a:rPr>
              <a:t> on Monday, </a:t>
            </a:r>
            <a:r>
              <a:rPr b="1" lang="en-US" sz="3000">
                <a:solidFill>
                  <a:schemeClr val="dk1"/>
                </a:solidFill>
                <a:latin typeface="Calibri"/>
                <a:ea typeface="Calibri"/>
                <a:cs typeface="Calibri"/>
                <a:sym typeface="Calibri"/>
              </a:rPr>
              <a:t>August</a:t>
            </a:r>
            <a:r>
              <a:rPr b="1" lang="en-US" sz="3000">
                <a:solidFill>
                  <a:schemeClr val="dk1"/>
                </a:solidFill>
                <a:latin typeface="Calibri"/>
                <a:ea typeface="Calibri"/>
                <a:cs typeface="Calibri"/>
                <a:sym typeface="Calibri"/>
              </a:rPr>
              <a:t> 9, 2021!</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Portfolios with Modules 0-5 are due on June 6th!</a:t>
            </a:r>
            <a:br>
              <a:rPr b="1" lang="en-US" sz="3000">
                <a:solidFill>
                  <a:schemeClr val="dk1"/>
                </a:solidFill>
                <a:latin typeface="Calibri"/>
                <a:ea typeface="Calibri"/>
                <a:cs typeface="Calibri"/>
                <a:sym typeface="Calibri"/>
              </a:rPr>
            </a:br>
            <a:r>
              <a:rPr b="1" lang="en-US" sz="3000">
                <a:solidFill>
                  <a:schemeClr val="dk1"/>
                </a:solidFill>
                <a:latin typeface="Calibri"/>
                <a:ea typeface="Calibri"/>
                <a:cs typeface="Calibri"/>
                <a:sym typeface="Calibri"/>
              </a:rPr>
              <a:t>Mid-Point Reflections are due on June 13th!</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400">
                <a:solidFill>
                  <a:srgbClr val="F8931F"/>
                </a:solidFill>
                <a:latin typeface="Calibri"/>
                <a:ea typeface="Calibri"/>
                <a:cs typeface="Calibri"/>
                <a:sym typeface="Calibri"/>
              </a:rPr>
              <a:t>NEXT WEBINAR</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Friday, August 13th</a:t>
            </a:r>
            <a:endParaRPr b="1" sz="3000">
              <a:solidFill>
                <a:schemeClr val="dk1"/>
              </a:solidFill>
              <a:latin typeface="Calibri"/>
              <a:ea typeface="Calibri"/>
              <a:cs typeface="Calibri"/>
              <a:sym typeface="Calibri"/>
            </a:endParaRPr>
          </a:p>
          <a:p>
            <a:pPr indent="0" lvl="0" marL="0" rtl="0" algn="ctr">
              <a:spcBef>
                <a:spcPts val="600"/>
              </a:spcBef>
              <a:spcAft>
                <a:spcPts val="600"/>
              </a:spcAft>
              <a:buNone/>
            </a:pPr>
            <a:r>
              <a:rPr b="1" lang="en-US" sz="3000">
                <a:solidFill>
                  <a:schemeClr val="dk1"/>
                </a:solidFill>
                <a:latin typeface="Calibri"/>
                <a:ea typeface="Calibri"/>
                <a:cs typeface="Calibri"/>
                <a:sym typeface="Calibri"/>
              </a:rPr>
              <a:t>7:00-8:00 PM Uzbekistan Time</a:t>
            </a:r>
            <a:endParaRPr b="1" sz="3000">
              <a:solidFill>
                <a:schemeClr val="dk1"/>
              </a:solidFill>
              <a:latin typeface="Calibri"/>
              <a:ea typeface="Calibri"/>
              <a:cs typeface="Calibri"/>
              <a:sym typeface="Calibri"/>
            </a:endParaRPr>
          </a:p>
        </p:txBody>
      </p:sp>
      <p:sp>
        <p:nvSpPr>
          <p:cNvPr id="393" name="Google Shape;393;p5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399" name="Google Shape;399;p55"/>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900">
                <a:solidFill>
                  <a:schemeClr val="dk1"/>
                </a:solidFill>
                <a:latin typeface="Calibri"/>
                <a:ea typeface="Calibri"/>
                <a:cs typeface="Calibri"/>
                <a:sym typeface="Calibri"/>
              </a:rPr>
              <a:t>Farewell Routine</a:t>
            </a:r>
            <a:endParaRPr b="1" sz="4900">
              <a:solidFill>
                <a:schemeClr val="dk1"/>
              </a:solidFill>
              <a:latin typeface="Calibri"/>
              <a:ea typeface="Calibri"/>
              <a:cs typeface="Calibri"/>
              <a:sym typeface="Calibri"/>
            </a:endParaRPr>
          </a:p>
          <a:p>
            <a:pPr indent="0" lvl="0" marL="0" rtl="0" algn="ctr">
              <a:spcBef>
                <a:spcPts val="0"/>
              </a:spcBef>
              <a:spcAft>
                <a:spcPts val="0"/>
              </a:spcAft>
              <a:buNone/>
            </a:pPr>
            <a:r>
              <a:t/>
            </a:r>
            <a:endParaRPr sz="4200">
              <a:solidFill>
                <a:schemeClr val="dk1"/>
              </a:solidFill>
              <a:latin typeface="Calibri"/>
              <a:ea typeface="Calibri"/>
              <a:cs typeface="Calibri"/>
              <a:sym typeface="Calibri"/>
            </a:endParaRPr>
          </a:p>
        </p:txBody>
      </p:sp>
      <p:pic>
        <p:nvPicPr>
          <p:cNvPr id="400" name="Google Shape;400;p55"/>
          <p:cNvPicPr preferRelativeResize="0"/>
          <p:nvPr/>
        </p:nvPicPr>
        <p:blipFill>
          <a:blip r:embed="rId3">
            <a:alphaModFix/>
          </a:blip>
          <a:stretch>
            <a:fillRect/>
          </a:stretch>
        </p:blipFill>
        <p:spPr>
          <a:xfrm>
            <a:off x="2641525" y="1851725"/>
            <a:ext cx="6299446" cy="3820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406" name="Google Shape;406;p56"/>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900">
                <a:solidFill>
                  <a:schemeClr val="dk1"/>
                </a:solidFill>
                <a:latin typeface="Calibri"/>
                <a:ea typeface="Calibri"/>
                <a:cs typeface="Calibri"/>
                <a:sym typeface="Calibri"/>
              </a:rPr>
              <a:t>Goodbye Song</a:t>
            </a:r>
            <a:endParaRPr b="1" sz="4900">
              <a:solidFill>
                <a:schemeClr val="dk1"/>
              </a:solidFill>
              <a:latin typeface="Calibri"/>
              <a:ea typeface="Calibri"/>
              <a:cs typeface="Calibri"/>
              <a:sym typeface="Calibri"/>
            </a:endParaRPr>
          </a:p>
          <a:p>
            <a:pPr indent="0" lvl="0" marL="0" rtl="0" algn="ctr">
              <a:spcBef>
                <a:spcPts val="0"/>
              </a:spcBef>
              <a:spcAft>
                <a:spcPts val="0"/>
              </a:spcAft>
              <a:buNone/>
            </a:pPr>
            <a:r>
              <a:t/>
            </a:r>
            <a:endParaRPr sz="4200">
              <a:solidFill>
                <a:schemeClr val="dk1"/>
              </a:solidFill>
              <a:latin typeface="Calibri"/>
              <a:ea typeface="Calibri"/>
              <a:cs typeface="Calibri"/>
              <a:sym typeface="Calibri"/>
            </a:endParaRPr>
          </a:p>
        </p:txBody>
      </p:sp>
      <p:pic>
        <p:nvPicPr>
          <p:cNvPr id="407" name="Google Shape;407;p56"/>
          <p:cNvPicPr preferRelativeResize="0"/>
          <p:nvPr/>
        </p:nvPicPr>
        <p:blipFill>
          <a:blip r:embed="rId3">
            <a:alphaModFix/>
          </a:blip>
          <a:stretch>
            <a:fillRect/>
          </a:stretch>
        </p:blipFill>
        <p:spPr>
          <a:xfrm>
            <a:off x="940850" y="1786825"/>
            <a:ext cx="3901918" cy="4329525"/>
          </a:xfrm>
          <a:prstGeom prst="rect">
            <a:avLst/>
          </a:prstGeom>
          <a:noFill/>
          <a:ln>
            <a:noFill/>
          </a:ln>
        </p:spPr>
      </p:pic>
      <p:sp>
        <p:nvSpPr>
          <p:cNvPr id="408" name="Google Shape;408;p56"/>
          <p:cNvSpPr txBox="1"/>
          <p:nvPr/>
        </p:nvSpPr>
        <p:spPr>
          <a:xfrm>
            <a:off x="5388175" y="2223675"/>
            <a:ext cx="4971300" cy="3201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3500">
                <a:latin typeface="Calibri"/>
                <a:ea typeface="Calibri"/>
                <a:cs typeface="Calibri"/>
                <a:sym typeface="Calibri"/>
              </a:rPr>
              <a:t>Goodbye! It’s time to go.</a:t>
            </a:r>
            <a:endParaRPr sz="3500">
              <a:latin typeface="Calibri"/>
              <a:ea typeface="Calibri"/>
              <a:cs typeface="Calibri"/>
              <a:sym typeface="Calibri"/>
            </a:endParaRPr>
          </a:p>
          <a:p>
            <a:pPr indent="0" lvl="0" marL="0" rtl="0" algn="ctr">
              <a:lnSpc>
                <a:spcPct val="115000"/>
              </a:lnSpc>
              <a:spcBef>
                <a:spcPts val="0"/>
              </a:spcBef>
              <a:spcAft>
                <a:spcPts val="0"/>
              </a:spcAft>
              <a:buNone/>
            </a:pPr>
            <a:r>
              <a:rPr lang="en-US" sz="3500">
                <a:latin typeface="Calibri"/>
                <a:ea typeface="Calibri"/>
                <a:cs typeface="Calibri"/>
                <a:sym typeface="Calibri"/>
              </a:rPr>
              <a:t>Time to go.</a:t>
            </a:r>
            <a:endParaRPr sz="3500">
              <a:latin typeface="Calibri"/>
              <a:ea typeface="Calibri"/>
              <a:cs typeface="Calibri"/>
              <a:sym typeface="Calibri"/>
            </a:endParaRPr>
          </a:p>
          <a:p>
            <a:pPr indent="0" lvl="0" marL="0" rtl="0" algn="ctr">
              <a:lnSpc>
                <a:spcPct val="115000"/>
              </a:lnSpc>
              <a:spcBef>
                <a:spcPts val="0"/>
              </a:spcBef>
              <a:spcAft>
                <a:spcPts val="0"/>
              </a:spcAft>
              <a:buNone/>
            </a:pPr>
            <a:r>
              <a:rPr lang="en-US" sz="3500">
                <a:latin typeface="Calibri"/>
                <a:ea typeface="Calibri"/>
                <a:cs typeface="Calibri"/>
                <a:sym typeface="Calibri"/>
              </a:rPr>
              <a:t>Time to go.</a:t>
            </a:r>
            <a:endParaRPr sz="3500">
              <a:latin typeface="Calibri"/>
              <a:ea typeface="Calibri"/>
              <a:cs typeface="Calibri"/>
              <a:sym typeface="Calibri"/>
            </a:endParaRPr>
          </a:p>
          <a:p>
            <a:pPr indent="0" lvl="0" marL="0" rtl="0" algn="ctr">
              <a:lnSpc>
                <a:spcPct val="115000"/>
              </a:lnSpc>
              <a:spcBef>
                <a:spcPts val="0"/>
              </a:spcBef>
              <a:spcAft>
                <a:spcPts val="0"/>
              </a:spcAft>
              <a:buNone/>
            </a:pPr>
            <a:r>
              <a:rPr lang="en-US" sz="3500">
                <a:latin typeface="Calibri"/>
                <a:ea typeface="Calibri"/>
                <a:cs typeface="Calibri"/>
                <a:sym typeface="Calibri"/>
              </a:rPr>
              <a:t>Goodbye! It’s time to go.</a:t>
            </a:r>
            <a:endParaRPr sz="3500">
              <a:latin typeface="Calibri"/>
              <a:ea typeface="Calibri"/>
              <a:cs typeface="Calibri"/>
              <a:sym typeface="Calibri"/>
            </a:endParaRPr>
          </a:p>
          <a:p>
            <a:pPr indent="0" lvl="0" marL="0" rtl="0" algn="ctr">
              <a:lnSpc>
                <a:spcPct val="115000"/>
              </a:lnSpc>
              <a:spcBef>
                <a:spcPts val="0"/>
              </a:spcBef>
              <a:spcAft>
                <a:spcPts val="0"/>
              </a:spcAft>
              <a:buNone/>
            </a:pPr>
            <a:r>
              <a:rPr lang="en-US" sz="3500">
                <a:latin typeface="Calibri"/>
                <a:ea typeface="Calibri"/>
                <a:cs typeface="Calibri"/>
                <a:sym typeface="Calibri"/>
              </a:rPr>
              <a:t>See you later!</a:t>
            </a:r>
            <a:endParaRPr sz="3100">
              <a:latin typeface="Calibri"/>
              <a:ea typeface="Calibri"/>
              <a:cs typeface="Calibri"/>
              <a:sym typeface="Calibri"/>
            </a:endParaRPr>
          </a:p>
        </p:txBody>
      </p:sp>
      <p:sp>
        <p:nvSpPr>
          <p:cNvPr id="409" name="Google Shape;409;p56"/>
          <p:cNvSpPr txBox="1"/>
          <p:nvPr/>
        </p:nvSpPr>
        <p:spPr>
          <a:xfrm>
            <a:off x="930925" y="6157875"/>
            <a:ext cx="87891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2000">
                <a:latin typeface="Calibri"/>
                <a:ea typeface="Calibri"/>
                <a:cs typeface="Calibri"/>
                <a:sym typeface="Calibri"/>
              </a:rPr>
              <a:t>From </a:t>
            </a:r>
            <a:r>
              <a:rPr i="1" lang="en-US" sz="2000">
                <a:latin typeface="Calibri"/>
                <a:ea typeface="Calibri"/>
                <a:cs typeface="Calibri"/>
                <a:sym typeface="Calibri"/>
              </a:rPr>
              <a:t>Welcome to Our World </a:t>
            </a:r>
            <a:r>
              <a:rPr lang="en-US" sz="2000">
                <a:latin typeface="Calibri"/>
                <a:ea typeface="Calibri"/>
                <a:cs typeface="Calibri"/>
                <a:sym typeface="Calibri"/>
              </a:rPr>
              <a:t>published by National Geographic Learning</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grpSp>
        <p:nvGrpSpPr>
          <p:cNvPr id="139" name="Google Shape;139;p23"/>
          <p:cNvGrpSpPr/>
          <p:nvPr/>
        </p:nvGrpSpPr>
        <p:grpSpPr>
          <a:xfrm>
            <a:off x="424360" y="1002308"/>
            <a:ext cx="10733700" cy="5418600"/>
            <a:chOff x="0" y="0"/>
            <a:chExt cx="10733700" cy="5418600"/>
          </a:xfrm>
        </p:grpSpPr>
        <p:cxnSp>
          <p:nvCxnSpPr>
            <p:cNvPr id="140" name="Google Shape;140;p23"/>
            <p:cNvCxnSpPr/>
            <p:nvPr/>
          </p:nvCxnSpPr>
          <p:spPr>
            <a:xfrm>
              <a:off x="0" y="0"/>
              <a:ext cx="10733700" cy="0"/>
            </a:xfrm>
            <a:prstGeom prst="straightConnector1">
              <a:avLst/>
            </a:prstGeom>
            <a:solidFill>
              <a:schemeClr val="lt1"/>
            </a:solidFill>
            <a:ln cap="flat" cmpd="sng" w="42500">
              <a:solidFill>
                <a:srgbClr val="DF8418"/>
              </a:solidFill>
              <a:prstDash val="solid"/>
              <a:round/>
              <a:headEnd len="sm" w="sm" type="none"/>
              <a:tailEnd len="sm" w="sm" type="none"/>
            </a:ln>
          </p:spPr>
        </p:cxnSp>
        <p:sp>
          <p:nvSpPr>
            <p:cNvPr id="141" name="Google Shape;141;p23"/>
            <p:cNvSpPr/>
            <p:nvPr/>
          </p:nvSpPr>
          <p:spPr>
            <a:xfrm>
              <a:off x="0" y="0"/>
              <a:ext cx="2701800" cy="541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3"/>
            <p:cNvSpPr txBox="1"/>
            <p:nvPr/>
          </p:nvSpPr>
          <p:spPr>
            <a:xfrm>
              <a:off x="0" y="0"/>
              <a:ext cx="2701800" cy="5418600"/>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Calibri"/>
                <a:buNone/>
              </a:pPr>
              <a:r>
                <a:t/>
              </a:r>
              <a:endParaRPr b="1" i="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lang="en-US" sz="3400">
                  <a:solidFill>
                    <a:schemeClr val="dk1"/>
                  </a:solidFill>
                  <a:latin typeface="Calibri"/>
                  <a:ea typeface="Calibri"/>
                  <a:cs typeface="Calibri"/>
                  <a:sym typeface="Calibri"/>
                </a:rPr>
                <a:t>Module 5</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lang="en-US" sz="3400">
                  <a:solidFill>
                    <a:schemeClr val="dk1"/>
                  </a:solidFill>
                  <a:latin typeface="Calibri"/>
                  <a:ea typeface="Calibri"/>
                  <a:cs typeface="Calibri"/>
                  <a:sym typeface="Calibri"/>
                </a:rPr>
                <a:t>Webinar Agenda:</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p:txBody>
        </p:sp>
        <p:sp>
          <p:nvSpPr>
            <p:cNvPr id="143" name="Google Shape;143;p23"/>
            <p:cNvSpPr/>
            <p:nvPr/>
          </p:nvSpPr>
          <p:spPr>
            <a:xfrm>
              <a:off x="2852234" y="143668"/>
              <a:ext cx="7874700" cy="10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4" name="Google Shape;144;p23"/>
            <p:cNvCxnSpPr/>
            <p:nvPr/>
          </p:nvCxnSpPr>
          <p:spPr>
            <a:xfrm>
              <a:off x="2701753" y="216662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45" name="Google Shape;145;p23"/>
            <p:cNvCxnSpPr/>
            <p:nvPr/>
          </p:nvCxnSpPr>
          <p:spPr>
            <a:xfrm>
              <a:off x="2701753" y="3563987"/>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46" name="Google Shape;146;p23"/>
            <p:cNvCxnSpPr/>
            <p:nvPr/>
          </p:nvCxnSpPr>
          <p:spPr>
            <a:xfrm>
              <a:off x="2701740" y="506741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sp>
          <p:nvSpPr>
            <p:cNvPr id="147" name="Google Shape;147;p23"/>
            <p:cNvSpPr txBox="1"/>
            <p:nvPr/>
          </p:nvSpPr>
          <p:spPr>
            <a:xfrm>
              <a:off x="2852234" y="409793"/>
              <a:ext cx="7874700" cy="1030500"/>
            </a:xfrm>
            <a:prstGeom prst="rect">
              <a:avLst/>
            </a:prstGeom>
            <a:noFill/>
            <a:ln>
              <a:noFill/>
            </a:ln>
          </p:spPr>
          <p:txBody>
            <a:bodyPr anchorCtr="0" anchor="t" bIns="95250" lIns="95250" spcFirstLastPara="1" rIns="95250" wrap="square" tIns="95250">
              <a:noAutofit/>
            </a:bodyPr>
            <a:lstStyle/>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Module 5 content and strategies for increasing student-to-student classroom interaction in English </a:t>
              </a:r>
              <a:endParaRPr sz="25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TETE Portfolio and Mid-Point Reflection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Q &amp; A about TETE Portfolio, Reflection, and Module 5 content</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500"/>
                <a:buFont typeface="Calibri"/>
                <a:buNone/>
              </a:pPr>
              <a:r>
                <a:t/>
              </a:r>
              <a:endParaRPr sz="25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p:nvPr/>
        </p:nvSpPr>
        <p:spPr>
          <a:xfrm>
            <a:off x="435000" y="784675"/>
            <a:ext cx="11322000" cy="115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200" u="none" cap="none" strike="noStrike">
                <a:solidFill>
                  <a:schemeClr val="dk1"/>
                </a:solidFill>
                <a:latin typeface="Calibri"/>
                <a:ea typeface="Calibri"/>
                <a:cs typeface="Calibri"/>
                <a:sym typeface="Calibri"/>
              </a:rPr>
              <a:t>Purpose of Module </a:t>
            </a:r>
            <a:r>
              <a:rPr b="1" lang="en-US" sz="3200">
                <a:solidFill>
                  <a:schemeClr val="dk1"/>
                </a:solidFill>
                <a:latin typeface="Calibri"/>
                <a:ea typeface="Calibri"/>
                <a:cs typeface="Calibri"/>
                <a:sym typeface="Calibri"/>
              </a:rPr>
              <a:t>5</a:t>
            </a:r>
            <a:r>
              <a:rPr b="1" lang="en-US" sz="3200" u="none" cap="none" strike="noStrike">
                <a:solidFill>
                  <a:schemeClr val="dk1"/>
                </a:solidFill>
                <a:latin typeface="Calibri"/>
                <a:ea typeface="Calibri"/>
                <a:cs typeface="Calibri"/>
                <a:sym typeface="Calibri"/>
              </a:rPr>
              <a:t>: To prepare you </a:t>
            </a:r>
            <a:r>
              <a:rPr b="1" lang="en-US" sz="3200">
                <a:solidFill>
                  <a:schemeClr val="dk1"/>
                </a:solidFill>
                <a:latin typeface="Calibri"/>
                <a:ea typeface="Calibri"/>
                <a:cs typeface="Calibri"/>
                <a:sym typeface="Calibri"/>
              </a:rPr>
              <a:t>to increase classroom interactions in English </a:t>
            </a:r>
            <a:endParaRPr/>
          </a:p>
          <a:p>
            <a:pPr indent="0" lvl="0" marL="0" marR="0" rtl="0" algn="l">
              <a:spcBef>
                <a:spcPts val="640"/>
              </a:spcBef>
              <a:spcAft>
                <a:spcPts val="0"/>
              </a:spcAft>
              <a:buNone/>
            </a:pPr>
            <a:r>
              <a:rPr b="0" i="0" lang="en-US" sz="3200" u="none" cap="none" strike="noStrike">
                <a:solidFill>
                  <a:schemeClr val="dk1"/>
                </a:solidFill>
                <a:latin typeface="Calibri"/>
                <a:ea typeface="Calibri"/>
                <a:cs typeface="Calibri"/>
                <a:sym typeface="Calibri"/>
              </a:rPr>
              <a:t> </a:t>
            </a:r>
            <a:endParaRPr/>
          </a:p>
          <a:p>
            <a:pPr indent="0" lvl="0" marL="0" marR="0" rtl="0" algn="l">
              <a:spcBef>
                <a:spcPts val="64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l">
              <a:spcBef>
                <a:spcPts val="64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l">
              <a:spcBef>
                <a:spcPts val="640"/>
              </a:spcBef>
              <a:spcAft>
                <a:spcPts val="0"/>
              </a:spcAft>
              <a:buNone/>
            </a:pPr>
            <a:r>
              <a:rPr b="0" i="0" lang="en-US" sz="3200" u="none" cap="none" strike="noStrike">
                <a:solidFill>
                  <a:schemeClr val="dk1"/>
                </a:solidFill>
                <a:latin typeface="Calibri"/>
                <a:ea typeface="Calibri"/>
                <a:cs typeface="Calibri"/>
                <a:sym typeface="Calibri"/>
              </a:rPr>
              <a:t> </a:t>
            </a:r>
            <a:endParaRPr/>
          </a:p>
        </p:txBody>
      </p:sp>
      <p:sp>
        <p:nvSpPr>
          <p:cNvPr id="153" name="Google Shape;153;p24"/>
          <p:cNvSpPr txBox="1"/>
          <p:nvPr>
            <p:ph idx="2" type="body"/>
          </p:nvPr>
        </p:nvSpPr>
        <p:spPr>
          <a:xfrm>
            <a:off x="491675" y="2186475"/>
            <a:ext cx="8080500" cy="4671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800">
                <a:solidFill>
                  <a:srgbClr val="000000"/>
                </a:solidFill>
              </a:rPr>
              <a:t>By the end of the module, you will be able to:</a:t>
            </a:r>
            <a:endParaRPr sz="2800">
              <a:solidFill>
                <a:srgbClr val="212121"/>
              </a:solidFill>
            </a:endParaRPr>
          </a:p>
          <a:p>
            <a:pPr indent="-406400" lvl="0" marL="647700" rtl="0" algn="l">
              <a:lnSpc>
                <a:spcPct val="115000"/>
              </a:lnSpc>
              <a:spcBef>
                <a:spcPts val="1000"/>
              </a:spcBef>
              <a:spcAft>
                <a:spcPts val="0"/>
              </a:spcAft>
              <a:buClr>
                <a:srgbClr val="212121"/>
              </a:buClr>
              <a:buSzPts val="2800"/>
              <a:buFont typeface="Calibri"/>
              <a:buChar char="■"/>
            </a:pPr>
            <a:r>
              <a:rPr lang="en-US" sz="2800">
                <a:solidFill>
                  <a:srgbClr val="212121"/>
                </a:solidFill>
              </a:rPr>
              <a:t>describe the importance of student-to-student interaction in a language classroom</a:t>
            </a:r>
            <a:endParaRPr sz="2800">
              <a:solidFill>
                <a:srgbClr val="212121"/>
              </a:solidFill>
            </a:endParaRPr>
          </a:p>
          <a:p>
            <a:pPr indent="-406400" lvl="0" marL="647700" rtl="0" algn="l">
              <a:lnSpc>
                <a:spcPct val="115000"/>
              </a:lnSpc>
              <a:spcBef>
                <a:spcPts val="0"/>
              </a:spcBef>
              <a:spcAft>
                <a:spcPts val="0"/>
              </a:spcAft>
              <a:buClr>
                <a:srgbClr val="212121"/>
              </a:buClr>
              <a:buSzPts val="2800"/>
              <a:buFont typeface="Calibri"/>
              <a:buChar char="■"/>
            </a:pPr>
            <a:r>
              <a:rPr lang="en-US" sz="2800">
                <a:solidFill>
                  <a:srgbClr val="212121"/>
                </a:solidFill>
              </a:rPr>
              <a:t>examine and use a variety of effective activities that promote meaningful interaction in a classroom</a:t>
            </a:r>
            <a:endParaRPr sz="2800">
              <a:solidFill>
                <a:srgbClr val="212121"/>
              </a:solidFill>
            </a:endParaRPr>
          </a:p>
          <a:p>
            <a:pPr indent="-406400" lvl="0" marL="647700" rtl="0" algn="l">
              <a:lnSpc>
                <a:spcPct val="115000"/>
              </a:lnSpc>
              <a:spcBef>
                <a:spcPts val="0"/>
              </a:spcBef>
              <a:spcAft>
                <a:spcPts val="0"/>
              </a:spcAft>
              <a:buClr>
                <a:srgbClr val="212121"/>
              </a:buClr>
              <a:buSzPts val="2800"/>
              <a:buFont typeface="Calibri"/>
              <a:buChar char="■"/>
            </a:pPr>
            <a:r>
              <a:rPr lang="en-US" sz="2800">
                <a:solidFill>
                  <a:srgbClr val="212121"/>
                </a:solidFill>
              </a:rPr>
              <a:t>share different communicative activities that are effective for English learners</a:t>
            </a:r>
            <a:endParaRPr sz="2800">
              <a:solidFill>
                <a:srgbClr val="212121"/>
              </a:solidFill>
            </a:endParaRPr>
          </a:p>
          <a:p>
            <a:pPr indent="0" lvl="0" marL="457200" rtl="0" algn="l">
              <a:lnSpc>
                <a:spcPct val="115000"/>
              </a:lnSpc>
              <a:spcBef>
                <a:spcPts val="0"/>
              </a:spcBef>
              <a:spcAft>
                <a:spcPts val="0"/>
              </a:spcAft>
              <a:buNone/>
            </a:pPr>
            <a:r>
              <a:t/>
            </a:r>
            <a:endParaRPr sz="2800">
              <a:solidFill>
                <a:srgbClr val="000000"/>
              </a:solidFill>
            </a:endParaRPr>
          </a:p>
          <a:p>
            <a:pPr indent="0" lvl="0" marL="457200" rtl="0" algn="l">
              <a:lnSpc>
                <a:spcPct val="100000"/>
              </a:lnSpc>
              <a:spcBef>
                <a:spcPts val="0"/>
              </a:spcBef>
              <a:spcAft>
                <a:spcPts val="0"/>
              </a:spcAft>
              <a:buNone/>
            </a:pPr>
            <a:r>
              <a:t/>
            </a:r>
            <a:endParaRPr sz="2800">
              <a:solidFill>
                <a:srgbClr val="000000"/>
              </a:solidFill>
            </a:endParaRPr>
          </a:p>
        </p:txBody>
      </p:sp>
      <p:sp>
        <p:nvSpPr>
          <p:cNvPr id="154" name="Google Shape;154;p2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5 - INCREASING CLASSROOM INTERACTION</a:t>
            </a:r>
            <a:endParaRPr b="1">
              <a:solidFill>
                <a:srgbClr val="FFFFFF"/>
              </a:solidFill>
            </a:endParaRPr>
          </a:p>
        </p:txBody>
      </p:sp>
      <p:pic>
        <p:nvPicPr>
          <p:cNvPr id="155" name="Google Shape;155;p24"/>
          <p:cNvPicPr preferRelativeResize="0"/>
          <p:nvPr/>
        </p:nvPicPr>
        <p:blipFill>
          <a:blip r:embed="rId3">
            <a:alphaModFix/>
          </a:blip>
          <a:stretch>
            <a:fillRect/>
          </a:stretch>
        </p:blipFill>
        <p:spPr>
          <a:xfrm>
            <a:off x="8259500" y="2552325"/>
            <a:ext cx="3315024" cy="24707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nvSpPr>
        <p:spPr>
          <a:xfrm>
            <a:off x="249000" y="876275"/>
            <a:ext cx="113376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6000">
                <a:solidFill>
                  <a:schemeClr val="dk1"/>
                </a:solidFill>
                <a:latin typeface="Calibri"/>
                <a:ea typeface="Calibri"/>
                <a:cs typeface="Calibri"/>
                <a:sym typeface="Calibri"/>
              </a:rPr>
              <a:t>Why is classroom interaction </a:t>
            </a:r>
            <a:r>
              <a:rPr b="1" lang="en-US" sz="6000">
                <a:solidFill>
                  <a:schemeClr val="dk1"/>
                </a:solidFill>
                <a:latin typeface="Calibri"/>
                <a:ea typeface="Calibri"/>
                <a:cs typeface="Calibri"/>
                <a:sym typeface="Calibri"/>
              </a:rPr>
              <a:t>important</a:t>
            </a:r>
            <a:r>
              <a:rPr b="1" lang="en-US" sz="6000">
                <a:solidFill>
                  <a:schemeClr val="dk1"/>
                </a:solidFill>
                <a:latin typeface="Calibri"/>
                <a:ea typeface="Calibri"/>
                <a:cs typeface="Calibri"/>
                <a:sym typeface="Calibri"/>
              </a:rPr>
              <a:t> for language learning?</a:t>
            </a:r>
            <a:endParaRPr b="1" sz="6000">
              <a:solidFill>
                <a:schemeClr val="dk1"/>
              </a:solidFill>
              <a:latin typeface="Calibri"/>
              <a:ea typeface="Calibri"/>
              <a:cs typeface="Calibri"/>
              <a:sym typeface="Calibri"/>
            </a:endParaRPr>
          </a:p>
          <a:p>
            <a:pPr indent="-342900" lvl="0" marL="342900" rtl="0" algn="ctr">
              <a:spcBef>
                <a:spcPts val="0"/>
              </a:spcBef>
              <a:spcAft>
                <a:spcPts val="0"/>
              </a:spcAft>
              <a:buNone/>
            </a:pPr>
            <a:r>
              <a:t/>
            </a:r>
            <a:endParaRPr b="1" sz="6000">
              <a:solidFill>
                <a:schemeClr val="dk1"/>
              </a:solidFill>
              <a:latin typeface="Calibri"/>
              <a:ea typeface="Calibri"/>
              <a:cs typeface="Calibri"/>
              <a:sym typeface="Calibri"/>
            </a:endParaRPr>
          </a:p>
          <a:p>
            <a:pPr indent="0" lvl="0" marL="0" rtl="0" algn="ctr">
              <a:spcBef>
                <a:spcPts val="0"/>
              </a:spcBef>
              <a:spcAft>
                <a:spcPts val="0"/>
              </a:spcAft>
              <a:buNone/>
            </a:pPr>
            <a:r>
              <a:t/>
            </a:r>
            <a:endParaRPr sz="5300">
              <a:solidFill>
                <a:schemeClr val="dk1"/>
              </a:solidFill>
              <a:latin typeface="Calibri"/>
              <a:ea typeface="Calibri"/>
              <a:cs typeface="Calibri"/>
              <a:sym typeface="Calibri"/>
            </a:endParaRPr>
          </a:p>
        </p:txBody>
      </p:sp>
      <p:sp>
        <p:nvSpPr>
          <p:cNvPr id="161" name="Google Shape;161;p2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162" name="Google Shape;162;p25"/>
          <p:cNvSpPr txBox="1"/>
          <p:nvPr/>
        </p:nvSpPr>
        <p:spPr>
          <a:xfrm>
            <a:off x="406400" y="2303300"/>
            <a:ext cx="107697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rPr b="1" i="1" lang="en-US" sz="4400">
                <a:solidFill>
                  <a:srgbClr val="F7931E"/>
                </a:solidFill>
                <a:latin typeface="Calibri"/>
                <a:ea typeface="Calibri"/>
                <a:cs typeface="Calibri"/>
                <a:sym typeface="Calibri"/>
              </a:rPr>
              <a:t>YOUR TURN!</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t/>
            </a:r>
            <a:endParaRPr b="1" i="1" sz="2000">
              <a:solidFill>
                <a:srgbClr val="F7931E"/>
              </a:solidFill>
              <a:latin typeface="Calibri"/>
              <a:ea typeface="Calibri"/>
              <a:cs typeface="Calibri"/>
              <a:sym typeface="Calibri"/>
            </a:endParaRPr>
          </a:p>
          <a:p>
            <a:pPr indent="0" lvl="0" marL="0" rtl="0" algn="ctr">
              <a:spcBef>
                <a:spcPts val="0"/>
              </a:spcBef>
              <a:spcAft>
                <a:spcPts val="0"/>
              </a:spcAft>
              <a:buNone/>
            </a:pPr>
            <a:r>
              <a:rPr b="1" i="1" lang="en-US" sz="3600">
                <a:solidFill>
                  <a:srgbClr val="F7931E"/>
                </a:solidFill>
                <a:latin typeface="Calibri"/>
                <a:ea typeface="Calibri"/>
                <a:cs typeface="Calibri"/>
                <a:sym typeface="Calibri"/>
              </a:rPr>
              <a:t>Please type your answers into the chat box or raise your hand to say an answer!</a:t>
            </a:r>
            <a:endParaRPr b="1" i="1" sz="3600">
              <a:solidFill>
                <a:srgbClr val="F7931E"/>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6"/>
          <p:cNvSpPr txBox="1"/>
          <p:nvPr/>
        </p:nvSpPr>
        <p:spPr>
          <a:xfrm>
            <a:off x="738550" y="3014875"/>
            <a:ext cx="10206300" cy="4887000"/>
          </a:xfrm>
          <a:prstGeom prst="rect">
            <a:avLst/>
          </a:prstGeom>
          <a:noFill/>
          <a:ln>
            <a:noFill/>
          </a:ln>
        </p:spPr>
        <p:txBody>
          <a:bodyPr anchorCtr="0" anchor="t" bIns="91425" lIns="91425" spcFirstLastPara="1" rIns="91425" wrap="square" tIns="91425">
            <a:spAutoFit/>
          </a:bodyPr>
          <a:lstStyle/>
          <a:p>
            <a:pPr indent="0" lvl="0" marL="0" rtl="0" algn="ctr">
              <a:lnSpc>
                <a:spcPct val="166670"/>
              </a:lnSpc>
              <a:spcBef>
                <a:spcPts val="0"/>
              </a:spcBef>
              <a:spcAft>
                <a:spcPts val="0"/>
              </a:spcAft>
              <a:buNone/>
            </a:pPr>
            <a:r>
              <a:t/>
            </a:r>
            <a:endParaRPr b="1" i="1" sz="2600">
              <a:solidFill>
                <a:schemeClr val="dk1"/>
              </a:solidFill>
            </a:endParaRPr>
          </a:p>
          <a:p>
            <a:pPr indent="0" lvl="0" marL="0" rtl="0" algn="ctr">
              <a:lnSpc>
                <a:spcPct val="166670"/>
              </a:lnSpc>
              <a:spcBef>
                <a:spcPts val="0"/>
              </a:spcBef>
              <a:spcAft>
                <a:spcPts val="0"/>
              </a:spcAft>
              <a:buNone/>
            </a:pPr>
            <a:r>
              <a:rPr b="1" i="1" lang="en-US" sz="2600">
                <a:solidFill>
                  <a:srgbClr val="1E6138"/>
                </a:solidFill>
                <a:latin typeface="Calibri"/>
                <a:ea typeface="Calibri"/>
                <a:cs typeface="Calibri"/>
                <a:sym typeface="Calibri"/>
              </a:rPr>
              <a:t>"A mouse saved her young from a ferocious cat by barking 'bow-wow.'</a:t>
            </a:r>
            <a:endParaRPr b="1" i="1" sz="2600">
              <a:solidFill>
                <a:srgbClr val="1E6138"/>
              </a:solidFill>
              <a:latin typeface="Calibri"/>
              <a:ea typeface="Calibri"/>
              <a:cs typeface="Calibri"/>
              <a:sym typeface="Calibri"/>
            </a:endParaRPr>
          </a:p>
          <a:p>
            <a:pPr indent="0" lvl="0" marL="0" rtl="0" algn="ctr">
              <a:lnSpc>
                <a:spcPct val="166670"/>
              </a:lnSpc>
              <a:spcBef>
                <a:spcPts val="900"/>
              </a:spcBef>
              <a:spcAft>
                <a:spcPts val="0"/>
              </a:spcAft>
              <a:buNone/>
            </a:pPr>
            <a:r>
              <a:rPr b="1" i="1" lang="en-US" sz="2600">
                <a:solidFill>
                  <a:srgbClr val="1E6138"/>
                </a:solidFill>
                <a:latin typeface="Calibri"/>
                <a:ea typeface="Calibri"/>
                <a:cs typeface="Calibri"/>
                <a:sym typeface="Calibri"/>
              </a:rPr>
              <a:t>After the cat ran away, the mouse said to her offspring </a:t>
            </a:r>
            <a:endParaRPr b="1" i="1" sz="2600">
              <a:solidFill>
                <a:srgbClr val="1E6138"/>
              </a:solidFill>
              <a:latin typeface="Calibri"/>
              <a:ea typeface="Calibri"/>
              <a:cs typeface="Calibri"/>
              <a:sym typeface="Calibri"/>
            </a:endParaRPr>
          </a:p>
          <a:p>
            <a:pPr indent="0" lvl="0" marL="0" rtl="0" algn="ctr">
              <a:lnSpc>
                <a:spcPct val="166670"/>
              </a:lnSpc>
              <a:spcBef>
                <a:spcPts val="900"/>
              </a:spcBef>
              <a:spcAft>
                <a:spcPts val="0"/>
              </a:spcAft>
              <a:buNone/>
            </a:pPr>
            <a:r>
              <a:rPr b="1" i="1" lang="en-US" sz="2600">
                <a:solidFill>
                  <a:srgbClr val="1E6138"/>
                </a:solidFill>
                <a:latin typeface="Calibri"/>
                <a:ea typeface="Calibri"/>
                <a:cs typeface="Calibri"/>
                <a:sym typeface="Calibri"/>
              </a:rPr>
              <a:t>'See, children, it pays to know a second language.'"</a:t>
            </a:r>
            <a:r>
              <a:rPr lang="en-US" sz="2600">
                <a:solidFill>
                  <a:srgbClr val="1E6138"/>
                </a:solidFill>
                <a:latin typeface="Calibri"/>
                <a:ea typeface="Calibri"/>
                <a:cs typeface="Calibri"/>
                <a:sym typeface="Calibri"/>
              </a:rPr>
              <a:t> </a:t>
            </a:r>
            <a:endParaRPr sz="2600">
              <a:solidFill>
                <a:srgbClr val="1E6138"/>
              </a:solidFill>
              <a:latin typeface="Calibri"/>
              <a:ea typeface="Calibri"/>
              <a:cs typeface="Calibri"/>
              <a:sym typeface="Calibri"/>
            </a:endParaRPr>
          </a:p>
          <a:p>
            <a:pPr indent="0" lvl="0" marL="0" rtl="0" algn="ctr">
              <a:lnSpc>
                <a:spcPct val="166670"/>
              </a:lnSpc>
              <a:spcBef>
                <a:spcPts val="900"/>
              </a:spcBef>
              <a:spcAft>
                <a:spcPts val="0"/>
              </a:spcAft>
              <a:buNone/>
            </a:pPr>
            <a:r>
              <a:rPr lang="en-US" sz="2600">
                <a:solidFill>
                  <a:srgbClr val="1E6138"/>
                </a:solidFill>
                <a:latin typeface="Calibri"/>
                <a:ea typeface="Calibri"/>
                <a:cs typeface="Calibri"/>
                <a:sym typeface="Calibri"/>
              </a:rPr>
              <a:t>- Efstathiadis</a:t>
            </a:r>
            <a:endParaRPr sz="2600">
              <a:solidFill>
                <a:srgbClr val="1E6138"/>
              </a:solidFill>
              <a:latin typeface="Calibri"/>
              <a:ea typeface="Calibri"/>
              <a:cs typeface="Calibri"/>
              <a:sym typeface="Calibri"/>
            </a:endParaRPr>
          </a:p>
          <a:p>
            <a:pPr indent="0" lvl="0" marL="0" rtl="0" algn="ctr">
              <a:lnSpc>
                <a:spcPct val="166670"/>
              </a:lnSpc>
              <a:spcBef>
                <a:spcPts val="0"/>
              </a:spcBef>
              <a:spcAft>
                <a:spcPts val="0"/>
              </a:spcAft>
              <a:buNone/>
            </a:pPr>
            <a:r>
              <a:t/>
            </a:r>
            <a:endParaRPr b="1" i="1" sz="2600">
              <a:solidFill>
                <a:schemeClr val="dk1"/>
              </a:solidFill>
            </a:endParaRPr>
          </a:p>
          <a:p>
            <a:pPr indent="0" lvl="0" marL="0" rtl="0" algn="ctr">
              <a:lnSpc>
                <a:spcPct val="166670"/>
              </a:lnSpc>
              <a:spcBef>
                <a:spcPts val="0"/>
              </a:spcBef>
              <a:spcAft>
                <a:spcPts val="0"/>
              </a:spcAft>
              <a:buNone/>
            </a:pPr>
            <a:r>
              <a:t/>
            </a:r>
            <a:endParaRPr b="1" sz="2300">
              <a:solidFill>
                <a:srgbClr val="1E6138"/>
              </a:solidFill>
              <a:latin typeface="Raleway"/>
              <a:ea typeface="Raleway"/>
              <a:cs typeface="Raleway"/>
              <a:sym typeface="Raleway"/>
            </a:endParaRPr>
          </a:p>
        </p:txBody>
      </p:sp>
      <p:sp>
        <p:nvSpPr>
          <p:cNvPr id="168" name="Google Shape;168;p2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b="1">
              <a:solidFill>
                <a:schemeClr val="lt1"/>
              </a:solidFill>
            </a:endParaRPr>
          </a:p>
        </p:txBody>
      </p:sp>
      <p:pic>
        <p:nvPicPr>
          <p:cNvPr id="169" name="Google Shape;169;p26"/>
          <p:cNvPicPr preferRelativeResize="0"/>
          <p:nvPr/>
        </p:nvPicPr>
        <p:blipFill>
          <a:blip r:embed="rId3">
            <a:alphaModFix/>
          </a:blip>
          <a:stretch>
            <a:fillRect/>
          </a:stretch>
        </p:blipFill>
        <p:spPr>
          <a:xfrm>
            <a:off x="4086838" y="1148000"/>
            <a:ext cx="3509725" cy="2338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175" name="Google Shape;175;p27"/>
          <p:cNvSpPr txBox="1"/>
          <p:nvPr/>
        </p:nvSpPr>
        <p:spPr>
          <a:xfrm>
            <a:off x="406400" y="806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5700">
                <a:solidFill>
                  <a:schemeClr val="dk1"/>
                </a:solidFill>
                <a:latin typeface="Calibri"/>
                <a:ea typeface="Calibri"/>
                <a:cs typeface="Calibri"/>
                <a:sym typeface="Calibri"/>
              </a:rPr>
              <a:t>Why is classroom interaction important for language learning?</a:t>
            </a:r>
            <a:endParaRPr sz="5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To learn a language, we need to use it.</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Students have opportunities to use authentic, “real-life” language.</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Mistakes are fine. Students learn to recover from their mistakes in a natural and safe environment.</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Students exchange creative ideas and build collaborative relationships.</a:t>
            </a:r>
            <a:endParaRPr sz="37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5 - INCREASING CLASSROOM INTERACTION</a:t>
            </a:r>
            <a:endParaRPr/>
          </a:p>
        </p:txBody>
      </p:sp>
      <p:sp>
        <p:nvSpPr>
          <p:cNvPr id="181" name="Google Shape;181;p28"/>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5200">
                <a:solidFill>
                  <a:schemeClr val="dk1"/>
                </a:solidFill>
                <a:latin typeface="Calibri"/>
                <a:ea typeface="Calibri"/>
                <a:cs typeface="Calibri"/>
                <a:sym typeface="Calibri"/>
              </a:rPr>
              <a:t>Module 5 Activities</a:t>
            </a:r>
            <a:endParaRPr b="1" sz="52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Getting to know you activities</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Using graphic organizers</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Bingo</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Guiding the Artist</a:t>
            </a:r>
            <a:endParaRPr sz="4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MasonBrand.pxtx">
  <a:themeElements>
    <a:clrScheme name="Custom 5">
      <a:dk1>
        <a:srgbClr val="1E6138"/>
      </a:dk1>
      <a:lt1>
        <a:srgbClr val="FFFFFF"/>
      </a:lt1>
      <a:dk2>
        <a:srgbClr val="00909E"/>
      </a:dk2>
      <a:lt2>
        <a:srgbClr val="D1D3D5"/>
      </a:lt2>
      <a:accent1>
        <a:srgbClr val="B31D37"/>
      </a:accent1>
      <a:accent2>
        <a:srgbClr val="E2A82B"/>
      </a:accent2>
      <a:accent3>
        <a:srgbClr val="7E5300"/>
      </a:accent3>
      <a:accent4>
        <a:srgbClr val="87908F"/>
      </a:accent4>
      <a:accent5>
        <a:srgbClr val="81A32B"/>
      </a:accent5>
      <a:accent6>
        <a:srgbClr val="F7931E"/>
      </a:accent6>
      <a:hlink>
        <a:srgbClr val="007DC5"/>
      </a:hlink>
      <a:folHlink>
        <a:srgbClr val="8057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