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Raleway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92115b4ee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e92115b4ee_0_3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92115b4ee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e92115b4ee_0_3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92115b4ee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e92115b4ee_0_3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92387f45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e92387f458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92115b4e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1E6138"/>
                </a:solidFill>
              </a:rPr>
              <a:t>l</a:t>
            </a:r>
            <a:r>
              <a:rPr lang="en-US" sz="1800">
                <a:solidFill>
                  <a:srgbClr val="1E6138"/>
                </a:solidFill>
              </a:rPr>
              <a:t>et’s think about how to call on them to insert some of the interactive activities WHILE they are thinking about these steps.  </a:t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1E6138"/>
                </a:solidFill>
              </a:rPr>
              <a:t>HOW will the content from Modules 1 - 5 and 0 help them to create a rich, language environment that is interactive, engaged, and IN English?  </a:t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e92115b4ee_0_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9b9024be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d9b9024be6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5c2524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d5c25242e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d19b4824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dd19b4824c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d19b47a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might I do to bring my students into their own learning?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sample reflection prompts</a:t>
            </a:r>
            <a:endParaRPr/>
          </a:p>
        </p:txBody>
      </p:sp>
      <p:sp>
        <p:nvSpPr>
          <p:cNvPr id="244" name="Google Shape;244;gdd19b47aa5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6cf23685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might I do to bring my students into their own learning?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sample reflection prompts</a:t>
            </a:r>
            <a:endParaRPr/>
          </a:p>
        </p:txBody>
      </p:sp>
      <p:sp>
        <p:nvSpPr>
          <p:cNvPr id="254" name="Google Shape;254;ge6cf23685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92387f45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92387f4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Reading says “non-traditional”, but another way to think of these types of questions is to think of them as “interactive” student responses. </a:t>
            </a:r>
            <a:endParaRPr/>
          </a:p>
        </p:txBody>
      </p:sp>
      <p:sp>
        <p:nvSpPr>
          <p:cNvPr id="119" name="Google Shape;119;ge92387f45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35bb0d5f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d35bb0d5f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92115b4e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e92115b4ee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92115b4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e92115b4ee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60b0ae60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E6138"/>
                </a:solidFill>
              </a:rPr>
              <a:t>What are your biggest challenges </a:t>
            </a:r>
            <a:endParaRPr b="1" sz="1600">
              <a:solidFill>
                <a:srgbClr val="1E6138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E6138"/>
                </a:solidFill>
              </a:rPr>
              <a:t>- increasing classroom interaction? </a:t>
            </a:r>
            <a:endParaRPr b="1" sz="1600">
              <a:solidFill>
                <a:srgbClr val="1E6138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E6138"/>
                </a:solidFill>
              </a:rPr>
              <a:t>- getting your students to speak out?</a:t>
            </a:r>
            <a:endParaRPr b="1" sz="1600">
              <a:solidFill>
                <a:srgbClr val="1E613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d60b0ae60a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d1af9078b_1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cd1af9078b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cd1af9078b_1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5c25242e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5c25242e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d5c25242ed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952c0b33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d952c0b339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9cafd0aeb_1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9cafd0ae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d9cafd0aeb_1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60b0ae60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d60b0ae60a_0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2387f45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Bring up notions of teaching English through English, WHY it’s important to plan for this (it won’t just happen), </a:t>
            </a:r>
            <a:endParaRPr/>
          </a:p>
        </p:txBody>
      </p:sp>
      <p:sp>
        <p:nvSpPr>
          <p:cNvPr id="165" name="Google Shape;165;ge92387f45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60b0ae60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d60b0ae60a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2387f45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e92387f458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0424502.jpg" id="15" name="Google Shape;15;p2"/>
          <p:cNvPicPr preferRelativeResize="0"/>
          <p:nvPr/>
        </p:nvPicPr>
        <p:blipFill rotWithShape="1">
          <a:blip r:embed="rId2">
            <a:alphaModFix/>
          </a:blip>
          <a:srcRect b="22227" l="0" r="0" t="20442"/>
          <a:stretch/>
        </p:blipFill>
        <p:spPr>
          <a:xfrm>
            <a:off x="0" y="-40773"/>
            <a:ext cx="12268200" cy="468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dk2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Chart">
  <p:cSld name="1_Custom Layout Char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>
            <p:ph idx="2" type="chart"/>
          </p:nvPr>
        </p:nvSpPr>
        <p:spPr>
          <a:xfrm>
            <a:off x="914400" y="533400"/>
            <a:ext cx="10160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Divider 1" showMasterSp="0">
  <p:cSld name="1_Section Divider 1">
    <p:bg>
      <p:bgPr>
        <a:solidFill>
          <a:srgbClr val="1E623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Divider 1" showMasterSp="0">
  <p:cSld name="2_Section Divider 1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 showMasterSp="0">
  <p:cSld name="Section Divider 1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Divider 1" showMasterSp="0">
  <p:cSld name="3_Section Divider 1">
    <p:bg>
      <p:bgPr>
        <a:solidFill>
          <a:srgbClr val="87908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 amt="35000"/>
          </a:blip>
          <a:srcRect b="3072" l="3627" r="0" t="22669"/>
          <a:stretch/>
        </p:blipFill>
        <p:spPr>
          <a:xfrm>
            <a:off x="-457200" y="-76200"/>
            <a:ext cx="94488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 showMasterSp="0">
  <p:cSld name="Section Divider 2">
    <p:bg>
      <p:bgPr>
        <a:solidFill>
          <a:schemeClr val="accent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7576" y="-365469"/>
            <a:ext cx="6944824" cy="729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3" showMasterSp="0">
  <p:cSld name="Section Divider 3"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24797" r="-1" t="0"/>
          <a:stretch/>
        </p:blipFill>
        <p:spPr>
          <a:xfrm>
            <a:off x="0" y="1"/>
            <a:ext cx="64706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ctrTitle"/>
          </p:nvPr>
        </p:nvSpPr>
        <p:spPr>
          <a:xfrm>
            <a:off x="5562600" y="533400"/>
            <a:ext cx="6096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4" showMasterSp="0">
  <p:cSld name="Section Divider 4">
    <p:bg>
      <p:bgPr>
        <a:solidFill>
          <a:schemeClr val="dk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-2074" l="1" r="19400" t="4667"/>
          <a:stretch/>
        </p:blipFill>
        <p:spPr>
          <a:xfrm>
            <a:off x="6705600" y="-152400"/>
            <a:ext cx="5638799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22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220"/>
              </a:spcBef>
              <a:spcAft>
                <a:spcPts val="0"/>
              </a:spcAft>
              <a:buSzPts val="1400"/>
              <a:buNone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w/single col text">
  <p:cSld name="Heading w/single col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406400" y="1066800"/>
            <a:ext cx="1076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w/2col">
  <p:cSld name="Heading w/2co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06400" y="10668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5994400" y="1066800"/>
            <a:ext cx="5181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oll_GrnDuo copy.jpg" id="28" name="Google Shape;28;p5"/>
          <p:cNvPicPr preferRelativeResize="0"/>
          <p:nvPr/>
        </p:nvPicPr>
        <p:blipFill rotWithShape="1">
          <a:blip r:embed="rId2">
            <a:alphaModFix/>
          </a:blip>
          <a:srcRect b="39327" l="0" r="0" t="9974"/>
          <a:stretch/>
        </p:blipFill>
        <p:spPr>
          <a:xfrm>
            <a:off x="0" y="0"/>
            <a:ext cx="12224512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" showMasterSp="0">
  <p:cSld name="4_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0826017.jpg" id="34" name="Google Shape;34;p6"/>
          <p:cNvPicPr preferRelativeResize="0"/>
          <p:nvPr/>
        </p:nvPicPr>
        <p:blipFill rotWithShape="1">
          <a:blip r:embed="rId2">
            <a:alphaModFix/>
          </a:blip>
          <a:srcRect b="33271" l="0" r="0" t="9398"/>
          <a:stretch/>
        </p:blipFill>
        <p:spPr>
          <a:xfrm>
            <a:off x="0" y="-11650"/>
            <a:ext cx="12192000" cy="46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6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 showMasterSp="0">
  <p:cSld name="1_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1108588.jpg" id="40" name="Google Shape;40;p7"/>
          <p:cNvPicPr preferRelativeResize="0"/>
          <p:nvPr/>
        </p:nvPicPr>
        <p:blipFill rotWithShape="1">
          <a:blip r:embed="rId2">
            <a:alphaModFix/>
          </a:blip>
          <a:srcRect b="25182" l="34" r="-33" t="17368"/>
          <a:stretch/>
        </p:blipFill>
        <p:spPr>
          <a:xfrm>
            <a:off x="0" y="-76200"/>
            <a:ext cx="1236088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MUgreengold.eps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" showMasterSp="0">
  <p:cSld name="3_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0115733.JPG" id="46" name="Google Shape;46;p8"/>
          <p:cNvPicPr preferRelativeResize="0"/>
          <p:nvPr/>
        </p:nvPicPr>
        <p:blipFill rotWithShape="1">
          <a:blip r:embed="rId2">
            <a:alphaModFix/>
          </a:blip>
          <a:srcRect b="3365" l="1816" r="1116" t="39303"/>
          <a:stretch/>
        </p:blipFill>
        <p:spPr>
          <a:xfrm>
            <a:off x="1" y="-152400"/>
            <a:ext cx="12192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dk2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GMUgreengold.eps" id="48" name="Google Shape;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600" y="5334000"/>
            <a:ext cx="2080895" cy="136334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304800" y="4706112"/>
            <a:ext cx="9245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626968"/>
              </a:buClr>
              <a:buSzPts val="1500"/>
              <a:buFont typeface="Calibri"/>
              <a:buNone/>
              <a:defRPr b="1" sz="1500">
                <a:solidFill>
                  <a:srgbClr val="62696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14528" y="381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06400" y="838200"/>
            <a:ext cx="9855200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414528" y="1295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4" type="body"/>
          </p:nvPr>
        </p:nvSpPr>
        <p:spPr>
          <a:xfrm>
            <a:off x="414528" y="17526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5" type="body"/>
          </p:nvPr>
        </p:nvSpPr>
        <p:spPr>
          <a:xfrm>
            <a:off x="414528" y="22098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6" type="body"/>
          </p:nvPr>
        </p:nvSpPr>
        <p:spPr>
          <a:xfrm>
            <a:off x="414528" y="2667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7" type="body"/>
          </p:nvPr>
        </p:nvSpPr>
        <p:spPr>
          <a:xfrm>
            <a:off x="414528" y="31242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8" type="body"/>
          </p:nvPr>
        </p:nvSpPr>
        <p:spPr>
          <a:xfrm>
            <a:off x="414528" y="3581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9" type="body"/>
          </p:nvPr>
        </p:nvSpPr>
        <p:spPr>
          <a:xfrm>
            <a:off x="414528" y="40386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3" type="body"/>
          </p:nvPr>
        </p:nvSpPr>
        <p:spPr>
          <a:xfrm>
            <a:off x="414528" y="44958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4" type="body"/>
          </p:nvPr>
        </p:nvSpPr>
        <p:spPr>
          <a:xfrm>
            <a:off x="414528" y="49530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5" type="body"/>
          </p:nvPr>
        </p:nvSpPr>
        <p:spPr>
          <a:xfrm>
            <a:off x="414528" y="54102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6" type="body"/>
          </p:nvPr>
        </p:nvSpPr>
        <p:spPr>
          <a:xfrm>
            <a:off x="10261600" y="381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7" type="body"/>
          </p:nvPr>
        </p:nvSpPr>
        <p:spPr>
          <a:xfrm>
            <a:off x="10261600" y="838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8" type="body"/>
          </p:nvPr>
        </p:nvSpPr>
        <p:spPr>
          <a:xfrm>
            <a:off x="10261600" y="1295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9" type="body"/>
          </p:nvPr>
        </p:nvSpPr>
        <p:spPr>
          <a:xfrm>
            <a:off x="10261600" y="17526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20" type="body"/>
          </p:nvPr>
        </p:nvSpPr>
        <p:spPr>
          <a:xfrm>
            <a:off x="10261600" y="22098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1" type="body"/>
          </p:nvPr>
        </p:nvSpPr>
        <p:spPr>
          <a:xfrm>
            <a:off x="10261600" y="2667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2" type="body"/>
          </p:nvPr>
        </p:nvSpPr>
        <p:spPr>
          <a:xfrm>
            <a:off x="10261600" y="3124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23" type="body"/>
          </p:nvPr>
        </p:nvSpPr>
        <p:spPr>
          <a:xfrm>
            <a:off x="10261600" y="3581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24" type="body"/>
          </p:nvPr>
        </p:nvSpPr>
        <p:spPr>
          <a:xfrm>
            <a:off x="10261600" y="40386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5" type="body"/>
          </p:nvPr>
        </p:nvSpPr>
        <p:spPr>
          <a:xfrm>
            <a:off x="10261600" y="44958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6" type="body"/>
          </p:nvPr>
        </p:nvSpPr>
        <p:spPr>
          <a:xfrm>
            <a:off x="10261600" y="49530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27" type="body"/>
          </p:nvPr>
        </p:nvSpPr>
        <p:spPr>
          <a:xfrm>
            <a:off x="10261600" y="54102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28" type="body"/>
          </p:nvPr>
        </p:nvSpPr>
        <p:spPr>
          <a:xfrm>
            <a:off x="414528" y="5867400"/>
            <a:ext cx="9847072" cy="228600"/>
          </a:xfrm>
          <a:prstGeom prst="rect">
            <a:avLst/>
          </a:prstGeom>
          <a:solidFill>
            <a:srgbClr val="F9ED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29" type="body"/>
          </p:nvPr>
        </p:nvSpPr>
        <p:spPr>
          <a:xfrm>
            <a:off x="10261600" y="5867400"/>
            <a:ext cx="9144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06400" y="4343400"/>
            <a:ext cx="1076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406400" y="914400"/>
            <a:ext cx="10769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3" type="body"/>
          </p:nvPr>
        </p:nvSpPr>
        <p:spPr>
          <a:xfrm>
            <a:off x="406400" y="381000"/>
            <a:ext cx="10769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2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197600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GEORGE MASON UNIVERSITY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it.ly/3fHLn23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ctrTitle"/>
          </p:nvPr>
        </p:nvSpPr>
        <p:spPr>
          <a:xfrm>
            <a:off x="304800" y="3962400"/>
            <a:ext cx="965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TEACHING ENGLISH THROUGH ENGLISH</a:t>
            </a:r>
            <a:endParaRPr/>
          </a:p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304800" y="4645150"/>
            <a:ext cx="9245700" cy="20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2400"/>
              <a:t>Module 6 - PTRA - Plan, Teach, Reflect, Adjust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2400"/>
              <a:t>Friday, August 13, 2021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1900"/>
              <a:t>Rebecca Fox, Ph.D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rPr lang="en-US" sz="1900"/>
              <a:t>Woomee Kim, M.A</a:t>
            </a:r>
            <a:r>
              <a:rPr lang="en-US" sz="1800"/>
              <a:t>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t/>
            </a:r>
            <a:endParaRPr sz="1800"/>
          </a:p>
          <a:p>
            <a:pPr indent="-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Fox, R., &amp; Kim, W. (August, 2021). </a:t>
            </a:r>
            <a:r>
              <a:rPr b="0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PTRA - Plan, Teach, Reflect, Adjust. </a:t>
            </a:r>
            <a:r>
              <a:rPr b="0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Workshop webinar presented for the Teaching English through English online professional development program (Cohorts I &amp; II): Module 6. U.S. Embassy in Tashkent funded English Speaking Nation Program in Uzbekistan (online). </a:t>
            </a:r>
            <a:r>
              <a:rPr b="0"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https://bit.ly/3fHLn23</a:t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26968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3950"/>
            <a:ext cx="12269174" cy="41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>
            <a:off x="435000" y="784675"/>
            <a:ext cx="11322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Example: </a:t>
            </a:r>
            <a:r>
              <a:rPr b="1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t’s take a look back at our Module 6 Objectives!</a:t>
            </a:r>
            <a:endParaRPr b="1" sz="17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7" name="Google Shape;187;p29"/>
          <p:cNvSpPr txBox="1"/>
          <p:nvPr>
            <p:ph idx="2" type="body"/>
          </p:nvPr>
        </p:nvSpPr>
        <p:spPr>
          <a:xfrm>
            <a:off x="3381875" y="1699225"/>
            <a:ext cx="80805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By the end of the module, you will be able to:</a:t>
            </a:r>
            <a:endParaRPr sz="2800">
              <a:solidFill>
                <a:srgbClr val="21212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plan, teach, reflect, and adjust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lesson plans to promote effective communicative language practice in their classrooms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develop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an effective lesson plan for English learners that teaches language through meaningful context and promotes communicative interaction using engaging activities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design effective lesson plans for English learners using the following steps: warm up, presentation, practice, application, and wrap up</a:t>
            </a:r>
            <a:endParaRPr sz="2400">
              <a:solidFill>
                <a:srgbClr val="2D3B4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D3B4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TETE MODULE 6 - PTRA: PLAN, TEACH, REFLECT, ADJUST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0" y="1817875"/>
            <a:ext cx="26670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>
            <a:off x="172200" y="784675"/>
            <a:ext cx="119166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t’s take a </a:t>
            </a:r>
            <a:r>
              <a:rPr b="1" i="1" lang="en-US" sz="35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deeper </a:t>
            </a: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Module 6 Objectives!</a:t>
            </a:r>
            <a:endParaRPr b="1" sz="17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5" name="Google Shape;195;p30"/>
          <p:cNvSpPr txBox="1"/>
          <p:nvPr>
            <p:ph idx="2" type="body"/>
          </p:nvPr>
        </p:nvSpPr>
        <p:spPr>
          <a:xfrm>
            <a:off x="3381875" y="1699225"/>
            <a:ext cx="80805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By the end of the module, you will be able to:</a:t>
            </a:r>
            <a:endParaRPr sz="2800">
              <a:solidFill>
                <a:srgbClr val="21212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i="1" lang="en-US" sz="2400">
                <a:solidFill>
                  <a:srgbClr val="2D3B45"/>
                </a:solidFill>
                <a:highlight>
                  <a:srgbClr val="FFFF00"/>
                </a:highlight>
              </a:rPr>
              <a:t>plan, teach, reflect, and adjust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lesson plans to promote effective communicative language practice in their classrooms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i="1" lang="en-US" sz="2400">
                <a:solidFill>
                  <a:srgbClr val="2D3B45"/>
                </a:solidFill>
                <a:highlight>
                  <a:srgbClr val="FFFF00"/>
                </a:highlight>
              </a:rPr>
              <a:t>develop</a:t>
            </a:r>
            <a:r>
              <a:rPr i="1" lang="en-US" sz="2400">
                <a:solidFill>
                  <a:srgbClr val="2D3B45"/>
                </a:solidFill>
              </a:rPr>
              <a:t> </a:t>
            </a:r>
            <a:r>
              <a:rPr lang="en-US" sz="2400">
                <a:solidFill>
                  <a:srgbClr val="2D3B45"/>
                </a:solidFill>
              </a:rPr>
              <a:t>an effective lesson plan for English learners that teaches language through meaningful context and promotes communicative interaction using engaging activities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i="1" lang="en-US" sz="2400">
                <a:solidFill>
                  <a:srgbClr val="2D3B45"/>
                </a:solidFill>
                <a:highlight>
                  <a:srgbClr val="FFFF00"/>
                </a:highlight>
              </a:rPr>
              <a:t>design effective lesson plans</a:t>
            </a:r>
            <a:r>
              <a:rPr lang="en-US" sz="2400">
                <a:solidFill>
                  <a:srgbClr val="2D3B45"/>
                </a:solidFill>
              </a:rPr>
              <a:t> for English learners using the following steps: warm up, presentation, practice, application, and wrap up</a:t>
            </a:r>
            <a:endParaRPr sz="2400">
              <a:solidFill>
                <a:srgbClr val="2D3B4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3B45"/>
                </a:solidFill>
              </a:rPr>
              <a:t>(Note that all of the objectives begin with a verb, an action!)</a:t>
            </a:r>
            <a:endParaRPr sz="2400">
              <a:solidFill>
                <a:srgbClr val="2D3B4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TETE MODULE 6 - PTRA: PLAN, TEACH, REFLECT, ADJUST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0" y="1817875"/>
            <a:ext cx="26670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>
            <a:off x="199750" y="823275"/>
            <a:ext cx="11355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are some concrete and observable objectives you might write for a lesson covering </a:t>
            </a:r>
            <a:r>
              <a:rPr b="1" lang="en-US" sz="42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“At the Restaurant”</a:t>
            </a: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result of this lesson At the Restaurant, students will be able to (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SWBAT)…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b="1" i="1" sz="4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Please type ONE concrete objective into the chat box </a:t>
            </a:r>
            <a:endParaRPr b="1" i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or raise your hand to say an answer!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1100" y="4062752"/>
            <a:ext cx="2242499" cy="16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202550" y="685800"/>
            <a:ext cx="11864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Steps to Lesson Planning: WPPAWF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3676425" y="1638875"/>
            <a:ext cx="45624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arm-up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resentation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ractice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pplication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rap-up</a:t>
            </a:r>
            <a:endParaRPr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AutoNum type="arabicPeriod"/>
            </a:pP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ollow-up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17" name="Google Shape;217;p33"/>
          <p:cNvSpPr txBox="1"/>
          <p:nvPr/>
        </p:nvSpPr>
        <p:spPr>
          <a:xfrm>
            <a:off x="0" y="685800"/>
            <a:ext cx="11985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Activating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WPPAWF: 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 ideas from Modules 1-5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796861"/>
            <a:ext cx="4354426" cy="32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/>
        </p:nvSpPr>
        <p:spPr>
          <a:xfrm>
            <a:off x="1508900" y="2304350"/>
            <a:ext cx="45051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arm-up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resentation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ractice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pplication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rap-up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AutoNum type="arabicPeriod"/>
            </a:pPr>
            <a:r>
              <a:rPr b="1"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ollow-up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196975" y="685800"/>
            <a:ext cx="11421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Steps of a Lesson with Improvements from Lola Uzakova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“Write a Postcard”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75" y="2057400"/>
            <a:ext cx="9320799" cy="42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5050" y="1572500"/>
            <a:ext cx="2269651" cy="185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/>
        </p:nvSpPr>
        <p:spPr>
          <a:xfrm>
            <a:off x="231775" y="685800"/>
            <a:ext cx="1133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some challenges you might face as you create communicative lesson plans. </a:t>
            </a:r>
            <a:endParaRPr b="1"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34" name="Google Shape;234;p35"/>
          <p:cNvSpPr txBox="1"/>
          <p:nvPr/>
        </p:nvSpPr>
        <p:spPr>
          <a:xfrm>
            <a:off x="515725" y="2057400"/>
            <a:ext cx="107697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Now, what do you think will be the most helpful </a:t>
            </a:r>
            <a:r>
              <a:rPr b="1" i="1" lang="en-US" sz="44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to you</a:t>
            </a:r>
            <a:r>
              <a:rPr b="1" i="1" lang="en-US" sz="4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 to overcome these challenges?</a:t>
            </a:r>
            <a:r>
              <a:rPr b="1" i="1" lang="en-US" sz="4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4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b="1" i="1" sz="44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Please type your answers into the chat box </a:t>
            </a:r>
            <a:endParaRPr b="1" i="1" sz="3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or raise your hand to share an answer!</a:t>
            </a:r>
            <a:endParaRPr b="1" i="1" sz="3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/>
        </p:nvSpPr>
        <p:spPr>
          <a:xfrm>
            <a:off x="738550" y="3014875"/>
            <a:ext cx="10078500" cy="46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"There are three types of lessons: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The one we plan to teach;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the one we actually teach;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and the one we wish we had taught." </a:t>
            </a:r>
            <a:endParaRPr b="1" i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6667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E6138"/>
                </a:solidFill>
                <a:latin typeface="Calibri"/>
                <a:ea typeface="Calibri"/>
                <a:cs typeface="Calibri"/>
                <a:sym typeface="Calibri"/>
              </a:rPr>
              <a:t>- Unknown</a:t>
            </a:r>
            <a:endParaRPr b="1" sz="2400">
              <a:solidFill>
                <a:srgbClr val="1E6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1E6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200" y="1342950"/>
            <a:ext cx="2426096" cy="20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47" name="Google Shape;247;p37"/>
          <p:cNvSpPr txBox="1"/>
          <p:nvPr/>
        </p:nvSpPr>
        <p:spPr>
          <a:xfrm>
            <a:off x="82375" y="685800"/>
            <a:ext cx="1163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PTRA: Incorporating Reflection &amp; Adjustment into your Planning 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375" y="3054375"/>
            <a:ext cx="4681002" cy="32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825" y="1655850"/>
            <a:ext cx="6047699" cy="38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/>
        </p:nvSpPr>
        <p:spPr>
          <a:xfrm>
            <a:off x="5859275" y="2043750"/>
            <a:ext cx="4234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Hmm m, how am I teaching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during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my lesson (Reflection IN Action: what is going well, what isn’t, and why? ) 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I want to think deeper about what happened in the lesson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finish teaching (Reflection ON Action).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What can I do to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my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lesson?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6046225" y="5536775"/>
            <a:ext cx="594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60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Reflect to Adjust!</a:t>
            </a:r>
            <a:endParaRPr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57" name="Google Shape;257;p38"/>
          <p:cNvSpPr txBox="1"/>
          <p:nvPr/>
        </p:nvSpPr>
        <p:spPr>
          <a:xfrm>
            <a:off x="82375" y="685800"/>
            <a:ext cx="1163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PTRA: Incorporating Reflection &amp; Adjustment into your Planning  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950" y="3429000"/>
            <a:ext cx="4681002" cy="32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84" y="1537325"/>
            <a:ext cx="8014093" cy="51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4898975" y="2186538"/>
            <a:ext cx="60444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Hmm, I notice that two groups weren’t as engaged as much as I’d hoped :-(. 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What can I do to bring ALL my students into the restaurant role play?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They had fun, but I want to look more at WHAT my students actually learned from this lesson - maybe tomorrow I’ll create an </a:t>
            </a:r>
            <a:r>
              <a:rPr b="1" i="1" lang="en-US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exit reflection 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where they tell me what they </a:t>
            </a:r>
            <a:r>
              <a:rPr b="1" i="1" lang="en-US" sz="21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liked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1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what they </a:t>
            </a:r>
            <a:r>
              <a:rPr b="1" i="1" lang="en-US" sz="21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learned.</a:t>
            </a: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Let’s see what the students tell me 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Calibri"/>
                <a:ea typeface="Calibri"/>
                <a:cs typeface="Calibri"/>
                <a:sym typeface="Calibri"/>
              </a:rPr>
              <a:t>so I can make changes.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6096000" y="5674550"/>
            <a:ext cx="594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60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Reflect to Adjust!</a:t>
            </a:r>
            <a:endParaRPr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582150" y="1398650"/>
            <a:ext cx="11027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0: Introduction to our journey into deep reflection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1: Building routines in English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2: Giving Clear Instructions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3: Effective Question and Answer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4: Checking Comprehension and Answer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Module 5: Increasing Classroom Interaction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704900" y="808125"/>
            <a:ext cx="10260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Recalling Our Learning in Modules 0-5</a:t>
            </a:r>
            <a:endParaRPr b="1" sz="36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 rot="298">
            <a:off x="459675" y="3999750"/>
            <a:ext cx="103800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The focus on the first 5 modules, plus Module 0, was to open the door to many new </a:t>
            </a: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possibilities</a:t>
            </a: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 for interactive, engaged teaching and learning in our English classrooms.</a:t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NOW, we are going to incorporate these new strategies and approaches into reflective, interactive, goal-oriented lessons.  </a:t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Let’s Go!</a:t>
            </a:r>
            <a:endParaRPr b="1" i="1" sz="26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25" y="801875"/>
            <a:ext cx="8872800" cy="56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25" y="801875"/>
            <a:ext cx="8872800" cy="5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/>
          <p:nvPr/>
        </p:nvSpPr>
        <p:spPr>
          <a:xfrm>
            <a:off x="1317700" y="1925725"/>
            <a:ext cx="223500" cy="223500"/>
          </a:xfrm>
          <a:prstGeom prst="ellipse">
            <a:avLst/>
          </a:prstGeom>
          <a:solidFill>
            <a:srgbClr val="F7931E"/>
          </a:solidFill>
          <a:ln cap="flat" cmpd="sng" w="9525">
            <a:solidFill>
              <a:srgbClr val="F793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80" name="Google Shape;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25" y="801875"/>
            <a:ext cx="8872800" cy="5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/>
          <p:cNvSpPr/>
          <p:nvPr/>
        </p:nvSpPr>
        <p:spPr>
          <a:xfrm>
            <a:off x="1317700" y="1925725"/>
            <a:ext cx="223500" cy="223500"/>
          </a:xfrm>
          <a:prstGeom prst="ellipse">
            <a:avLst/>
          </a:prstGeom>
          <a:solidFill>
            <a:srgbClr val="F7931E"/>
          </a:solidFill>
          <a:ln cap="flat" cmpd="sng" w="9525">
            <a:solidFill>
              <a:srgbClr val="F793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1317700" y="4092600"/>
            <a:ext cx="223500" cy="223500"/>
          </a:xfrm>
          <a:prstGeom prst="ellipse">
            <a:avLst/>
          </a:prstGeom>
          <a:solidFill>
            <a:srgbClr val="F7931E"/>
          </a:solidFill>
          <a:ln cap="flat" cmpd="sng" w="9525">
            <a:solidFill>
              <a:srgbClr val="F793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/>
          <p:nvPr/>
        </p:nvSpPr>
        <p:spPr>
          <a:xfrm>
            <a:off x="406400" y="5279475"/>
            <a:ext cx="107697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Now we will do our Module 6 Exit Ticket!</a:t>
            </a:r>
            <a:endParaRPr b="1" i="1" sz="38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Click on the link in the chat box.</a:t>
            </a:r>
            <a:endParaRPr b="1" i="1" sz="38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406400" y="983050"/>
            <a:ext cx="107697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latin typeface="Calibri"/>
                <a:ea typeface="Calibri"/>
                <a:cs typeface="Calibri"/>
                <a:sym typeface="Calibri"/>
              </a:rPr>
              <a:t>EXIT TICKET - TIME FOR D.E.A.R.</a:t>
            </a:r>
            <a:endParaRPr b="1" sz="5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rop </a:t>
            </a: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verything </a:t>
            </a: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nd </a:t>
            </a:r>
            <a:r>
              <a:rPr b="1" lang="en-US" sz="47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eflect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new thing from Module 6 that you will apply to your communicative lesson planning process?</a:t>
            </a:r>
            <a:endParaRPr sz="4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/>
        </p:nvSpPr>
        <p:spPr>
          <a:xfrm>
            <a:off x="406400" y="759675"/>
            <a:ext cx="1076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due on Sunday, August 15th?</a:t>
            </a:r>
            <a:endParaRPr/>
          </a:p>
        </p:txBody>
      </p:sp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297" name="Google Shape;297;p43"/>
          <p:cNvSpPr txBox="1"/>
          <p:nvPr/>
        </p:nvSpPr>
        <p:spPr>
          <a:xfrm>
            <a:off x="406400" y="6145425"/>
            <a:ext cx="1076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0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Remember to continue building your portfolios!</a:t>
            </a:r>
            <a:endParaRPr>
              <a:solidFill>
                <a:srgbClr val="F7931E"/>
              </a:solidFill>
            </a:endParaRPr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0" y="2685025"/>
            <a:ext cx="11591625" cy="3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00" y="1480059"/>
            <a:ext cx="11591624" cy="127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406400" y="1158600"/>
            <a:ext cx="107697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endParaRPr b="1" sz="44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7: Extending Textbook Activities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announced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Monday,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16, 2021!</a:t>
            </a:r>
            <a:endParaRPr b="1" sz="3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NEXT WEBINAR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August 20th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7:00-8:00 PM, Uzbekistan Time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4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312" name="Google Shape;312;p45"/>
          <p:cNvSpPr txBox="1"/>
          <p:nvPr/>
        </p:nvSpPr>
        <p:spPr>
          <a:xfrm>
            <a:off x="406400" y="852075"/>
            <a:ext cx="10769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Goodbye Song</a:t>
            </a:r>
            <a:endParaRPr b="1"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850" y="1786825"/>
            <a:ext cx="3901918" cy="43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5"/>
          <p:cNvSpPr txBox="1"/>
          <p:nvPr/>
        </p:nvSpPr>
        <p:spPr>
          <a:xfrm>
            <a:off x="5388175" y="2223675"/>
            <a:ext cx="4971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Goodbye! It’s 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Goodbye! It’s time to go.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See you later!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930925" y="6157875"/>
            <a:ext cx="878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Welcome to Our World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published by National Geographic Learning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grpSp>
        <p:nvGrpSpPr>
          <p:cNvPr id="130" name="Google Shape;130;p22"/>
          <p:cNvGrpSpPr/>
          <p:nvPr/>
        </p:nvGrpSpPr>
        <p:grpSpPr>
          <a:xfrm>
            <a:off x="424360" y="1002308"/>
            <a:ext cx="10733700" cy="5418600"/>
            <a:chOff x="0" y="0"/>
            <a:chExt cx="10733700" cy="5418600"/>
          </a:xfrm>
        </p:grpSpPr>
        <p:cxnSp>
          <p:nvCxnSpPr>
            <p:cNvPr id="131" name="Google Shape;131;p22"/>
            <p:cNvCxnSpPr/>
            <p:nvPr/>
          </p:nvCxnSpPr>
          <p:spPr>
            <a:xfrm>
              <a:off x="0" y="0"/>
              <a:ext cx="10733700" cy="0"/>
            </a:xfrm>
            <a:prstGeom prst="straightConnector1">
              <a:avLst/>
            </a:prstGeom>
            <a:solidFill>
              <a:schemeClr val="lt1"/>
            </a:solidFill>
            <a:ln cap="flat" cmpd="sng" w="42500">
              <a:solidFill>
                <a:srgbClr val="DF841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2" name="Google Shape;132;p22"/>
            <p:cNvSpPr/>
            <p:nvPr/>
          </p:nvSpPr>
          <p:spPr>
            <a:xfrm>
              <a:off x="0" y="0"/>
              <a:ext cx="2701800" cy="54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2"/>
            <p:cNvSpPr txBox="1"/>
            <p:nvPr/>
          </p:nvSpPr>
          <p:spPr>
            <a:xfrm>
              <a:off x="0" y="0"/>
              <a:ext cx="2701800" cy="54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9525" lIns="129525" spcFirstLastPara="1" rIns="129525" wrap="square" tIns="12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i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i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Module 6</a:t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Webinar Agenda:</a:t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2852234" y="143668"/>
              <a:ext cx="7874700" cy="10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5" name="Google Shape;135;p22"/>
            <p:cNvCxnSpPr/>
            <p:nvPr/>
          </p:nvCxnSpPr>
          <p:spPr>
            <a:xfrm>
              <a:off x="2701753" y="2166625"/>
              <a:ext cx="8025000" cy="0"/>
            </a:xfrm>
            <a:prstGeom prst="straightConnector1">
              <a:avLst/>
            </a:prstGeom>
            <a:solidFill>
              <a:srgbClr val="F7931B"/>
            </a:solidFill>
            <a:ln cap="flat" cmpd="sng" w="4250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22"/>
            <p:cNvCxnSpPr/>
            <p:nvPr/>
          </p:nvCxnSpPr>
          <p:spPr>
            <a:xfrm>
              <a:off x="2701753" y="3563987"/>
              <a:ext cx="8025000" cy="0"/>
            </a:xfrm>
            <a:prstGeom prst="straightConnector1">
              <a:avLst/>
            </a:prstGeom>
            <a:solidFill>
              <a:srgbClr val="F7931B"/>
            </a:solidFill>
            <a:ln cap="flat" cmpd="sng" w="4250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22"/>
            <p:cNvCxnSpPr/>
            <p:nvPr/>
          </p:nvCxnSpPr>
          <p:spPr>
            <a:xfrm>
              <a:off x="2701740" y="5067415"/>
              <a:ext cx="8025000" cy="0"/>
            </a:xfrm>
            <a:prstGeom prst="straightConnector1">
              <a:avLst/>
            </a:prstGeom>
            <a:solidFill>
              <a:srgbClr val="F7931B"/>
            </a:solidFill>
            <a:ln cap="flat" cmpd="sng" w="42500">
              <a:solidFill>
                <a:srgbClr val="F79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8" name="Google Shape;138;p22"/>
            <p:cNvSpPr txBox="1"/>
            <p:nvPr/>
          </p:nvSpPr>
          <p:spPr>
            <a:xfrm>
              <a:off x="2852234" y="409793"/>
              <a:ext cx="7874700" cy="10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5250" lIns="95250" spcFirstLastPara="1" rIns="95250" wrap="square" tIns="952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Module 6 content and strategies for effective lesson planning, teaching, reflecting, and adjusting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 &amp; A about aspects of Lesson Planning and Module 6 content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Continuing to deepen our understanding of Reflection as it relates to lesson planning </a:t>
              </a:r>
              <a:endParaRPr sz="25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435000" y="784675"/>
            <a:ext cx="11322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of Module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prepare you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design &amp; develop lesson plans, and delve deeper into reflective teaching practice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544925" y="1934875"/>
            <a:ext cx="80805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By the end of this module, you will be able to:</a:t>
            </a:r>
            <a:endParaRPr sz="2800">
              <a:solidFill>
                <a:srgbClr val="21212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plan, teach, reflect, and adjust lesson plans that promote effective communicative language practice in your  classroom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develop an effective lesson plan for English learners that teaches language through meaningful context and promotes communicative interaction using engaging activities</a:t>
            </a:r>
            <a:endParaRPr sz="2400">
              <a:solidFill>
                <a:srgbClr val="2D3B4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rgbClr val="2D3B45"/>
                </a:solidFill>
              </a:rPr>
              <a:t>design effective lesson plans for English learners using the following steps: warm up, presentation, practice, application, and wrap up</a:t>
            </a:r>
            <a:endParaRPr sz="4100">
              <a:solidFill>
                <a:srgbClr val="21212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TETE MODULE 6 - PTRA: PLAN, TEACH, REFLECT, ADJUST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600" y="2230763"/>
            <a:ext cx="3315024" cy="213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582150" y="2131050"/>
            <a:ext cx="1102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06400" y="488250"/>
            <a:ext cx="11099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Effective lessons . . . .</a:t>
            </a: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Start with your </a:t>
            </a:r>
            <a:r>
              <a:rPr b="1" lang="en-US" sz="3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learners and classroom context</a:t>
            </a: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 in mind:</a:t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Who are your learners?</a:t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406400" y="18345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 rot="254">
            <a:off x="406400" y="4966825"/>
            <a:ext cx="40554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100">
              <a:solidFill>
                <a:srgbClr val="F79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900" y="2131050"/>
            <a:ext cx="6480998" cy="46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406400" y="685800"/>
            <a:ext cx="10769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Approaches for Developing </a:t>
            </a:r>
            <a:endParaRPr b="1"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Lessons Using PTRA</a:t>
            </a:r>
            <a:endParaRPr b="1"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What is PTRA? </a:t>
            </a:r>
            <a:r>
              <a:rPr b="1" lang="en-US" sz="45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How do I plan </a:t>
            </a:r>
            <a:r>
              <a:rPr b="1" i="1" lang="en-US" sz="45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effectively</a:t>
            </a:r>
            <a:r>
              <a:rPr b="1" lang="en-US" sz="4500">
                <a:solidFill>
                  <a:srgbClr val="F8931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4500">
              <a:solidFill>
                <a:srgbClr val="F89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Consider the important process of </a:t>
            </a:r>
            <a:r>
              <a:rPr b="1" i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r>
              <a:rPr b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b="1" i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inquiry</a:t>
            </a:r>
            <a:r>
              <a:rPr b="1" lang="en-US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that are involved here! </a:t>
            </a:r>
            <a:endParaRPr b="1" sz="3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Objectives: SWBAT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Steps to lesson planning: WPPAWF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Thematic Unit Planning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●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Reflective Teaching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Char char="○"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Reflection to Adjust your teaching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406400" y="806075"/>
            <a:ext cx="10769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it important to </a:t>
            </a:r>
            <a:r>
              <a:rPr b="1" lang="en-US" sz="57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classroom interaction for language learning? 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b="1" i="1" sz="4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Please type your answers into the chat box or raise your hand to say an answer!</a:t>
            </a:r>
            <a:endParaRPr b="1" i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239700" y="685800"/>
            <a:ext cx="11465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so important to </a:t>
            </a:r>
            <a:r>
              <a:rPr b="1" lang="en-US" sz="4400">
                <a:solidFill>
                  <a:srgbClr val="F7931E"/>
                </a:solidFill>
                <a:latin typeface="Calibri"/>
                <a:ea typeface="Calibri"/>
                <a:cs typeface="Calibri"/>
                <a:sym typeface="Calibri"/>
              </a:rPr>
              <a:t>PLAN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carefully and thoughtfully for interactive language learning? </a:t>
            </a:r>
            <a:endParaRPr sz="28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lesson planning brings together the wonderful new strategies from Modules 0 - 5 and makes them come alive!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promote the use of English, we must </a:t>
            </a: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stage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many ways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need multiple opportunities to </a:t>
            </a: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authentic, “real-life” language and augment “every day” vocabulary in English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exchange creative ideas and build collaborative relationships while supporting their language acquisition authentically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is important, but it isn’t enough! We need to look at the </a:t>
            </a:r>
            <a:r>
              <a:rPr b="1"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our planning as we teach:  Remember, </a:t>
            </a: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learn and </a:t>
            </a: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DO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result of our careful and thoughtful lesson planning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406400" y="381000"/>
            <a:ext cx="1076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TETE MODULE 6 - PTRA: PLAN, TEACH, REFLECT, ADJUST</a:t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253025" y="806075"/>
            <a:ext cx="115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Objectives: 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 thinks:  By the end of this lesson/unit, 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SWBAT - “Students will be able to . . .</a:t>
            </a:r>
            <a:r>
              <a:rPr b="1"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end point in mind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concrete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observable action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525" y="3216129"/>
            <a:ext cx="5569299" cy="344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onBrand.pxtx">
  <a:themeElements>
    <a:clrScheme name="Custom 5">
      <a:dk1>
        <a:srgbClr val="1E6138"/>
      </a:dk1>
      <a:lt1>
        <a:srgbClr val="FFFFFF"/>
      </a:lt1>
      <a:dk2>
        <a:srgbClr val="00909E"/>
      </a:dk2>
      <a:lt2>
        <a:srgbClr val="D1D3D5"/>
      </a:lt2>
      <a:accent1>
        <a:srgbClr val="B31D37"/>
      </a:accent1>
      <a:accent2>
        <a:srgbClr val="E2A82B"/>
      </a:accent2>
      <a:accent3>
        <a:srgbClr val="7E5300"/>
      </a:accent3>
      <a:accent4>
        <a:srgbClr val="87908F"/>
      </a:accent4>
      <a:accent5>
        <a:srgbClr val="81A32B"/>
      </a:accent5>
      <a:accent6>
        <a:srgbClr val="F7931E"/>
      </a:accent6>
      <a:hlink>
        <a:srgbClr val="007DC5"/>
      </a:hlink>
      <a:folHlink>
        <a:srgbClr val="8057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