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ESPb/3O8HJ8GGdvR2howo7QJQ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cKYf06WJ2RtMyxELkgipzY8A4QY_CjfS/view?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cKYf06WJ2RtMyxELkgipzY8A4QY_CjfS/view?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549a1a2b2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549a1a2b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549a1a2b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1549a1a2b2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549a1a2b2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549a1a2b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https://drive.google.com/file/d/1cKYf06WJ2RtMyxELkgipzY8A4QY_CjfS/view?usp=sharing</a:t>
            </a:r>
            <a:r>
              <a:rPr lang="en-US"/>
              <a:t> Share this link for Sample graphic organizers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549a1a2b2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1549a1a2b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can you make this more </a:t>
            </a:r>
            <a:r>
              <a:rPr lang="en-US"/>
              <a:t>interactive?</a:t>
            </a:r>
            <a:endParaRPr/>
          </a:p>
          <a:p>
            <a:pPr indent="0" lvl="0" marL="0" rtl="0" algn="l">
              <a:spcBef>
                <a:spcPts val="0"/>
              </a:spcBef>
              <a:spcAft>
                <a:spcPts val="0"/>
              </a:spcAft>
              <a:buNone/>
            </a:pPr>
            <a:r>
              <a:t/>
            </a:r>
            <a:endParaRPr/>
          </a:p>
        </p:txBody>
      </p:sp>
      <p:sp>
        <p:nvSpPr>
          <p:cNvPr id="146" name="Google Shape;14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549a1a2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549a1a2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549a1a2b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549a1a2b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549a1a2b2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549a1a2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https://drive.google.com/file/d/1cKYf06WJ2RtMyxELkgipzY8A4QY_CjfS/view?usp=sharing</a:t>
            </a:r>
            <a:r>
              <a:rPr lang="en-US"/>
              <a:t> Share this Graphic organizer group</a:t>
            </a:r>
            <a:endParaRPr/>
          </a:p>
        </p:txBody>
      </p:sp>
      <p:sp>
        <p:nvSpPr>
          <p:cNvPr id="181" name="Google Shape;18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549a1a2b2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549a1a2b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22" name="Shape 22"/>
        <p:cNvGrpSpPr/>
        <p:nvPr/>
      </p:nvGrpSpPr>
      <p:grpSpPr>
        <a:xfrm>
          <a:off x="0" y="0"/>
          <a:ext cx="0" cy="0"/>
          <a:chOff x="0" y="0"/>
          <a:chExt cx="0" cy="0"/>
        </a:xfrm>
      </p:grpSpPr>
      <p:grpSp>
        <p:nvGrpSpPr>
          <p:cNvPr id="23" name="Google Shape;23;p11"/>
          <p:cNvGrpSpPr/>
          <p:nvPr/>
        </p:nvGrpSpPr>
        <p:grpSpPr>
          <a:xfrm>
            <a:off x="0" y="-8467"/>
            <a:ext cx="12192000" cy="6866467"/>
            <a:chOff x="0" y="-8467"/>
            <a:chExt cx="12192000" cy="6866467"/>
          </a:xfrm>
        </p:grpSpPr>
        <p:cxnSp>
          <p:nvCxnSpPr>
            <p:cNvPr id="24" name="Google Shape;24;p1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1"/>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подпись">
  <p:cSld name="Заголовок и подпись">
    <p:spTree>
      <p:nvGrpSpPr>
        <p:cNvPr id="90" name="Shape 90"/>
        <p:cNvGrpSpPr/>
        <p:nvPr/>
      </p:nvGrpSpPr>
      <p:grpSpPr>
        <a:xfrm>
          <a:off x="0" y="0"/>
          <a:ext cx="0" cy="0"/>
          <a:chOff x="0" y="0"/>
          <a:chExt cx="0" cy="0"/>
        </a:xfrm>
      </p:grpSpPr>
      <p:sp>
        <p:nvSpPr>
          <p:cNvPr id="91" name="Google Shape;91;p20"/>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с подписью">
  <p:cSld name="Цитата с подписью">
    <p:spTree>
      <p:nvGrpSpPr>
        <p:cNvPr id="96" name="Shape 96"/>
        <p:cNvGrpSpPr/>
        <p:nvPr/>
      </p:nvGrpSpPr>
      <p:grpSpPr>
        <a:xfrm>
          <a:off x="0" y="0"/>
          <a:ext cx="0" cy="0"/>
          <a:chOff x="0" y="0"/>
          <a:chExt cx="0" cy="0"/>
        </a:xfrm>
      </p:grpSpPr>
      <p:sp>
        <p:nvSpPr>
          <p:cNvPr id="97" name="Google Shape;97;p2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1"/>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1"/>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04" name="Google Shape;104;p2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арточка имени">
  <p:cSld name="Карточка имени">
    <p:spTree>
      <p:nvGrpSpPr>
        <p:cNvPr id="105" name="Shape 105"/>
        <p:cNvGrpSpPr/>
        <p:nvPr/>
      </p:nvGrpSpPr>
      <p:grpSpPr>
        <a:xfrm>
          <a:off x="0" y="0"/>
          <a:ext cx="0" cy="0"/>
          <a:chOff x="0" y="0"/>
          <a:chExt cx="0" cy="0"/>
        </a:xfrm>
      </p:grpSpPr>
      <p:sp>
        <p:nvSpPr>
          <p:cNvPr id="106" name="Google Shape;106;p22"/>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карточки имени">
  <p:cSld name="Цитата карточки имени">
    <p:spTree>
      <p:nvGrpSpPr>
        <p:cNvPr id="111" name="Shape 111"/>
        <p:cNvGrpSpPr/>
        <p:nvPr/>
      </p:nvGrpSpPr>
      <p:grpSpPr>
        <a:xfrm>
          <a:off x="0" y="0"/>
          <a:ext cx="0" cy="0"/>
          <a:chOff x="0" y="0"/>
          <a:chExt cx="0" cy="0"/>
        </a:xfrm>
      </p:grpSpPr>
      <p:sp>
        <p:nvSpPr>
          <p:cNvPr id="112" name="Google Shape;112;p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19" name="Google Shape;119;p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Истина или ложь">
  <p:cSld name="Истина или ложь">
    <p:spTree>
      <p:nvGrpSpPr>
        <p:cNvPr id="120" name="Shape 120"/>
        <p:cNvGrpSpPr/>
        <p:nvPr/>
      </p:nvGrpSpPr>
      <p:grpSpPr>
        <a:xfrm>
          <a:off x="0" y="0"/>
          <a:ext cx="0" cy="0"/>
          <a:chOff x="0" y="0"/>
          <a:chExt cx="0" cy="0"/>
        </a:xfrm>
      </p:grpSpPr>
      <p:sp>
        <p:nvSpPr>
          <p:cNvPr id="121" name="Google Shape;121;p24"/>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5"/>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33" name="Shape 133"/>
        <p:cNvGrpSpPr/>
        <p:nvPr/>
      </p:nvGrpSpPr>
      <p:grpSpPr>
        <a:xfrm>
          <a:off x="0" y="0"/>
          <a:ext cx="0" cy="0"/>
          <a:chOff x="0" y="0"/>
          <a:chExt cx="0" cy="0"/>
        </a:xfrm>
      </p:grpSpPr>
      <p:sp>
        <p:nvSpPr>
          <p:cNvPr id="134" name="Google Shape;134;p26"/>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6"/>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9" name="Shape 39"/>
        <p:cNvGrpSpPr/>
        <p:nvPr/>
      </p:nvGrpSpPr>
      <p:grpSpPr>
        <a:xfrm>
          <a:off x="0" y="0"/>
          <a:ext cx="0" cy="0"/>
          <a:chOff x="0" y="0"/>
          <a:chExt cx="0" cy="0"/>
        </a:xfrm>
      </p:grpSpPr>
      <p:sp>
        <p:nvSpPr>
          <p:cNvPr id="40" name="Google Shape;40;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5" name="Shape 45"/>
        <p:cNvGrpSpPr/>
        <p:nvPr/>
      </p:nvGrpSpPr>
      <p:grpSpPr>
        <a:xfrm>
          <a:off x="0" y="0"/>
          <a:ext cx="0" cy="0"/>
          <a:chOff x="0" y="0"/>
          <a:chExt cx="0" cy="0"/>
        </a:xfrm>
      </p:grpSpPr>
      <p:sp>
        <p:nvSpPr>
          <p:cNvPr id="46" name="Google Shape;46;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8" name="Google Shape;48;p13"/>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9" name="Google Shape;49;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52" name="Shape 52"/>
        <p:cNvGrpSpPr/>
        <p:nvPr/>
      </p:nvGrpSpPr>
      <p:grpSpPr>
        <a:xfrm>
          <a:off x="0" y="0"/>
          <a:ext cx="0" cy="0"/>
          <a:chOff x="0" y="0"/>
          <a:chExt cx="0" cy="0"/>
        </a:xfrm>
      </p:grpSpPr>
      <p:sp>
        <p:nvSpPr>
          <p:cNvPr id="53" name="Google Shape;53;p1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5" name="Google Shape;5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8" name="Shape 58"/>
        <p:cNvGrpSpPr/>
        <p:nvPr/>
      </p:nvGrpSpPr>
      <p:grpSpPr>
        <a:xfrm>
          <a:off x="0" y="0"/>
          <a:ext cx="0" cy="0"/>
          <a:chOff x="0" y="0"/>
          <a:chExt cx="0" cy="0"/>
        </a:xfrm>
      </p:grpSpPr>
      <p:sp>
        <p:nvSpPr>
          <p:cNvPr id="59" name="Google Shape;59;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1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1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67" name="Shape 67"/>
        <p:cNvGrpSpPr/>
        <p:nvPr/>
      </p:nvGrpSpPr>
      <p:grpSpPr>
        <a:xfrm>
          <a:off x="0" y="0"/>
          <a:ext cx="0" cy="0"/>
          <a:chOff x="0" y="0"/>
          <a:chExt cx="0" cy="0"/>
        </a:xfrm>
      </p:grpSpPr>
      <p:sp>
        <p:nvSpPr>
          <p:cNvPr id="68" name="Google Shape;6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72" name="Shape 72"/>
        <p:cNvGrpSpPr/>
        <p:nvPr/>
      </p:nvGrpSpPr>
      <p:grpSpPr>
        <a:xfrm>
          <a:off x="0" y="0"/>
          <a:ext cx="0" cy="0"/>
          <a:chOff x="0" y="0"/>
          <a:chExt cx="0" cy="0"/>
        </a:xfrm>
      </p:grpSpPr>
      <p:sp>
        <p:nvSpPr>
          <p:cNvPr id="73" name="Google Shape;73;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76" name="Shape 76"/>
        <p:cNvGrpSpPr/>
        <p:nvPr/>
      </p:nvGrpSpPr>
      <p:grpSpPr>
        <a:xfrm>
          <a:off x="0" y="0"/>
          <a:ext cx="0" cy="0"/>
          <a:chOff x="0" y="0"/>
          <a:chExt cx="0" cy="0"/>
        </a:xfrm>
      </p:grpSpPr>
      <p:sp>
        <p:nvSpPr>
          <p:cNvPr id="77" name="Google Shape;77;p1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1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83" name="Shape 83"/>
        <p:cNvGrpSpPr/>
        <p:nvPr/>
      </p:nvGrpSpPr>
      <p:grpSpPr>
        <a:xfrm>
          <a:off x="0" y="0"/>
          <a:ext cx="0" cy="0"/>
          <a:chOff x="0" y="0"/>
          <a:chExt cx="0" cy="0"/>
        </a:xfrm>
      </p:grpSpPr>
      <p:sp>
        <p:nvSpPr>
          <p:cNvPr id="84" name="Google Shape;84;p19"/>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9"/>
          <p:cNvSpPr/>
          <p:nvPr>
            <p:ph idx="2" type="pic"/>
          </p:nvPr>
        </p:nvSpPr>
        <p:spPr>
          <a:xfrm>
            <a:off x="677334" y="609600"/>
            <a:ext cx="8596668" cy="3845718"/>
          </a:xfrm>
          <a:prstGeom prst="rect">
            <a:avLst/>
          </a:prstGeom>
          <a:noFill/>
          <a:ln>
            <a:noFill/>
          </a:ln>
        </p:spPr>
      </p:sp>
      <p:sp>
        <p:nvSpPr>
          <p:cNvPr id="86" name="Google Shape;86;p19"/>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0"/>
          <p:cNvGrpSpPr/>
          <p:nvPr/>
        </p:nvGrpSpPr>
        <p:grpSpPr>
          <a:xfrm>
            <a:off x="0" y="-8467"/>
            <a:ext cx="12192000" cy="6866467"/>
            <a:chOff x="0" y="-8467"/>
            <a:chExt cx="12192000" cy="6866467"/>
          </a:xfrm>
        </p:grpSpPr>
        <p:cxnSp>
          <p:nvCxnSpPr>
            <p:cNvPr id="7" name="Google Shape;7;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0"/>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0"/>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file/d/1cKYf06WJ2RtMyxELkgipzY8A4QY_CjfS/view?usp=sharin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
          <p:cNvPicPr preferRelativeResize="0"/>
          <p:nvPr/>
        </p:nvPicPr>
        <p:blipFill rotWithShape="1">
          <a:blip r:embed="rId3">
            <a:alphaModFix/>
          </a:blip>
          <a:srcRect b="0" l="0" r="0" t="0"/>
          <a:stretch/>
        </p:blipFill>
        <p:spPr>
          <a:xfrm>
            <a:off x="2285725" y="865300"/>
            <a:ext cx="6371224" cy="4879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See-Think-Wonder</a:t>
            </a:r>
            <a:endParaRPr/>
          </a:p>
        </p:txBody>
      </p:sp>
      <p:sp>
        <p:nvSpPr>
          <p:cNvPr id="196" name="Google Shape;196;p6"/>
          <p:cNvSpPr txBox="1"/>
          <p:nvPr>
            <p:ph idx="1" type="body"/>
          </p:nvPr>
        </p:nvSpPr>
        <p:spPr>
          <a:xfrm>
            <a:off x="677334" y="1219200"/>
            <a:ext cx="5988509" cy="482216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See-Think-Wonder from Harvard Project Zero (2019). This thinking routine</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stimulates curiosity and sets the stage for critical thinking and inquiry with your students. First,select an image that focuses on an object, scene, or cultural event. The most interesting images for students to engage with include ones with people, action, or multiple objects that they can use to answer these three questions:</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1) What do you see? </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2) What do you think about that?</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and 3) What does it make you wonder?</a:t>
            </a:r>
            <a:endParaRPr sz="2400">
              <a:latin typeface="Times New Roman"/>
              <a:ea typeface="Times New Roman"/>
              <a:cs typeface="Times New Roman"/>
              <a:sym typeface="Times New Roman"/>
            </a:endParaRPr>
          </a:p>
        </p:txBody>
      </p:sp>
      <p:pic>
        <p:nvPicPr>
          <p:cNvPr id="197" name="Google Shape;197;p6"/>
          <p:cNvPicPr preferRelativeResize="0"/>
          <p:nvPr>
            <p:ph idx="2" type="body"/>
          </p:nvPr>
        </p:nvPicPr>
        <p:blipFill rotWithShape="1">
          <a:blip r:embed="rId3">
            <a:alphaModFix/>
          </a:blip>
          <a:srcRect b="0" l="0" r="0" t="0"/>
          <a:stretch/>
        </p:blipFill>
        <p:spPr>
          <a:xfrm>
            <a:off x="6785112" y="1219200"/>
            <a:ext cx="4943061" cy="5499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1549a1a2b2_0_50"/>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Anchor Charts</a:t>
            </a:r>
            <a:endParaRPr/>
          </a:p>
        </p:txBody>
      </p:sp>
      <p:pic>
        <p:nvPicPr>
          <p:cNvPr id="203" name="Google Shape;203;g11549a1a2b2_0_50"/>
          <p:cNvPicPr preferRelativeResize="0"/>
          <p:nvPr/>
        </p:nvPicPr>
        <p:blipFill>
          <a:blip r:embed="rId3">
            <a:alphaModFix/>
          </a:blip>
          <a:stretch>
            <a:fillRect/>
          </a:stretch>
        </p:blipFill>
        <p:spPr>
          <a:xfrm>
            <a:off x="272627" y="1584725"/>
            <a:ext cx="3803544" cy="4697401"/>
          </a:xfrm>
          <a:prstGeom prst="rect">
            <a:avLst/>
          </a:prstGeom>
          <a:noFill/>
          <a:ln>
            <a:noFill/>
          </a:ln>
        </p:spPr>
      </p:pic>
      <p:pic>
        <p:nvPicPr>
          <p:cNvPr id="204" name="Google Shape;204;g11549a1a2b2_0_50"/>
          <p:cNvPicPr preferRelativeResize="0"/>
          <p:nvPr/>
        </p:nvPicPr>
        <p:blipFill>
          <a:blip r:embed="rId4">
            <a:alphaModFix/>
          </a:blip>
          <a:stretch>
            <a:fillRect/>
          </a:stretch>
        </p:blipFill>
        <p:spPr>
          <a:xfrm>
            <a:off x="4359421" y="1584725"/>
            <a:ext cx="3802441" cy="4622700"/>
          </a:xfrm>
          <a:prstGeom prst="rect">
            <a:avLst/>
          </a:prstGeom>
          <a:noFill/>
          <a:ln>
            <a:noFill/>
          </a:ln>
        </p:spPr>
      </p:pic>
      <p:pic>
        <p:nvPicPr>
          <p:cNvPr id="205" name="Google Shape;205;g11549a1a2b2_0_50"/>
          <p:cNvPicPr preferRelativeResize="0"/>
          <p:nvPr/>
        </p:nvPicPr>
        <p:blipFill>
          <a:blip r:embed="rId5">
            <a:alphaModFix/>
          </a:blip>
          <a:stretch>
            <a:fillRect/>
          </a:stretch>
        </p:blipFill>
        <p:spPr>
          <a:xfrm>
            <a:off x="8445113" y="1584725"/>
            <a:ext cx="3467025" cy="462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Word Walls</a:t>
            </a:r>
            <a:endParaRPr/>
          </a:p>
        </p:txBody>
      </p:sp>
      <p:sp>
        <p:nvSpPr>
          <p:cNvPr id="211" name="Google Shape;211;p7"/>
          <p:cNvSpPr txBox="1"/>
          <p:nvPr>
            <p:ph idx="1" type="body"/>
          </p:nvPr>
        </p:nvSpPr>
        <p:spPr>
          <a:xfrm>
            <a:off x="677333" y="1311965"/>
            <a:ext cx="7459501" cy="47293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Word Walls is another strategy for making learning visually</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stimulating. Incorporating word walls into your classroom is a way to build students’ vocabulary</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recognition by making learning visible and interactive. Again, simplicity is key for this strategy</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too. Some of the most useful word walls for students can be maintained by keeping it simple.</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You can even make a section for synonyms and antonyms that students manipulate during review time. Most importantly, give your students ownership of the word wall and allow them to contribute and interact with it during class.</a:t>
            </a:r>
            <a:endParaRPr sz="2400">
              <a:latin typeface="Times New Roman"/>
              <a:ea typeface="Times New Roman"/>
              <a:cs typeface="Times New Roman"/>
              <a:sym typeface="Times New Roman"/>
            </a:endParaRPr>
          </a:p>
        </p:txBody>
      </p:sp>
      <p:pic>
        <p:nvPicPr>
          <p:cNvPr id="212" name="Google Shape;212;p7"/>
          <p:cNvPicPr preferRelativeResize="0"/>
          <p:nvPr>
            <p:ph idx="2" type="body"/>
          </p:nvPr>
        </p:nvPicPr>
        <p:blipFill rotWithShape="1">
          <a:blip r:embed="rId3">
            <a:alphaModFix/>
          </a:blip>
          <a:srcRect b="0" l="0" r="0" t="0"/>
          <a:stretch/>
        </p:blipFill>
        <p:spPr>
          <a:xfrm>
            <a:off x="7898295" y="1152939"/>
            <a:ext cx="4187687" cy="53008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8"/>
          <p:cNvSpPr txBox="1"/>
          <p:nvPr>
            <p:ph type="title"/>
          </p:nvPr>
        </p:nvSpPr>
        <p:spPr>
          <a:xfrm>
            <a:off x="677334" y="609600"/>
            <a:ext cx="8596668" cy="10336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The KWLQ</a:t>
            </a:r>
            <a:endParaRPr/>
          </a:p>
        </p:txBody>
      </p:sp>
      <p:sp>
        <p:nvSpPr>
          <p:cNvPr id="218" name="Google Shape;218;p8"/>
          <p:cNvSpPr txBox="1"/>
          <p:nvPr>
            <p:ph idx="1" type="body"/>
          </p:nvPr>
        </p:nvSpPr>
        <p:spPr>
          <a:xfrm>
            <a:off x="677334" y="1232452"/>
            <a:ext cx="6372823" cy="480890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The KWLQ chart is a variation of the KWL graphic organizer that can be used for assessing</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students’ prior knowledge, learning, and remaining questions after introducing a topic. The K stands for the question “What do I Know?” The W is for “What do I Want to know?” The L is for “What did I Learn?” And the Q is for “What Questions do I still have?” Here is an image of what the graphic organizer looks like all together.</a:t>
            </a:r>
            <a:endParaRPr sz="2400">
              <a:latin typeface="Times New Roman"/>
              <a:ea typeface="Times New Roman"/>
              <a:cs typeface="Times New Roman"/>
              <a:sym typeface="Times New Roman"/>
            </a:endParaRPr>
          </a:p>
        </p:txBody>
      </p:sp>
      <p:pic>
        <p:nvPicPr>
          <p:cNvPr id="219" name="Google Shape;219;p8"/>
          <p:cNvPicPr preferRelativeResize="0"/>
          <p:nvPr>
            <p:ph idx="2" type="body"/>
          </p:nvPr>
        </p:nvPicPr>
        <p:blipFill rotWithShape="1">
          <a:blip r:embed="rId3">
            <a:alphaModFix/>
          </a:blip>
          <a:srcRect b="0" l="0" r="0" t="0"/>
          <a:stretch/>
        </p:blipFill>
        <p:spPr>
          <a:xfrm>
            <a:off x="7050157" y="331305"/>
            <a:ext cx="5035826" cy="63212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9"/>
          <p:cNvSpPr txBox="1"/>
          <p:nvPr>
            <p:ph idx="1" type="body"/>
          </p:nvPr>
        </p:nvSpPr>
        <p:spPr>
          <a:xfrm>
            <a:off x="677334" y="2160589"/>
            <a:ext cx="9023257" cy="388077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The KWLQ chart is a graphic organizer that teachers can use to quickly assess student</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comprehension and engagement within a lesson or activity because it can be easily collected or</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shared with the teacher.</a:t>
            </a: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1549a1a2b2_0_19"/>
          <p:cNvSpPr txBox="1"/>
          <p:nvPr>
            <p:ph idx="1" type="body"/>
          </p:nvPr>
        </p:nvSpPr>
        <p:spPr>
          <a:xfrm>
            <a:off x="677334" y="2160589"/>
            <a:ext cx="9023400" cy="3880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The KWLQ chart is a graphic organizer that teachers can use to quickly assess student</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comprehension and engagement within a lesson or activity because it can be easily collected or</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shared with the teacher.</a:t>
            </a:r>
            <a:endParaRPr sz="2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1549a1a2b2_0_23"/>
          <p:cNvSpPr txBox="1"/>
          <p:nvPr>
            <p:ph type="title"/>
          </p:nvPr>
        </p:nvSpPr>
        <p:spPr>
          <a:xfrm>
            <a:off x="677325" y="190775"/>
            <a:ext cx="8596800" cy="1065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Apply What You Learned</a:t>
            </a:r>
            <a:endParaRPr/>
          </a:p>
        </p:txBody>
      </p:sp>
      <p:sp>
        <p:nvSpPr>
          <p:cNvPr id="235" name="Google Shape;235;g11549a1a2b2_0_23"/>
          <p:cNvSpPr txBox="1"/>
          <p:nvPr>
            <p:ph idx="1" type="body"/>
          </p:nvPr>
        </p:nvSpPr>
        <p:spPr>
          <a:xfrm>
            <a:off x="327975" y="1101900"/>
            <a:ext cx="9295500" cy="4654200"/>
          </a:xfrm>
          <a:prstGeom prst="rect">
            <a:avLst/>
          </a:prstGeom>
        </p:spPr>
        <p:txBody>
          <a:bodyPr anchorCtr="0" anchor="t" bIns="45700" lIns="91425" spcFirstLastPara="1" rIns="91425" wrap="square" tIns="45700">
            <a:noAutofit/>
          </a:bodyPr>
          <a:lstStyle/>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Now we will divide the class into 4 groups.</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You will create a sample visual resource. Choose a specific age, topic and objective for how you want your  student to use this resource. </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Group 1: Word Wall</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Group 2: Anchor Chart</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Group 3: KWLQ chart</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Group 4: </a:t>
            </a:r>
            <a:r>
              <a:rPr lang="en-US" sz="3090">
                <a:latin typeface="Times New Roman"/>
                <a:ea typeface="Times New Roman"/>
                <a:cs typeface="Times New Roman"/>
                <a:sym typeface="Times New Roman"/>
              </a:rPr>
              <a:t>Graphic</a:t>
            </a:r>
            <a:r>
              <a:rPr lang="en-US" sz="3090">
                <a:latin typeface="Times New Roman"/>
                <a:ea typeface="Times New Roman"/>
                <a:cs typeface="Times New Roman"/>
                <a:sym typeface="Times New Roman"/>
              </a:rPr>
              <a:t> Organizer</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Time: 10 minutes Prepare; 10 minutes present</a:t>
            </a:r>
            <a:endParaRPr sz="3090">
              <a:latin typeface="Times New Roman"/>
              <a:ea typeface="Times New Roman"/>
              <a:cs typeface="Times New Roman"/>
              <a:sym typeface="Times New Roman"/>
            </a:endParaRPr>
          </a:p>
          <a:p>
            <a:pPr indent="0" lvl="0" marL="0" rtl="0" algn="l">
              <a:lnSpc>
                <a:spcPct val="80000"/>
              </a:lnSpc>
              <a:spcBef>
                <a:spcPts val="1000"/>
              </a:spcBef>
              <a:spcAft>
                <a:spcPts val="0"/>
              </a:spcAft>
              <a:buSzPts val="1018"/>
              <a:buNone/>
            </a:pPr>
            <a:r>
              <a:rPr lang="en-US" sz="3090">
                <a:latin typeface="Times New Roman"/>
                <a:ea typeface="Times New Roman"/>
                <a:cs typeface="Times New Roman"/>
                <a:sym typeface="Times New Roman"/>
              </a:rPr>
              <a:t>Present by Gallery Walk, One person present to others</a:t>
            </a:r>
            <a:endParaRPr sz="3090">
              <a:latin typeface="Times New Roman"/>
              <a:ea typeface="Times New Roman"/>
              <a:cs typeface="Times New Roman"/>
              <a:sym typeface="Times New Roman"/>
            </a:endParaRPr>
          </a:p>
        </p:txBody>
      </p:sp>
      <p:pic>
        <p:nvPicPr>
          <p:cNvPr id="236" name="Google Shape;236;g11549a1a2b2_0_23"/>
          <p:cNvPicPr preferRelativeResize="0"/>
          <p:nvPr/>
        </p:nvPicPr>
        <p:blipFill>
          <a:blip r:embed="rId3">
            <a:alphaModFix/>
          </a:blip>
          <a:stretch>
            <a:fillRect/>
          </a:stretch>
        </p:blipFill>
        <p:spPr>
          <a:xfrm>
            <a:off x="9274122" y="0"/>
            <a:ext cx="2748475" cy="274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1549a1a2b2_0_44"/>
          <p:cNvSpPr txBox="1"/>
          <p:nvPr>
            <p:ph type="title"/>
          </p:nvPr>
        </p:nvSpPr>
        <p:spPr>
          <a:xfrm>
            <a:off x="677345" y="609600"/>
            <a:ext cx="9190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sz="4100"/>
              <a:t>Homework</a:t>
            </a:r>
            <a:endParaRPr sz="4100"/>
          </a:p>
        </p:txBody>
      </p:sp>
      <p:sp>
        <p:nvSpPr>
          <p:cNvPr id="242" name="Google Shape;242;g11549a1a2b2_0_44"/>
          <p:cNvSpPr txBox="1"/>
          <p:nvPr>
            <p:ph idx="1" type="body"/>
          </p:nvPr>
        </p:nvSpPr>
        <p:spPr>
          <a:xfrm>
            <a:off x="677326" y="2160600"/>
            <a:ext cx="8790600" cy="388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t>This week you practice creating a simple visually stimulating </a:t>
            </a:r>
            <a:r>
              <a:rPr lang="en-US" sz="2800"/>
              <a:t>resource</a:t>
            </a:r>
            <a:r>
              <a:rPr lang="en-US" sz="2800"/>
              <a:t> for your class and post a </a:t>
            </a:r>
            <a:r>
              <a:rPr lang="en-US" sz="2800"/>
              <a:t>picture</a:t>
            </a:r>
            <a:r>
              <a:rPr lang="en-US" sz="2800"/>
              <a:t> in our Telegram group chat. </a:t>
            </a:r>
            <a:endParaRPr sz="2800"/>
          </a:p>
          <a:p>
            <a:pPr indent="0" lvl="0" marL="0" rtl="0" algn="l">
              <a:spcBef>
                <a:spcPts val="1000"/>
              </a:spcBef>
              <a:spcAft>
                <a:spcPts val="0"/>
              </a:spcAft>
              <a:buNone/>
            </a:pPr>
            <a:r>
              <a:rPr lang="en-US" sz="2800"/>
              <a:t>Share what students created after seeing your Model. </a:t>
            </a:r>
            <a:endParaRPr sz="2800"/>
          </a:p>
          <a:p>
            <a:pPr indent="0" lvl="0" marL="0" rtl="0" algn="l">
              <a:spcBef>
                <a:spcPts val="1000"/>
              </a:spcBef>
              <a:spcAft>
                <a:spcPts val="0"/>
              </a:spcAft>
              <a:buNone/>
            </a:pPr>
            <a:r>
              <a:t/>
            </a:r>
            <a:endParaRPr sz="2800"/>
          </a:p>
          <a:p>
            <a:pPr indent="0" lvl="0" marL="0" rtl="0" algn="l">
              <a:spcBef>
                <a:spcPts val="1000"/>
              </a:spcBef>
              <a:spcAft>
                <a:spcPts val="0"/>
              </a:spcAft>
              <a:buNone/>
            </a:pPr>
            <a:r>
              <a:rPr lang="en-US" sz="2800"/>
              <a:t>You will explain who it was created for, how the students used it to complete a specific task.</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
          <p:cNvSpPr txBox="1"/>
          <p:nvPr>
            <p:ph idx="1" type="body"/>
          </p:nvPr>
        </p:nvSpPr>
        <p:spPr>
          <a:xfrm>
            <a:off x="677326" y="1020425"/>
            <a:ext cx="4740900" cy="5020800"/>
          </a:xfrm>
          <a:prstGeom prst="rect">
            <a:avLst/>
          </a:prstGeom>
          <a:noFill/>
          <a:ln>
            <a:noFill/>
          </a:ln>
        </p:spPr>
        <p:txBody>
          <a:bodyPr anchorCtr="0" anchor="t" bIns="45700" lIns="91425" spcFirstLastPara="1" rIns="91425" wrap="square" tIns="45700">
            <a:noAutofit/>
          </a:bodyPr>
          <a:lstStyle/>
          <a:p>
            <a:pPr indent="-393700" lvl="0" marL="342900" rtl="0" algn="l">
              <a:spcBef>
                <a:spcPts val="0"/>
              </a:spcBef>
              <a:spcAft>
                <a:spcPts val="0"/>
              </a:spcAft>
              <a:buSzPts val="2720"/>
              <a:buChar char="►"/>
            </a:pPr>
            <a:r>
              <a:rPr b="0" i="0" lang="en-US" sz="3200">
                <a:solidFill>
                  <a:srgbClr val="000000"/>
                </a:solidFill>
                <a:latin typeface="Times New Roman"/>
                <a:ea typeface="Times New Roman"/>
                <a:cs typeface="Times New Roman"/>
                <a:sym typeface="Times New Roman"/>
              </a:rPr>
              <a:t>English language students need visual input and stimulation to make meaning of their learning. Visually stimulating tasks can include both instructional resources and learning resources. competence.</a:t>
            </a:r>
            <a:endParaRPr sz="3200">
              <a:latin typeface="Times New Roman"/>
              <a:ea typeface="Times New Roman"/>
              <a:cs typeface="Times New Roman"/>
              <a:sym typeface="Times New Roman"/>
            </a:endParaRPr>
          </a:p>
        </p:txBody>
      </p:sp>
      <p:pic>
        <p:nvPicPr>
          <p:cNvPr id="149" name="Google Shape;149;p2"/>
          <p:cNvPicPr preferRelativeResize="0"/>
          <p:nvPr/>
        </p:nvPicPr>
        <p:blipFill rotWithShape="1">
          <a:blip r:embed="rId3">
            <a:alphaModFix/>
          </a:blip>
          <a:srcRect b="18432" l="10849" r="10018" t="9847"/>
          <a:stretch/>
        </p:blipFill>
        <p:spPr>
          <a:xfrm>
            <a:off x="6910325" y="844250"/>
            <a:ext cx="3952526" cy="480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1549a1a2b2_0_0"/>
          <p:cNvSpPr txBox="1"/>
          <p:nvPr>
            <p:ph idx="1" type="body"/>
          </p:nvPr>
        </p:nvSpPr>
        <p:spPr>
          <a:xfrm>
            <a:off x="677325" y="837629"/>
            <a:ext cx="8596800" cy="5203800"/>
          </a:xfrm>
          <a:prstGeom prst="rect">
            <a:avLst/>
          </a:prstGeom>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solidFill>
                  <a:schemeClr val="dk1"/>
                </a:solidFill>
                <a:latin typeface="Times New Roman"/>
                <a:ea typeface="Times New Roman"/>
                <a:cs typeface="Times New Roman"/>
                <a:sym typeface="Times New Roman"/>
              </a:rPr>
              <a:t>As an instructional resource, visual tools can illuminate language through content and cultural connections. Especially when real-life situations may not be possible to create in the classroom, visual tools are the “realia” that can make language visible to students. Engaging students with visually stimulating tasks for learning, such as examining images of a cultural practice, has the potential to elicit meaningful conversations and discussion.</a:t>
            </a:r>
            <a:endParaRPr sz="2400">
              <a:solidFill>
                <a:schemeClr val="dk1"/>
              </a:solidFill>
              <a:latin typeface="Times New Roman"/>
              <a:ea typeface="Times New Roman"/>
              <a:cs typeface="Times New Roman"/>
              <a:sym typeface="Times New Roman"/>
            </a:endParaRPr>
          </a:p>
          <a:p>
            <a:pPr indent="0" lvl="0" marL="34290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342900" rtl="0" algn="l">
              <a:spcBef>
                <a:spcPts val="0"/>
              </a:spcBef>
              <a:spcAft>
                <a:spcPts val="0"/>
              </a:spcAft>
              <a:buNone/>
            </a:pPr>
            <a:r>
              <a:rPr lang="en-US" sz="2400">
                <a:solidFill>
                  <a:schemeClr val="dk1"/>
                </a:solidFill>
                <a:latin typeface="Times New Roman"/>
                <a:ea typeface="Times New Roman"/>
                <a:cs typeface="Times New Roman"/>
                <a:sym typeface="Times New Roman"/>
              </a:rPr>
              <a:t>Imagine your are teaching a topic of hobbies to 6th grade, how can you use realia or examples that are connected to their real life?</a:t>
            </a:r>
            <a:endParaRPr/>
          </a:p>
        </p:txBody>
      </p:sp>
      <p:pic>
        <p:nvPicPr>
          <p:cNvPr id="155" name="Google Shape;155;g11549a1a2b2_0_0"/>
          <p:cNvPicPr preferRelativeResize="0"/>
          <p:nvPr/>
        </p:nvPicPr>
        <p:blipFill>
          <a:blip r:embed="rId3">
            <a:alphaModFix/>
          </a:blip>
          <a:stretch>
            <a:fillRect/>
          </a:stretch>
        </p:blipFill>
        <p:spPr>
          <a:xfrm>
            <a:off x="9714450" y="466500"/>
            <a:ext cx="1695450" cy="2705100"/>
          </a:xfrm>
          <a:prstGeom prst="rect">
            <a:avLst/>
          </a:prstGeom>
          <a:noFill/>
          <a:ln>
            <a:noFill/>
          </a:ln>
        </p:spPr>
      </p:pic>
      <p:pic>
        <p:nvPicPr>
          <p:cNvPr id="156" name="Google Shape;156;g11549a1a2b2_0_0"/>
          <p:cNvPicPr preferRelativeResize="0"/>
          <p:nvPr/>
        </p:nvPicPr>
        <p:blipFill>
          <a:blip r:embed="rId4">
            <a:alphaModFix/>
          </a:blip>
          <a:stretch>
            <a:fillRect/>
          </a:stretch>
        </p:blipFill>
        <p:spPr>
          <a:xfrm>
            <a:off x="9452700" y="3009900"/>
            <a:ext cx="2613075" cy="14633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1549a1a2b2_0_6"/>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68300" lvl="0" marL="342900" rtl="0" algn="l">
              <a:spcBef>
                <a:spcPts val="0"/>
              </a:spcBef>
              <a:spcAft>
                <a:spcPts val="0"/>
              </a:spcAft>
              <a:buSzPts val="2320"/>
              <a:buChar char="►"/>
            </a:pPr>
            <a:r>
              <a:rPr lang="en-US" sz="2800">
                <a:solidFill>
                  <a:schemeClr val="dk1"/>
                </a:solidFill>
                <a:latin typeface="Times New Roman"/>
                <a:ea typeface="Times New Roman"/>
                <a:cs typeface="Times New Roman"/>
                <a:sym typeface="Times New Roman"/>
              </a:rPr>
              <a:t>In this module, you will explore how language learning can ignite creativity and critical thinking, while also supporting students in their language learning and development of intercultural.</a:t>
            </a:r>
            <a:endParaRPr sz="2800">
              <a:solidFill>
                <a:schemeClr val="dk1"/>
              </a:solidFill>
              <a:latin typeface="Times New Roman"/>
              <a:ea typeface="Times New Roman"/>
              <a:cs typeface="Times New Roman"/>
              <a:sym typeface="Times New Roman"/>
            </a:endParaRPr>
          </a:p>
          <a:p>
            <a:pPr indent="0" lvl="0" marL="34290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34290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0" lvl="0" marL="342900" rtl="0" algn="l">
              <a:spcBef>
                <a:spcPts val="0"/>
              </a:spcBef>
              <a:spcAft>
                <a:spcPts val="0"/>
              </a:spcAft>
              <a:buNone/>
            </a:pPr>
            <a:r>
              <a:rPr lang="en-US" sz="2800">
                <a:solidFill>
                  <a:schemeClr val="dk1"/>
                </a:solidFill>
                <a:latin typeface="Times New Roman"/>
                <a:ea typeface="Times New Roman"/>
                <a:cs typeface="Times New Roman"/>
                <a:sym typeface="Times New Roman"/>
              </a:rPr>
              <a:t> </a:t>
            </a:r>
            <a:endParaRPr sz="2200"/>
          </a:p>
          <a:p>
            <a:pPr indent="0" lvl="0" marL="0" rtl="0" algn="l">
              <a:spcBef>
                <a:spcPts val="1000"/>
              </a:spcBef>
              <a:spcAft>
                <a:spcPts val="0"/>
              </a:spcAft>
              <a:buNone/>
            </a:pPr>
            <a:r>
              <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
          <p:cNvSpPr txBox="1"/>
          <p:nvPr>
            <p:ph idx="1" type="body"/>
          </p:nvPr>
        </p:nvSpPr>
        <p:spPr>
          <a:xfrm>
            <a:off x="677334" y="887897"/>
            <a:ext cx="8596668" cy="515346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Visual tools can be as simple or as complex as you would like to make them. Let’s start simple.</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Do you have a chalkboard, whiteboard, or poster board in your classroom? </a:t>
            </a:r>
            <a:endParaRPr sz="2400">
              <a:latin typeface="Times New Roman"/>
              <a:ea typeface="Times New Roman"/>
              <a:cs typeface="Times New Roman"/>
              <a:sym typeface="Times New Roman"/>
            </a:endParaRPr>
          </a:p>
          <a:p>
            <a:pPr indent="0" lvl="0" marL="0" rtl="0" algn="l">
              <a:spcBef>
                <a:spcPts val="1000"/>
              </a:spcBef>
              <a:spcAft>
                <a:spcPts val="0"/>
              </a:spcAft>
              <a:buNone/>
            </a:pPr>
            <a:r>
              <a:t/>
            </a:r>
            <a:endParaRPr sz="2400">
              <a:latin typeface="Times New Roman"/>
              <a:ea typeface="Times New Roman"/>
              <a:cs typeface="Times New Roman"/>
              <a:sym typeface="Times New Roman"/>
            </a:endParaRPr>
          </a:p>
          <a:p>
            <a:pPr indent="0" lvl="0" marL="342900" rtl="0" algn="l">
              <a:spcBef>
                <a:spcPts val="1000"/>
              </a:spcBef>
              <a:spcAft>
                <a:spcPts val="0"/>
              </a:spcAft>
              <a:buNone/>
            </a:pPr>
            <a:r>
              <a:rPr lang="en-US" sz="2400">
                <a:latin typeface="Times New Roman"/>
                <a:ea typeface="Times New Roman"/>
                <a:cs typeface="Times New Roman"/>
                <a:sym typeface="Times New Roman"/>
              </a:rPr>
              <a:t>These are all resources that can be used for visuals in instructional purposes. If you keep it simple, then you and your students will likely use them again and again for other language learning tasks and activities. Making visuals too complex for students can lead to confusion and unnecessary frustration. So, keep it simple.</a:t>
            </a:r>
            <a:endParaRPr sz="24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idx="1" type="body"/>
          </p:nvPr>
        </p:nvSpPr>
        <p:spPr>
          <a:xfrm>
            <a:off x="677334" y="1020417"/>
            <a:ext cx="8596668" cy="502094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Visual tools can be used in so many ways in the language classroom:</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to activate prior</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knowledge, </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support language production,</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 integrate cultural realia, </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assess student comprehension. </a:t>
            </a:r>
            <a:endParaRPr sz="2400">
              <a:latin typeface="Times New Roman"/>
              <a:ea typeface="Times New Roman"/>
              <a:cs typeface="Times New Roman"/>
              <a:sym typeface="Times New Roman"/>
            </a:endParaRPr>
          </a:p>
          <a:p>
            <a:pPr indent="0" lvl="0" marL="0" rtl="0" algn="l">
              <a:spcBef>
                <a:spcPts val="1000"/>
              </a:spcBef>
              <a:spcAft>
                <a:spcPts val="0"/>
              </a:spcAft>
              <a:buNone/>
            </a:pPr>
            <a:r>
              <a:t/>
            </a:r>
            <a:endParaRPr sz="24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1549a1a2b2_0_13"/>
          <p:cNvSpPr txBox="1"/>
          <p:nvPr>
            <p:ph type="title"/>
          </p:nvPr>
        </p:nvSpPr>
        <p:spPr>
          <a:xfrm>
            <a:off x="677325" y="609600"/>
            <a:ext cx="8596800" cy="1065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Apply What You Learned</a:t>
            </a:r>
            <a:endParaRPr/>
          </a:p>
        </p:txBody>
      </p:sp>
      <p:sp>
        <p:nvSpPr>
          <p:cNvPr id="177" name="Google Shape;177;g11549a1a2b2_0_13"/>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sz="2800">
                <a:latin typeface="Times New Roman"/>
                <a:ea typeface="Times New Roman"/>
                <a:cs typeface="Times New Roman"/>
                <a:sym typeface="Times New Roman"/>
              </a:rPr>
              <a:t>Imagine you have a classroom, your students just completed drawing 16 different pictures of 16 different hobbies that young people like to do. What can you ask them to do to present their learning? </a:t>
            </a:r>
            <a:endParaRPr sz="2800">
              <a:latin typeface="Times New Roman"/>
              <a:ea typeface="Times New Roman"/>
              <a:cs typeface="Times New Roman"/>
              <a:sym typeface="Times New Roman"/>
            </a:endParaRPr>
          </a:p>
          <a:p>
            <a:pPr indent="0" lvl="0" marL="0" rtl="0" algn="l">
              <a:spcBef>
                <a:spcPts val="1000"/>
              </a:spcBef>
              <a:spcAft>
                <a:spcPts val="0"/>
              </a:spcAft>
              <a:buClr>
                <a:schemeClr val="dk1"/>
              </a:buClr>
              <a:buSzPts val="1100"/>
              <a:buFont typeface="Arial"/>
              <a:buNone/>
            </a:pPr>
            <a:r>
              <a:t/>
            </a:r>
            <a:endParaRPr sz="2800">
              <a:latin typeface="Times New Roman"/>
              <a:ea typeface="Times New Roman"/>
              <a:cs typeface="Times New Roman"/>
              <a:sym typeface="Times New Roman"/>
            </a:endParaRPr>
          </a:p>
          <a:p>
            <a:pPr indent="0" lvl="0" marL="0" rtl="0" algn="l">
              <a:spcBef>
                <a:spcPts val="1000"/>
              </a:spcBef>
              <a:spcAft>
                <a:spcPts val="0"/>
              </a:spcAft>
              <a:buClr>
                <a:schemeClr val="dk1"/>
              </a:buClr>
              <a:buSzPts val="1100"/>
              <a:buFont typeface="Arial"/>
              <a:buNone/>
            </a:pPr>
            <a:r>
              <a:rPr lang="en-US" sz="2800">
                <a:latin typeface="Times New Roman"/>
                <a:ea typeface="Times New Roman"/>
                <a:cs typeface="Times New Roman"/>
                <a:sym typeface="Times New Roman"/>
              </a:rPr>
              <a:t>Think about the different activities that we have learned during our training course.</a:t>
            </a:r>
            <a:endParaRPr sz="2200"/>
          </a:p>
        </p:txBody>
      </p:sp>
      <p:pic>
        <p:nvPicPr>
          <p:cNvPr id="178" name="Google Shape;178;g11549a1a2b2_0_13"/>
          <p:cNvPicPr preferRelativeResize="0"/>
          <p:nvPr/>
        </p:nvPicPr>
        <p:blipFill>
          <a:blip r:embed="rId3">
            <a:alphaModFix/>
          </a:blip>
          <a:stretch>
            <a:fillRect/>
          </a:stretch>
        </p:blipFill>
        <p:spPr>
          <a:xfrm>
            <a:off x="8978247" y="387975"/>
            <a:ext cx="2748475" cy="2748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677334" y="609600"/>
            <a:ext cx="8596668" cy="8348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u="sng">
                <a:solidFill>
                  <a:schemeClr val="hlink"/>
                </a:solidFill>
                <a:hlinkClick r:id="rId3"/>
              </a:rPr>
              <a:t>A graphic organizer</a:t>
            </a:r>
            <a:endParaRPr/>
          </a:p>
        </p:txBody>
      </p:sp>
      <p:sp>
        <p:nvSpPr>
          <p:cNvPr id="184" name="Google Shape;184;p5"/>
          <p:cNvSpPr txBox="1"/>
          <p:nvPr>
            <p:ph idx="1" type="body"/>
          </p:nvPr>
        </p:nvSpPr>
        <p:spPr>
          <a:xfrm>
            <a:off x="677334" y="1219200"/>
            <a:ext cx="6558353" cy="482216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en-US" sz="2400">
                <a:latin typeface="Times New Roman"/>
                <a:ea typeface="Times New Roman"/>
                <a:cs typeface="Times New Roman"/>
                <a:sym typeface="Times New Roman"/>
              </a:rPr>
              <a:t>Organizers. A graphic organizer is</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described as “a visual aid that helps language learners understand important ideas and their</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relationship to one another. It can also help students learn key academic vocabulary and</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grammar so that they can engage with each other about content area topics” (Wenniger, 2019).</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Graphic organizers can be used throughout all academic and proficiency levels of language</a:t>
            </a:r>
            <a:endParaRPr/>
          </a:p>
          <a:p>
            <a:pPr indent="-342900" lvl="0" marL="342900" rtl="0" algn="l">
              <a:spcBef>
                <a:spcPts val="1000"/>
              </a:spcBef>
              <a:spcAft>
                <a:spcPts val="0"/>
              </a:spcAft>
              <a:buSzPts val="1920"/>
              <a:buChar char="►"/>
            </a:pPr>
            <a:r>
              <a:rPr lang="en-US" sz="2400">
                <a:latin typeface="Times New Roman"/>
                <a:ea typeface="Times New Roman"/>
                <a:cs typeface="Times New Roman"/>
                <a:sym typeface="Times New Roman"/>
              </a:rPr>
              <a:t>learning</a:t>
            </a:r>
            <a:endParaRPr sz="2400">
              <a:latin typeface="Times New Roman"/>
              <a:ea typeface="Times New Roman"/>
              <a:cs typeface="Times New Roman"/>
              <a:sym typeface="Times New Roman"/>
            </a:endParaRPr>
          </a:p>
        </p:txBody>
      </p:sp>
      <p:pic>
        <p:nvPicPr>
          <p:cNvPr id="185" name="Google Shape;185;p5"/>
          <p:cNvPicPr preferRelativeResize="0"/>
          <p:nvPr>
            <p:ph idx="2" type="body"/>
          </p:nvPr>
        </p:nvPicPr>
        <p:blipFill rotWithShape="1">
          <a:blip r:embed="rId4">
            <a:alphaModFix/>
          </a:blip>
          <a:srcRect b="0" l="0" r="0" t="0"/>
          <a:stretch/>
        </p:blipFill>
        <p:spPr>
          <a:xfrm>
            <a:off x="7354958" y="132522"/>
            <a:ext cx="4664764" cy="65995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11549a1a2b2_0_31"/>
          <p:cNvPicPr preferRelativeResize="0"/>
          <p:nvPr/>
        </p:nvPicPr>
        <p:blipFill>
          <a:blip r:embed="rId3">
            <a:alphaModFix/>
          </a:blip>
          <a:stretch>
            <a:fillRect/>
          </a:stretch>
        </p:blipFill>
        <p:spPr>
          <a:xfrm>
            <a:off x="785276" y="250600"/>
            <a:ext cx="7772974" cy="5471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2022-01-21T04:41:45Z</dcterms:created>
  <dc:creator>lovelydurdona@mail.ru</dc:creator>
</cp:coreProperties>
</file>