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Raleway"/>
      <p:regular r:id="rId49"/>
      <p:bold r:id="rId50"/>
      <p:italic r:id="rId51"/>
      <p:boldItalic r:id="rId52"/>
    </p:embeddedFont>
    <p:embeddedFont>
      <p:font typeface="Roboto"/>
      <p:regular r:id="rId53"/>
      <p:bold r:id="rId54"/>
      <p:italic r:id="rId55"/>
      <p:boldItalic r:id="rId56"/>
    </p:embeddedFont>
    <p:embeddedFont>
      <p:font typeface="Boogaloo"/>
      <p:regular r:id="rId57"/>
    </p:embeddedFont>
    <p:embeddedFont>
      <p:font typeface="Syncopate"/>
      <p:regular r:id="rId58"/>
      <p:bold r:id="rId59"/>
    </p:embeddedFont>
    <p:embeddedFont>
      <p:font typeface="Oswald"/>
      <p:regular r:id="rId60"/>
      <p:bold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pos="118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118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font" Target="fonts/Oswa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swald-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italic.fntdata"/><Relationship Id="rId50" Type="http://schemas.openxmlformats.org/officeDocument/2006/relationships/font" Target="fonts/Raleway-bold.fntdata"/><Relationship Id="rId53" Type="http://schemas.openxmlformats.org/officeDocument/2006/relationships/font" Target="fonts/Roboto-regular.fntdata"/><Relationship Id="rId52" Type="http://schemas.openxmlformats.org/officeDocument/2006/relationships/font" Target="fonts/Raleway-boldItalic.fntdata"/><Relationship Id="rId11" Type="http://schemas.openxmlformats.org/officeDocument/2006/relationships/slide" Target="slides/slide6.xml"/><Relationship Id="rId55" Type="http://schemas.openxmlformats.org/officeDocument/2006/relationships/font" Target="fonts/Roboto-italic.fntdata"/><Relationship Id="rId10" Type="http://schemas.openxmlformats.org/officeDocument/2006/relationships/slide" Target="slides/slide5.xml"/><Relationship Id="rId54" Type="http://schemas.openxmlformats.org/officeDocument/2006/relationships/font" Target="fonts/Roboto-bold.fntdata"/><Relationship Id="rId13" Type="http://schemas.openxmlformats.org/officeDocument/2006/relationships/slide" Target="slides/slide8.xml"/><Relationship Id="rId57" Type="http://schemas.openxmlformats.org/officeDocument/2006/relationships/font" Target="fonts/Boogaloo-regular.fntdata"/><Relationship Id="rId12" Type="http://schemas.openxmlformats.org/officeDocument/2006/relationships/slide" Target="slides/slide7.xml"/><Relationship Id="rId56" Type="http://schemas.openxmlformats.org/officeDocument/2006/relationships/font" Target="fonts/Roboto-boldItalic.fntdata"/><Relationship Id="rId15" Type="http://schemas.openxmlformats.org/officeDocument/2006/relationships/slide" Target="slides/slide10.xml"/><Relationship Id="rId59" Type="http://schemas.openxmlformats.org/officeDocument/2006/relationships/font" Target="fonts/Syncopate-bold.fntdata"/><Relationship Id="rId14" Type="http://schemas.openxmlformats.org/officeDocument/2006/relationships/slide" Target="slides/slide9.xml"/><Relationship Id="rId58" Type="http://schemas.openxmlformats.org/officeDocument/2006/relationships/font" Target="fonts/Syncopate-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SlmcbImqlbPXYQ_mOGXG8DObhpVq57X5/edit?usp=sharing&amp;ouid=107557841873379183486&amp;rtpof=true&amp;sd=tru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ms.gle/wQEjpWhMEHHjf3E49"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5" name="Google Shape;1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c4b32b77b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ec4b32b77b_0_1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t/>
            </a:r>
            <a:endParaRPr/>
          </a:p>
        </p:txBody>
      </p:sp>
      <p:sp>
        <p:nvSpPr>
          <p:cNvPr id="206" name="Google Shape;206;gec4b32b77b_0_122: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d85456f1f_1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ed85456f1f_1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t/>
            </a:r>
            <a:endParaRPr/>
          </a:p>
        </p:txBody>
      </p:sp>
      <p:sp>
        <p:nvSpPr>
          <p:cNvPr id="215" name="Google Shape;215;ged85456f1f_1_15: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c4b32b77b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ec4b32b77b_0_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4" name="Google Shape;224;gec4b32b77b_0_75: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c4b32b77b_0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ec4b32b77b_0_1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9" name="Google Shape;239;gec4b32b77b_0_199: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ec4b32b77b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ec4b32b77b_0_1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t/>
            </a:r>
            <a:endParaRPr sz="1400">
              <a:solidFill>
                <a:srgbClr val="1E6138"/>
              </a:solidFill>
            </a:endParaRPr>
          </a:p>
        </p:txBody>
      </p:sp>
      <p:sp>
        <p:nvSpPr>
          <p:cNvPr id="246" name="Google Shape;246;gec4b32b77b_0_114: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cb108d96ee_0_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3" name="Google Shape;253;gcb108d96ee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cb108d96ee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cb108d96ee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t/>
            </a:r>
            <a:endParaRPr/>
          </a:p>
        </p:txBody>
      </p:sp>
      <p:sp>
        <p:nvSpPr>
          <p:cNvPr id="261" name="Google Shape;261;gcb108d96ee_0_21: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ec4b32b77b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ec4b32b77b_0_1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Clr>
                <a:schemeClr val="dk1"/>
              </a:buClr>
              <a:buSzPts val="1100"/>
              <a:buFont typeface="Arial"/>
              <a:buNone/>
            </a:pPr>
            <a:r>
              <a:t/>
            </a:r>
            <a:endParaRPr sz="1400">
              <a:solidFill>
                <a:srgbClr val="1E6138"/>
              </a:solidFill>
            </a:endParaRPr>
          </a:p>
        </p:txBody>
      </p:sp>
      <p:sp>
        <p:nvSpPr>
          <p:cNvPr id="267" name="Google Shape;267;gec4b32b77b_0_157: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cb108d96ee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cb108d96ee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t/>
            </a:r>
            <a:endParaRPr sz="1400">
              <a:solidFill>
                <a:srgbClr val="1E6138"/>
              </a:solidFill>
            </a:endParaRPr>
          </a:p>
        </p:txBody>
      </p:sp>
      <p:sp>
        <p:nvSpPr>
          <p:cNvPr id="282" name="Google Shape;282;gcb108d96ee_0_15: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e90e15c0df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e90e15c0df_2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u="sng">
                <a:solidFill>
                  <a:schemeClr val="hlink"/>
                </a:solidFill>
                <a:hlinkClick r:id="rId2"/>
              </a:rPr>
              <a:t>https://docs.google.com/document/d/1SlmcbImqlbPXYQ_mOGXG8DObhpVq57X5/edit?usp=sharing&amp;ouid=107557841873379183486&amp;rtpof=true&amp;sd=true</a:t>
            </a:r>
            <a:endParaRPr/>
          </a:p>
          <a:p>
            <a:pPr indent="0" lvl="0" marL="0" rtl="0" algn="l">
              <a:spcBef>
                <a:spcPts val="360"/>
              </a:spcBef>
              <a:spcAft>
                <a:spcPts val="0"/>
              </a:spcAft>
              <a:buNone/>
            </a:pPr>
            <a:r>
              <a:t/>
            </a:r>
            <a:endParaRPr/>
          </a:p>
        </p:txBody>
      </p:sp>
      <p:sp>
        <p:nvSpPr>
          <p:cNvPr id="290" name="Google Shape;290;ge90e15c0df_2_0: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 name="Google Shape;13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ec4b32b77b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ec4b32b77b_0_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t/>
            </a:r>
            <a:endParaRPr>
              <a:solidFill>
                <a:srgbClr val="1E6138"/>
              </a:solidFill>
            </a:endParaRPr>
          </a:p>
        </p:txBody>
      </p:sp>
      <p:sp>
        <p:nvSpPr>
          <p:cNvPr id="298" name="Google Shape;298;gec4b32b77b_0_56: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ec4b32b77b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ec4b32b77b_0_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9" name="Google Shape;309;gec4b32b77b_0_81: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cb108d96ee_0_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8" name="Google Shape;318;gcb108d96ee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cb108d96ee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cb108d96ee_0_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280"/>
              </a:spcBef>
              <a:spcAft>
                <a:spcPts val="0"/>
              </a:spcAft>
              <a:buClr>
                <a:srgbClr val="1E6138"/>
              </a:buClr>
              <a:buSzPts val="1400"/>
              <a:buChar char="●"/>
            </a:pPr>
            <a:r>
              <a:t/>
            </a:r>
            <a:endParaRPr sz="1400">
              <a:solidFill>
                <a:srgbClr val="1E6138"/>
              </a:solidFill>
            </a:endParaRPr>
          </a:p>
          <a:p>
            <a:pPr indent="0" lvl="0" marL="457200" rtl="0" algn="l">
              <a:spcBef>
                <a:spcPts val="280"/>
              </a:spcBef>
              <a:spcAft>
                <a:spcPts val="0"/>
              </a:spcAft>
              <a:buNone/>
            </a:pPr>
            <a:r>
              <a:t/>
            </a:r>
            <a:endParaRPr/>
          </a:p>
        </p:txBody>
      </p:sp>
      <p:sp>
        <p:nvSpPr>
          <p:cNvPr id="326" name="Google Shape;326;gcb108d96ee_0_27: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ea149e800f_1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ea149e800f_1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Clr>
                <a:schemeClr val="dk1"/>
              </a:buClr>
              <a:buFont typeface="Arial"/>
              <a:buNone/>
            </a:pPr>
            <a:r>
              <a:t/>
            </a:r>
            <a:endParaRPr/>
          </a:p>
        </p:txBody>
      </p:sp>
      <p:sp>
        <p:nvSpPr>
          <p:cNvPr id="332" name="Google Shape;332;gea149e800f_1_9: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cb108d96ee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cb108d96ee_0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t/>
            </a:r>
            <a:endParaRPr/>
          </a:p>
        </p:txBody>
      </p:sp>
      <p:sp>
        <p:nvSpPr>
          <p:cNvPr id="340" name="Google Shape;340;gcb108d96ee_0_38: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ec4b32b77b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ec4b32b77b_0_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0" name="Google Shape;350;gec4b32b77b_0_43: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ec4b32b77b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ec4b32b77b_0_1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0" name="Google Shape;360;gec4b32b77b_0_100: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ec4b32b77b_0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ec4b32b77b_0_1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9" name="Google Shape;369;gec4b32b77b_0_175: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ec4b32b77b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ec4b32b77b_0_1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384" name="Google Shape;384;gec4b32b77b_0_129: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47" name="Google Shape;14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ec4b32b77b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ec4b32b77b_0_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3" name="Google Shape;393;gec4b32b77b_0_37: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ec4b32b77b_0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ec4b32b77b_0_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0" name="Google Shape;400;gec4b32b77b_0_93: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e8b69a5d96_0_1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8" name="Google Shape;408;ge8b69a5d96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ea9e40b34a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ea9e40b34a_0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b="1">
              <a:solidFill>
                <a:srgbClr val="1E6138"/>
              </a:solidFill>
            </a:endParaRPr>
          </a:p>
          <a:p>
            <a:pPr indent="0" lvl="0" marL="457200" rtl="0" algn="l">
              <a:spcBef>
                <a:spcPts val="360"/>
              </a:spcBef>
              <a:spcAft>
                <a:spcPts val="0"/>
              </a:spcAft>
              <a:buNone/>
            </a:pPr>
            <a:r>
              <a:t/>
            </a:r>
            <a:endParaRPr sz="1400">
              <a:solidFill>
                <a:srgbClr val="1E6138"/>
              </a:solidFill>
            </a:endParaRPr>
          </a:p>
        </p:txBody>
      </p:sp>
      <p:sp>
        <p:nvSpPr>
          <p:cNvPr id="415" name="Google Shape;415;gea9e40b34a_0_31: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d5c25242ed_0_1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4" name="Google Shape;424;gd5c25242ed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ea9e40b34a_0_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2" name="Google Shape;432;gea9e40b34a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ea9e40b34a_0_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0" name="Google Shape;440;gea9e40b34a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e789b7c957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8" name="Google Shape;448;ge789b7c957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d60b0ae60a_0_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Module 9 Exit Ticket Link - </a:t>
            </a:r>
            <a:r>
              <a:rPr lang="en-US" u="sng">
                <a:solidFill>
                  <a:schemeClr val="hlink"/>
                </a:solidFill>
                <a:hlinkClick r:id="rId2"/>
              </a:rPr>
              <a:t>https://forms.gle/wQEjpWhMEHHjf3E49</a:t>
            </a:r>
            <a:endParaRPr/>
          </a:p>
          <a:p>
            <a:pPr indent="0" lvl="0" marL="0" rtl="0" algn="l">
              <a:spcBef>
                <a:spcPts val="360"/>
              </a:spcBef>
              <a:spcAft>
                <a:spcPts val="0"/>
              </a:spcAft>
              <a:buNone/>
            </a:pPr>
            <a:r>
              <a:t/>
            </a:r>
            <a:endParaRPr/>
          </a:p>
        </p:txBody>
      </p:sp>
      <p:sp>
        <p:nvSpPr>
          <p:cNvPr id="456" name="Google Shape;456;gd60b0ae60a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cd1af9078b_1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cd1af9078b_1_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4" name="Google Shape;464;gcd1af9078b_1_71: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c4b32b77b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c4b32b77b_0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56" name="Google Shape;156;gec4b32b77b_0_23: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d5c25242e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d5c25242ed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3" name="Google Shape;473;gd5c25242ed_0_8: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9" name="Google Shape;47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d5c25242ed_0_1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6" name="Google Shape;486;gd5c25242ed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e879eba50b_0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4" name="Google Shape;494;ge879eba50b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ea9e40b34a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ea9e40b34a_0_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4" name="Google Shape;164;gea9e40b34a_0_96: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b108d96ee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cb108d96ee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914400" rtl="0" algn="l">
              <a:spcBef>
                <a:spcPts val="280"/>
              </a:spcBef>
              <a:spcAft>
                <a:spcPts val="0"/>
              </a:spcAft>
              <a:buNone/>
            </a:pPr>
            <a:r>
              <a:t/>
            </a:r>
            <a:endParaRPr sz="1400"/>
          </a:p>
        </p:txBody>
      </p:sp>
      <p:sp>
        <p:nvSpPr>
          <p:cNvPr id="171" name="Google Shape;171;gcb108d96ee_0_7: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c4b32b77b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c4b32b77b_0_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9" name="Google Shape;179;gec4b32b77b_0_62: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ec4b32b77b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ec4b32b77b_0_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8" name="Google Shape;188;gec4b32b77b_0_69: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ed85456f1f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ed85456f1f_1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t/>
            </a:r>
            <a:endParaRPr/>
          </a:p>
        </p:txBody>
      </p:sp>
      <p:sp>
        <p:nvSpPr>
          <p:cNvPr id="197" name="Google Shape;197;ged85456f1f_1_8:notes"/>
          <p:cNvSpPr txBox="1"/>
          <p:nvPr>
            <p:ph idx="12" type="sldNum"/>
          </p:nvPr>
        </p:nvSpPr>
        <p:spPr>
          <a:xfrm>
            <a:off x="3884613" y="8685213"/>
            <a:ext cx="29718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howMasterSp="0" type="title">
  <p:cSld name="TITLE">
    <p:spTree>
      <p:nvGrpSpPr>
        <p:cNvPr id="14" name="Shape 14"/>
        <p:cNvGrpSpPr/>
        <p:nvPr/>
      </p:nvGrpSpPr>
      <p:grpSpPr>
        <a:xfrm>
          <a:off x="0" y="0"/>
          <a:ext cx="0" cy="0"/>
          <a:chOff x="0" y="0"/>
          <a:chExt cx="0" cy="0"/>
        </a:xfrm>
      </p:grpSpPr>
      <p:pic>
        <p:nvPicPr>
          <p:cNvPr descr="140424502.jpg" id="15" name="Google Shape;15;p2"/>
          <p:cNvPicPr preferRelativeResize="0"/>
          <p:nvPr/>
        </p:nvPicPr>
        <p:blipFill rotWithShape="1">
          <a:blip r:embed="rId2">
            <a:alphaModFix/>
          </a:blip>
          <a:srcRect b="22227" l="0" r="0" t="20442"/>
          <a:stretch/>
        </p:blipFill>
        <p:spPr>
          <a:xfrm>
            <a:off x="0" y="-40773"/>
            <a:ext cx="12268200" cy="4688974"/>
          </a:xfrm>
          <a:prstGeom prst="rect">
            <a:avLst/>
          </a:prstGeom>
          <a:noFill/>
          <a:ln>
            <a:noFill/>
          </a:ln>
        </p:spPr>
      </p:pic>
      <p:sp>
        <p:nvSpPr>
          <p:cNvPr id="16" name="Google Shape;16;p2"/>
          <p:cNvSpPr/>
          <p:nvPr/>
        </p:nvSpPr>
        <p:spPr>
          <a:xfrm>
            <a:off x="0" y="4038600"/>
            <a:ext cx="12192000" cy="609600"/>
          </a:xfrm>
          <a:prstGeom prst="rect">
            <a:avLst/>
          </a:prstGeom>
          <a:solidFill>
            <a:schemeClr val="dk2">
              <a:alpha val="6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 </a:t>
            </a:r>
            <a:endParaRPr/>
          </a:p>
        </p:txBody>
      </p:sp>
      <p:sp>
        <p:nvSpPr>
          <p:cNvPr id="17" name="Google Shape;17;p2"/>
          <p:cNvSpPr txBox="1"/>
          <p:nvPr>
            <p:ph type="ctrTitle"/>
          </p:nvPr>
        </p:nvSpPr>
        <p:spPr>
          <a:xfrm>
            <a:off x="304800" y="41148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
        <p:nvSpPr>
          <p:cNvPr id="18" name="Google Shape;18;p2"/>
          <p:cNvSpPr txBox="1"/>
          <p:nvPr>
            <p:ph idx="1" type="subTitle"/>
          </p:nvPr>
        </p:nvSpPr>
        <p:spPr>
          <a:xfrm>
            <a:off x="304800" y="4706112"/>
            <a:ext cx="9245600" cy="228600"/>
          </a:xfrm>
          <a:prstGeom prst="rect">
            <a:avLst/>
          </a:prstGeom>
          <a:solidFill>
            <a:schemeClr val="lt1"/>
          </a:solidFill>
          <a:ln>
            <a:noFill/>
          </a:ln>
        </p:spPr>
        <p:txBody>
          <a:bodyPr anchorCtr="0" anchor="t" bIns="45700" lIns="91425" spcFirstLastPara="1" rIns="91425" wrap="square" tIns="45700">
            <a:noAutofit/>
          </a:bodyPr>
          <a:lstStyle>
            <a:lvl1pPr lvl="0" algn="l">
              <a:spcBef>
                <a:spcPts val="300"/>
              </a:spcBef>
              <a:spcAft>
                <a:spcPts val="0"/>
              </a:spcAft>
              <a:buClr>
                <a:srgbClr val="626968"/>
              </a:buClr>
              <a:buSzPts val="1500"/>
              <a:buFont typeface="Calibri"/>
              <a:buNone/>
              <a:defRPr b="1" sz="1500">
                <a:solidFill>
                  <a:srgbClr val="626968"/>
                </a:solidFill>
              </a:defRPr>
            </a:lvl1pPr>
            <a:lvl2pPr lvl="1" algn="ctr">
              <a:spcBef>
                <a:spcPts val="360"/>
              </a:spcBef>
              <a:spcAft>
                <a:spcPts val="0"/>
              </a:spcAft>
              <a:buClr>
                <a:srgbClr val="000000"/>
              </a:buClr>
              <a:buSzPts val="1800"/>
              <a:buNone/>
              <a:defRPr/>
            </a:lvl2pPr>
            <a:lvl3pPr lvl="2" algn="ctr">
              <a:spcBef>
                <a:spcPts val="360"/>
              </a:spcBef>
              <a:spcAft>
                <a:spcPts val="0"/>
              </a:spcAft>
              <a:buClr>
                <a:srgbClr val="000000"/>
              </a:buClr>
              <a:buSzPts val="1800"/>
              <a:buNone/>
              <a:defRPr/>
            </a:lvl3pPr>
            <a:lvl4pPr lvl="3" algn="ctr">
              <a:spcBef>
                <a:spcPts val="360"/>
              </a:spcBef>
              <a:spcAft>
                <a:spcPts val="0"/>
              </a:spcAft>
              <a:buClr>
                <a:srgbClr val="000000"/>
              </a:buClr>
              <a:buSzPts val="1800"/>
              <a:buNone/>
              <a:defRPr/>
            </a:lvl4pPr>
            <a:lvl5pPr lvl="4" algn="ctr">
              <a:spcBef>
                <a:spcPts val="360"/>
              </a:spcBef>
              <a:spcAft>
                <a:spcPts val="0"/>
              </a:spcAft>
              <a:buClr>
                <a:srgbClr val="000000"/>
              </a:buClr>
              <a:buSzPts val="1800"/>
              <a:buNone/>
              <a:defRPr/>
            </a:lvl5pPr>
            <a:lvl6pPr lvl="5" algn="ctr">
              <a:spcBef>
                <a:spcPts val="360"/>
              </a:spcBef>
              <a:spcAft>
                <a:spcPts val="0"/>
              </a:spcAft>
              <a:buClr>
                <a:schemeClr val="dk1"/>
              </a:buClr>
              <a:buSzPts val="1800"/>
              <a:buNone/>
              <a:defRPr/>
            </a:lvl6pPr>
            <a:lvl7pPr lvl="6" algn="ctr">
              <a:spcBef>
                <a:spcPts val="360"/>
              </a:spcBef>
              <a:spcAft>
                <a:spcPts val="0"/>
              </a:spcAft>
              <a:buClr>
                <a:schemeClr val="dk1"/>
              </a:buClr>
              <a:buSzPts val="1800"/>
              <a:buNone/>
              <a:defRPr/>
            </a:lvl7pPr>
            <a:lvl8pPr lvl="7" algn="ctr">
              <a:spcBef>
                <a:spcPts val="360"/>
              </a:spcBef>
              <a:spcAft>
                <a:spcPts val="0"/>
              </a:spcAft>
              <a:buClr>
                <a:schemeClr val="dk1"/>
              </a:buClr>
              <a:buSzPts val="1800"/>
              <a:buNone/>
              <a:defRPr/>
            </a:lvl8pPr>
            <a:lvl9pPr lvl="8" algn="ctr">
              <a:spcBef>
                <a:spcPts val="360"/>
              </a:spcBef>
              <a:spcAft>
                <a:spcPts val="0"/>
              </a:spcAft>
              <a:buClr>
                <a:schemeClr val="dk1"/>
              </a:buClr>
              <a:buSzPts val="1800"/>
              <a:buNone/>
              <a:defRPr/>
            </a:lvl9pPr>
          </a:lstStyle>
          <a:p/>
        </p:txBody>
      </p:sp>
      <p:pic>
        <p:nvPicPr>
          <p:cNvPr descr="GMUgreengold.eps" id="19" name="Google Shape;19;p2"/>
          <p:cNvPicPr preferRelativeResize="0"/>
          <p:nvPr/>
        </p:nvPicPr>
        <p:blipFill rotWithShape="1">
          <a:blip r:embed="rId3">
            <a:alphaModFix/>
          </a:blip>
          <a:srcRect b="0" l="0" r="0" t="0"/>
          <a:stretch/>
        </p:blipFill>
        <p:spPr>
          <a:xfrm>
            <a:off x="9753600" y="5334000"/>
            <a:ext cx="2080895" cy="13633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Chart">
  <p:cSld name="1_Custom Layout Chart">
    <p:spTree>
      <p:nvGrpSpPr>
        <p:cNvPr id="82" name="Shape 82"/>
        <p:cNvGrpSpPr/>
        <p:nvPr/>
      </p:nvGrpSpPr>
      <p:grpSpPr>
        <a:xfrm>
          <a:off x="0" y="0"/>
          <a:ext cx="0" cy="0"/>
          <a:chOff x="0" y="0"/>
          <a:chExt cx="0" cy="0"/>
        </a:xfrm>
      </p:grpSpPr>
      <p:sp>
        <p:nvSpPr>
          <p:cNvPr id="83" name="Google Shape;83;p11"/>
          <p:cNvSpPr/>
          <p:nvPr>
            <p:ph idx="2" type="chart"/>
          </p:nvPr>
        </p:nvSpPr>
        <p:spPr>
          <a:xfrm>
            <a:off x="914400" y="533400"/>
            <a:ext cx="10160000" cy="57150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280"/>
              </a:spcBef>
              <a:spcAft>
                <a:spcPts val="0"/>
              </a:spcAft>
              <a:buSzPts val="1400"/>
              <a:buNone/>
              <a:defRPr b="0" i="0" sz="1400" u="none" cap="none" strike="noStrike">
                <a:solidFill>
                  <a:srgbClr val="000000"/>
                </a:solidFill>
                <a:latin typeface="Calibri"/>
                <a:ea typeface="Calibri"/>
                <a:cs typeface="Calibri"/>
                <a:sym typeface="Calibri"/>
              </a:defRPr>
            </a:lvl2pPr>
            <a:lvl3pPr lvl="2" marR="0" rtl="0" algn="l">
              <a:spcBef>
                <a:spcPts val="280"/>
              </a:spcBef>
              <a:spcAft>
                <a:spcPts val="0"/>
              </a:spcAft>
              <a:buSzPts val="1400"/>
              <a:buNone/>
              <a:defRPr b="0" i="0" sz="1400" u="none" cap="none" strike="noStrike">
                <a:solidFill>
                  <a:srgbClr val="000000"/>
                </a:solidFill>
                <a:latin typeface="Calibri"/>
                <a:ea typeface="Calibri"/>
                <a:cs typeface="Calibri"/>
                <a:sym typeface="Calibri"/>
              </a:defRPr>
            </a:lvl3pPr>
            <a:lvl4pPr lvl="3" marR="0" rtl="0" algn="l">
              <a:spcBef>
                <a:spcPts val="220"/>
              </a:spcBef>
              <a:spcAft>
                <a:spcPts val="0"/>
              </a:spcAft>
              <a:buSzPts val="1400"/>
              <a:buNone/>
              <a:defRPr b="0" i="0" sz="1100" u="none" cap="none" strike="noStrike">
                <a:solidFill>
                  <a:srgbClr val="000000"/>
                </a:solidFill>
                <a:latin typeface="Calibri"/>
                <a:ea typeface="Calibri"/>
                <a:cs typeface="Calibri"/>
                <a:sym typeface="Calibri"/>
              </a:defRPr>
            </a:lvl4pPr>
            <a:lvl5pPr lvl="4" marR="0" rtl="0" algn="l">
              <a:spcBef>
                <a:spcPts val="220"/>
              </a:spcBef>
              <a:spcAft>
                <a:spcPts val="0"/>
              </a:spcAft>
              <a:buSzPts val="1400"/>
              <a:buNone/>
              <a:defRPr b="0" i="0" sz="1100" u="none" cap="none" strike="noStrike">
                <a:solidFill>
                  <a:srgbClr val="000000"/>
                </a:solidFill>
                <a:latin typeface="Calibri"/>
                <a:ea typeface="Calibri"/>
                <a:cs typeface="Calibri"/>
                <a:sym typeface="Calibri"/>
              </a:defRPr>
            </a:lvl5pPr>
            <a:lvl6pPr lvl="5"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1" showMasterSp="0">
  <p:cSld name="1_Section Divider 1">
    <p:bg>
      <p:bgPr>
        <a:solidFill>
          <a:srgbClr val="1E6238"/>
        </a:solidFill>
      </p:bgPr>
    </p:bg>
    <p:spTree>
      <p:nvGrpSpPr>
        <p:cNvPr id="84" name="Shape 84"/>
        <p:cNvGrpSpPr/>
        <p:nvPr/>
      </p:nvGrpSpPr>
      <p:grpSpPr>
        <a:xfrm>
          <a:off x="0" y="0"/>
          <a:ext cx="0" cy="0"/>
          <a:chOff x="0" y="0"/>
          <a:chExt cx="0" cy="0"/>
        </a:xfrm>
      </p:grpSpPr>
      <p:sp>
        <p:nvSpPr>
          <p:cNvPr id="85" name="Google Shape;85;p12"/>
          <p:cNvSpPr txBox="1"/>
          <p:nvPr>
            <p:ph type="ctrTitle"/>
          </p:nvPr>
        </p:nvSpPr>
        <p:spPr>
          <a:xfrm>
            <a:off x="304800" y="5334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pic>
        <p:nvPicPr>
          <p:cNvPr id="86" name="Google Shape;86;p12"/>
          <p:cNvPicPr preferRelativeResize="0"/>
          <p:nvPr/>
        </p:nvPicPr>
        <p:blipFill rotWithShape="1">
          <a:blip r:embed="rId2">
            <a:alphaModFix amt="35000"/>
          </a:blip>
          <a:srcRect b="3072" l="3627" r="0" t="22669"/>
          <a:stretch/>
        </p:blipFill>
        <p:spPr>
          <a:xfrm>
            <a:off x="-457200" y="-76200"/>
            <a:ext cx="9448800" cy="7239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Divider 1" showMasterSp="0">
  <p:cSld name="2_Section Divider 1">
    <p:bg>
      <p:bgPr>
        <a:solidFill>
          <a:schemeClr val="accent2"/>
        </a:solidFill>
      </p:bgPr>
    </p:bg>
    <p:spTree>
      <p:nvGrpSpPr>
        <p:cNvPr id="87" name="Shape 87"/>
        <p:cNvGrpSpPr/>
        <p:nvPr/>
      </p:nvGrpSpPr>
      <p:grpSpPr>
        <a:xfrm>
          <a:off x="0" y="0"/>
          <a:ext cx="0" cy="0"/>
          <a:chOff x="0" y="0"/>
          <a:chExt cx="0" cy="0"/>
        </a:xfrm>
      </p:grpSpPr>
      <p:sp>
        <p:nvSpPr>
          <p:cNvPr id="88" name="Google Shape;88;p13"/>
          <p:cNvSpPr txBox="1"/>
          <p:nvPr>
            <p:ph type="ctrTitle"/>
          </p:nvPr>
        </p:nvSpPr>
        <p:spPr>
          <a:xfrm>
            <a:off x="304800" y="5334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pic>
        <p:nvPicPr>
          <p:cNvPr id="89" name="Google Shape;89;p13"/>
          <p:cNvPicPr preferRelativeResize="0"/>
          <p:nvPr/>
        </p:nvPicPr>
        <p:blipFill rotWithShape="1">
          <a:blip r:embed="rId2">
            <a:alphaModFix amt="35000"/>
          </a:blip>
          <a:srcRect b="3072" l="3627" r="0" t="22669"/>
          <a:stretch/>
        </p:blipFill>
        <p:spPr>
          <a:xfrm>
            <a:off x="-457200" y="-76200"/>
            <a:ext cx="9448800" cy="7239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showMasterSp="0">
  <p:cSld name="Section Divider 1">
    <p:bg>
      <p:bgPr>
        <a:solidFill>
          <a:schemeClr val="accent6"/>
        </a:solidFill>
      </p:bgPr>
    </p:bg>
    <p:spTree>
      <p:nvGrpSpPr>
        <p:cNvPr id="90" name="Shape 90"/>
        <p:cNvGrpSpPr/>
        <p:nvPr/>
      </p:nvGrpSpPr>
      <p:grpSpPr>
        <a:xfrm>
          <a:off x="0" y="0"/>
          <a:ext cx="0" cy="0"/>
          <a:chOff x="0" y="0"/>
          <a:chExt cx="0" cy="0"/>
        </a:xfrm>
      </p:grpSpPr>
      <p:sp>
        <p:nvSpPr>
          <p:cNvPr id="91" name="Google Shape;91;p14"/>
          <p:cNvSpPr txBox="1"/>
          <p:nvPr>
            <p:ph type="ctrTitle"/>
          </p:nvPr>
        </p:nvSpPr>
        <p:spPr>
          <a:xfrm>
            <a:off x="304800" y="5334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pic>
        <p:nvPicPr>
          <p:cNvPr id="92" name="Google Shape;92;p14"/>
          <p:cNvPicPr preferRelativeResize="0"/>
          <p:nvPr/>
        </p:nvPicPr>
        <p:blipFill rotWithShape="1">
          <a:blip r:embed="rId2">
            <a:alphaModFix amt="35000"/>
          </a:blip>
          <a:srcRect b="3072" l="3627" r="0" t="22669"/>
          <a:stretch/>
        </p:blipFill>
        <p:spPr>
          <a:xfrm>
            <a:off x="-457200" y="-76200"/>
            <a:ext cx="9448800" cy="7239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Divider 1" showMasterSp="0">
  <p:cSld name="3_Section Divider 1">
    <p:bg>
      <p:bgPr>
        <a:solidFill>
          <a:srgbClr val="87908F"/>
        </a:solidFill>
      </p:bgPr>
    </p:bg>
    <p:spTree>
      <p:nvGrpSpPr>
        <p:cNvPr id="93" name="Shape 93"/>
        <p:cNvGrpSpPr/>
        <p:nvPr/>
      </p:nvGrpSpPr>
      <p:grpSpPr>
        <a:xfrm>
          <a:off x="0" y="0"/>
          <a:ext cx="0" cy="0"/>
          <a:chOff x="0" y="0"/>
          <a:chExt cx="0" cy="0"/>
        </a:xfrm>
      </p:grpSpPr>
      <p:sp>
        <p:nvSpPr>
          <p:cNvPr id="94" name="Google Shape;94;p15"/>
          <p:cNvSpPr txBox="1"/>
          <p:nvPr>
            <p:ph type="ctrTitle"/>
          </p:nvPr>
        </p:nvSpPr>
        <p:spPr>
          <a:xfrm>
            <a:off x="304800" y="5334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pic>
        <p:nvPicPr>
          <p:cNvPr id="95" name="Google Shape;95;p15"/>
          <p:cNvPicPr preferRelativeResize="0"/>
          <p:nvPr/>
        </p:nvPicPr>
        <p:blipFill rotWithShape="1">
          <a:blip r:embed="rId2">
            <a:alphaModFix amt="35000"/>
          </a:blip>
          <a:srcRect b="3072" l="3627" r="0" t="22669"/>
          <a:stretch/>
        </p:blipFill>
        <p:spPr>
          <a:xfrm>
            <a:off x="-457200" y="-76200"/>
            <a:ext cx="9448800" cy="7239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showMasterSp="0">
  <p:cSld name="Section Divider 2">
    <p:bg>
      <p:bgPr>
        <a:solidFill>
          <a:schemeClr val="accent5"/>
        </a:solidFill>
      </p:bgPr>
    </p:bg>
    <p:spTree>
      <p:nvGrpSpPr>
        <p:cNvPr id="96" name="Shape 96"/>
        <p:cNvGrpSpPr/>
        <p:nvPr/>
      </p:nvGrpSpPr>
      <p:grpSpPr>
        <a:xfrm>
          <a:off x="0" y="0"/>
          <a:ext cx="0" cy="0"/>
          <a:chOff x="0" y="0"/>
          <a:chExt cx="0" cy="0"/>
        </a:xfrm>
      </p:grpSpPr>
      <p:pic>
        <p:nvPicPr>
          <p:cNvPr id="97" name="Google Shape;97;p16"/>
          <p:cNvPicPr preferRelativeResize="0"/>
          <p:nvPr/>
        </p:nvPicPr>
        <p:blipFill rotWithShape="1">
          <a:blip r:embed="rId2">
            <a:alphaModFix/>
          </a:blip>
          <a:srcRect b="0" l="0" r="0" t="0"/>
          <a:stretch/>
        </p:blipFill>
        <p:spPr>
          <a:xfrm>
            <a:off x="4637576" y="-365469"/>
            <a:ext cx="6944824" cy="7299669"/>
          </a:xfrm>
          <a:prstGeom prst="rect">
            <a:avLst/>
          </a:prstGeom>
          <a:noFill/>
          <a:ln>
            <a:noFill/>
          </a:ln>
        </p:spPr>
      </p:pic>
      <p:sp>
        <p:nvSpPr>
          <p:cNvPr id="98" name="Google Shape;98;p16"/>
          <p:cNvSpPr txBox="1"/>
          <p:nvPr>
            <p:ph type="ctrTitle"/>
          </p:nvPr>
        </p:nvSpPr>
        <p:spPr>
          <a:xfrm>
            <a:off x="304800" y="5334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showMasterSp="0">
  <p:cSld name="Section Divider 3">
    <p:bg>
      <p:bgPr>
        <a:solidFill>
          <a:schemeClr val="accent2"/>
        </a:solidFill>
      </p:bgPr>
    </p:bg>
    <p:spTree>
      <p:nvGrpSpPr>
        <p:cNvPr id="99" name="Shape 99"/>
        <p:cNvGrpSpPr/>
        <p:nvPr/>
      </p:nvGrpSpPr>
      <p:grpSpPr>
        <a:xfrm>
          <a:off x="0" y="0"/>
          <a:ext cx="0" cy="0"/>
          <a:chOff x="0" y="0"/>
          <a:chExt cx="0" cy="0"/>
        </a:xfrm>
      </p:grpSpPr>
      <p:pic>
        <p:nvPicPr>
          <p:cNvPr id="100" name="Google Shape;100;p17"/>
          <p:cNvPicPr preferRelativeResize="0"/>
          <p:nvPr/>
        </p:nvPicPr>
        <p:blipFill rotWithShape="1">
          <a:blip r:embed="rId2">
            <a:alphaModFix/>
          </a:blip>
          <a:srcRect b="0" l="24797" r="-1" t="0"/>
          <a:stretch/>
        </p:blipFill>
        <p:spPr>
          <a:xfrm>
            <a:off x="0" y="1"/>
            <a:ext cx="6470647" cy="6857999"/>
          </a:xfrm>
          <a:prstGeom prst="rect">
            <a:avLst/>
          </a:prstGeom>
          <a:noFill/>
          <a:ln>
            <a:noFill/>
          </a:ln>
        </p:spPr>
      </p:pic>
      <p:sp>
        <p:nvSpPr>
          <p:cNvPr id="101" name="Google Shape;101;p17"/>
          <p:cNvSpPr txBox="1"/>
          <p:nvPr>
            <p:ph type="ctrTitle"/>
          </p:nvPr>
        </p:nvSpPr>
        <p:spPr>
          <a:xfrm>
            <a:off x="5562600" y="533400"/>
            <a:ext cx="6096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4" showMasterSp="0">
  <p:cSld name="Section Divider 4">
    <p:bg>
      <p:bgPr>
        <a:solidFill>
          <a:schemeClr val="dk2"/>
        </a:solidFill>
      </p:bgPr>
    </p:bg>
    <p:spTree>
      <p:nvGrpSpPr>
        <p:cNvPr id="102" name="Shape 102"/>
        <p:cNvGrpSpPr/>
        <p:nvPr/>
      </p:nvGrpSpPr>
      <p:grpSpPr>
        <a:xfrm>
          <a:off x="0" y="0"/>
          <a:ext cx="0" cy="0"/>
          <a:chOff x="0" y="0"/>
          <a:chExt cx="0" cy="0"/>
        </a:xfrm>
      </p:grpSpPr>
      <p:pic>
        <p:nvPicPr>
          <p:cNvPr id="103" name="Google Shape;103;p18"/>
          <p:cNvPicPr preferRelativeResize="0"/>
          <p:nvPr/>
        </p:nvPicPr>
        <p:blipFill rotWithShape="1">
          <a:blip r:embed="rId2">
            <a:alphaModFix/>
          </a:blip>
          <a:srcRect b="-2074" l="1" r="19400" t="4667"/>
          <a:stretch/>
        </p:blipFill>
        <p:spPr>
          <a:xfrm>
            <a:off x="6705600" y="-152400"/>
            <a:ext cx="5638799" cy="7162800"/>
          </a:xfrm>
          <a:prstGeom prst="rect">
            <a:avLst/>
          </a:prstGeom>
          <a:noFill/>
          <a:ln>
            <a:noFill/>
          </a:ln>
        </p:spPr>
      </p:pic>
      <p:sp>
        <p:nvSpPr>
          <p:cNvPr id="104" name="Google Shape;104;p18"/>
          <p:cNvSpPr txBox="1"/>
          <p:nvPr>
            <p:ph type="ctrTitle"/>
          </p:nvPr>
        </p:nvSpPr>
        <p:spPr>
          <a:xfrm>
            <a:off x="304800" y="5334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5" name="Shape 105"/>
        <p:cNvGrpSpPr/>
        <p:nvPr/>
      </p:nvGrpSpPr>
      <p:grpSpPr>
        <a:xfrm>
          <a:off x="0" y="0"/>
          <a:ext cx="0" cy="0"/>
          <a:chOff x="0" y="0"/>
          <a:chExt cx="0" cy="0"/>
        </a:xfrm>
      </p:grpSpPr>
      <p:sp>
        <p:nvSpPr>
          <p:cNvPr id="106" name="Google Shape;106;p19"/>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SzPts val="1900"/>
              <a:buChar char="●"/>
              <a:defRPr sz="1900"/>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p:txBody>
      </p:sp>
      <p:sp>
        <p:nvSpPr>
          <p:cNvPr id="107" name="Google Shape;107;p19"/>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lvl1pPr indent="-228600" lvl="0" marL="457200" rtl="0">
              <a:spcBef>
                <a:spcPts val="360"/>
              </a:spcBef>
              <a:spcAft>
                <a:spcPts val="0"/>
              </a:spcAft>
              <a:buSzPts val="1400"/>
              <a:buNone/>
              <a:defRPr/>
            </a:lvl1pPr>
            <a:lvl2pPr indent="-228600" lvl="1" marL="914400" rtl="0">
              <a:spcBef>
                <a:spcPts val="280"/>
              </a:spcBef>
              <a:spcAft>
                <a:spcPts val="0"/>
              </a:spcAft>
              <a:buSzPts val="1400"/>
              <a:buNone/>
              <a:defRPr/>
            </a:lvl2pPr>
            <a:lvl3pPr indent="-228600" lvl="2" marL="1371600" rtl="0">
              <a:spcBef>
                <a:spcPts val="280"/>
              </a:spcBef>
              <a:spcAft>
                <a:spcPts val="0"/>
              </a:spcAft>
              <a:buSzPts val="1400"/>
              <a:buNone/>
              <a:defRPr/>
            </a:lvl3pPr>
            <a:lvl4pPr indent="-228600" lvl="3" marL="1828800" rtl="0">
              <a:spcBef>
                <a:spcPts val="220"/>
              </a:spcBef>
              <a:spcAft>
                <a:spcPts val="0"/>
              </a:spcAft>
              <a:buSzPts val="1400"/>
              <a:buNone/>
              <a:defRPr/>
            </a:lvl4pPr>
            <a:lvl5pPr indent="-228600" lvl="4" marL="2286000" rtl="0">
              <a:spcBef>
                <a:spcPts val="220"/>
              </a:spcBef>
              <a:spcAft>
                <a:spcPts val="0"/>
              </a:spcAft>
              <a:buSzPts val="1400"/>
              <a:buNone/>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08" name="Google Shape;108;p1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AYER - BLUE GREEN 1">
  <p:cSld name="BLANK_1_1_1_1_1_1_1_1_1">
    <p:spTree>
      <p:nvGrpSpPr>
        <p:cNvPr id="109" name="Shape 109"/>
        <p:cNvGrpSpPr/>
        <p:nvPr/>
      </p:nvGrpSpPr>
      <p:grpSpPr>
        <a:xfrm>
          <a:off x="0" y="0"/>
          <a:ext cx="0" cy="0"/>
          <a:chOff x="0" y="0"/>
          <a:chExt cx="0" cy="0"/>
        </a:xfrm>
      </p:grpSpPr>
      <p:sp>
        <p:nvSpPr>
          <p:cNvPr id="110" name="Google Shape;110;p2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
        <p:nvSpPr>
          <p:cNvPr id="111" name="Google Shape;111;p20"/>
          <p:cNvSpPr/>
          <p:nvPr/>
        </p:nvSpPr>
        <p:spPr>
          <a:xfrm>
            <a:off x="122433" y="122467"/>
            <a:ext cx="5865900" cy="3096000"/>
          </a:xfrm>
          <a:prstGeom prst="rect">
            <a:avLst/>
          </a:prstGeom>
          <a:solidFill>
            <a:srgbClr val="B6D7A8"/>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12" name="Google Shape;112;p20"/>
          <p:cNvSpPr/>
          <p:nvPr/>
        </p:nvSpPr>
        <p:spPr>
          <a:xfrm>
            <a:off x="122433" y="3414433"/>
            <a:ext cx="5865900" cy="3226500"/>
          </a:xfrm>
          <a:prstGeom prst="rect">
            <a:avLst/>
          </a:prstGeom>
          <a:solidFill>
            <a:srgbClr val="6FA8DC"/>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p20"/>
          <p:cNvSpPr/>
          <p:nvPr/>
        </p:nvSpPr>
        <p:spPr>
          <a:xfrm>
            <a:off x="6162200" y="122467"/>
            <a:ext cx="5865900" cy="3096000"/>
          </a:xfrm>
          <a:prstGeom prst="rect">
            <a:avLst/>
          </a:prstGeom>
          <a:solidFill>
            <a:srgbClr val="A4C2F4"/>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p20"/>
          <p:cNvSpPr/>
          <p:nvPr/>
        </p:nvSpPr>
        <p:spPr>
          <a:xfrm>
            <a:off x="6162200" y="3479633"/>
            <a:ext cx="5865900" cy="3096000"/>
          </a:xfrm>
          <a:prstGeom prst="rect">
            <a:avLst/>
          </a:prstGeom>
          <a:solidFill>
            <a:srgbClr val="D2DE6B"/>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p20"/>
          <p:cNvSpPr/>
          <p:nvPr/>
        </p:nvSpPr>
        <p:spPr>
          <a:xfrm>
            <a:off x="3286000" y="2641100"/>
            <a:ext cx="5865900" cy="1504800"/>
          </a:xfrm>
          <a:prstGeom prst="rect">
            <a:avLst/>
          </a:prstGeom>
          <a:solidFill>
            <a:srgbClr val="FFFFFF"/>
          </a:solidFill>
          <a:ln>
            <a:noFill/>
          </a:ln>
          <a:effectLst>
            <a:outerShdw blurRad="157163" rotWithShape="0" algn="bl" dir="5400000" dist="66675">
              <a:srgbClr val="000000"/>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20"/>
          <p:cNvSpPr txBox="1"/>
          <p:nvPr/>
        </p:nvSpPr>
        <p:spPr>
          <a:xfrm>
            <a:off x="122433" y="122467"/>
            <a:ext cx="2856000" cy="675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400">
                <a:latin typeface="Oswald"/>
                <a:ea typeface="Oswald"/>
                <a:cs typeface="Oswald"/>
                <a:sym typeface="Oswald"/>
              </a:rPr>
              <a:t>WORD TRANSLATED</a:t>
            </a:r>
            <a:endParaRPr sz="1900"/>
          </a:p>
        </p:txBody>
      </p:sp>
      <p:sp>
        <p:nvSpPr>
          <p:cNvPr id="117" name="Google Shape;117;p20"/>
          <p:cNvSpPr txBox="1"/>
          <p:nvPr/>
        </p:nvSpPr>
        <p:spPr>
          <a:xfrm>
            <a:off x="6162200" y="103900"/>
            <a:ext cx="5865900" cy="675600"/>
          </a:xfrm>
          <a:prstGeom prst="rect">
            <a:avLst/>
          </a:prstGeom>
          <a:noFill/>
          <a:ln>
            <a:noFill/>
          </a:ln>
        </p:spPr>
        <p:txBody>
          <a:bodyPr anchorCtr="0" anchor="t" bIns="121900" lIns="121900" spcFirstLastPara="1" rIns="121900" wrap="square" tIns="121900">
            <a:noAutofit/>
          </a:bodyPr>
          <a:lstStyle/>
          <a:p>
            <a:pPr indent="0" lvl="0" marL="0" rtl="0" algn="r">
              <a:spcBef>
                <a:spcPts val="0"/>
              </a:spcBef>
              <a:spcAft>
                <a:spcPts val="0"/>
              </a:spcAft>
              <a:buNone/>
            </a:pPr>
            <a:r>
              <a:rPr lang="en-US" sz="2400">
                <a:latin typeface="Oswald"/>
                <a:ea typeface="Oswald"/>
                <a:cs typeface="Oswald"/>
                <a:sym typeface="Oswald"/>
              </a:rPr>
              <a:t>DEFINITION IN ENGLISH</a:t>
            </a:r>
            <a:endParaRPr sz="1900"/>
          </a:p>
        </p:txBody>
      </p:sp>
      <p:sp>
        <p:nvSpPr>
          <p:cNvPr id="118" name="Google Shape;118;p20"/>
          <p:cNvSpPr txBox="1"/>
          <p:nvPr/>
        </p:nvSpPr>
        <p:spPr>
          <a:xfrm>
            <a:off x="101233" y="3414433"/>
            <a:ext cx="3101700" cy="675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400">
                <a:latin typeface="Oswald"/>
                <a:ea typeface="Oswald"/>
                <a:cs typeface="Oswald"/>
                <a:sym typeface="Oswald"/>
              </a:rPr>
              <a:t>DEFINITION TRANSLATED</a:t>
            </a:r>
            <a:endParaRPr sz="1900"/>
          </a:p>
        </p:txBody>
      </p:sp>
      <p:sp>
        <p:nvSpPr>
          <p:cNvPr id="119" name="Google Shape;119;p20"/>
          <p:cNvSpPr txBox="1"/>
          <p:nvPr/>
        </p:nvSpPr>
        <p:spPr>
          <a:xfrm>
            <a:off x="3286000" y="2641100"/>
            <a:ext cx="2856000" cy="675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400">
                <a:latin typeface="Oswald"/>
                <a:ea typeface="Oswald"/>
                <a:cs typeface="Oswald"/>
                <a:sym typeface="Oswald"/>
              </a:rPr>
              <a:t>WORD:</a:t>
            </a:r>
            <a:endParaRPr sz="1900"/>
          </a:p>
        </p:txBody>
      </p:sp>
      <p:sp>
        <p:nvSpPr>
          <p:cNvPr id="120" name="Google Shape;120;p20"/>
          <p:cNvSpPr txBox="1"/>
          <p:nvPr/>
        </p:nvSpPr>
        <p:spPr>
          <a:xfrm>
            <a:off x="9152000" y="3479633"/>
            <a:ext cx="2856000" cy="675600"/>
          </a:xfrm>
          <a:prstGeom prst="rect">
            <a:avLst/>
          </a:prstGeom>
          <a:noFill/>
          <a:ln>
            <a:noFill/>
          </a:ln>
        </p:spPr>
        <p:txBody>
          <a:bodyPr anchorCtr="0" anchor="t" bIns="121900" lIns="121900" spcFirstLastPara="1" rIns="121900" wrap="square" tIns="121900">
            <a:noAutofit/>
          </a:bodyPr>
          <a:lstStyle/>
          <a:p>
            <a:pPr indent="0" lvl="0" marL="0" rtl="0" algn="r">
              <a:spcBef>
                <a:spcPts val="0"/>
              </a:spcBef>
              <a:spcAft>
                <a:spcPts val="0"/>
              </a:spcAft>
              <a:buNone/>
            </a:pPr>
            <a:r>
              <a:rPr lang="en-US" sz="2400">
                <a:latin typeface="Oswald"/>
                <a:ea typeface="Oswald"/>
                <a:cs typeface="Oswald"/>
                <a:sym typeface="Oswald"/>
              </a:rPr>
              <a:t>PICTURE FOR WORD</a:t>
            </a:r>
            <a:endParaRPr sz="1900"/>
          </a:p>
        </p:txBody>
      </p:sp>
      <p:sp>
        <p:nvSpPr>
          <p:cNvPr id="121" name="Google Shape;121;p20"/>
          <p:cNvSpPr txBox="1"/>
          <p:nvPr/>
        </p:nvSpPr>
        <p:spPr>
          <a:xfrm rot="-5400000">
            <a:off x="11039200" y="1459000"/>
            <a:ext cx="2565900" cy="441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700">
                <a:latin typeface="Boogaloo"/>
                <a:ea typeface="Boogaloo"/>
                <a:cs typeface="Boogaloo"/>
                <a:sym typeface="Boogaloo"/>
              </a:rPr>
              <a:t>    Esther Park  @MrsEpark1</a:t>
            </a:r>
            <a:endParaRPr sz="1900">
              <a:latin typeface="Boogaloo"/>
              <a:ea typeface="Boogaloo"/>
              <a:cs typeface="Boogaloo"/>
              <a:sym typeface="Boogaloo"/>
            </a:endParaRPr>
          </a:p>
        </p:txBody>
      </p:sp>
      <p:pic>
        <p:nvPicPr>
          <p:cNvPr id="122" name="Google Shape;122;p20"/>
          <p:cNvPicPr preferRelativeResize="0"/>
          <p:nvPr/>
        </p:nvPicPr>
        <p:blipFill>
          <a:blip r:embed="rId2">
            <a:alphaModFix/>
          </a:blip>
          <a:stretch>
            <a:fillRect/>
          </a:stretch>
        </p:blipFill>
        <p:spPr>
          <a:xfrm rot="-5400000">
            <a:off x="12248944" y="267199"/>
            <a:ext cx="314468" cy="31446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w/single col text">
  <p:cSld name="Heading w/single col text">
    <p:spTree>
      <p:nvGrpSpPr>
        <p:cNvPr id="20" name="Shape 20"/>
        <p:cNvGrpSpPr/>
        <p:nvPr/>
      </p:nvGrpSpPr>
      <p:grpSpPr>
        <a:xfrm>
          <a:off x="0" y="0"/>
          <a:ext cx="0" cy="0"/>
          <a:chOff x="0" y="0"/>
          <a:chExt cx="0" cy="0"/>
        </a:xfrm>
      </p:grpSpPr>
      <p:sp>
        <p:nvSpPr>
          <p:cNvPr id="21" name="Google Shape;21;p3"/>
          <p:cNvSpPr txBox="1"/>
          <p:nvPr>
            <p:ph idx="1" type="body"/>
          </p:nvPr>
        </p:nvSpPr>
        <p:spPr>
          <a:xfrm>
            <a:off x="406400" y="381000"/>
            <a:ext cx="10769600" cy="304800"/>
          </a:xfrm>
          <a:prstGeom prst="rect">
            <a:avLst/>
          </a:prstGeom>
          <a:solidFill>
            <a:schemeClr val="accent6"/>
          </a:solidFill>
          <a:ln>
            <a:noFill/>
          </a:ln>
        </p:spPr>
        <p:txBody>
          <a:bodyPr anchorCtr="0" anchor="t" bIns="0" lIns="91425" spcFirstLastPara="1" rIns="91425" wrap="square" tIns="0">
            <a:noAutofit/>
          </a:bodyPr>
          <a:lstStyle>
            <a:lvl1pPr indent="-228600" lvl="0" marL="457200" algn="l">
              <a:spcBef>
                <a:spcPts val="0"/>
              </a:spcBef>
              <a:spcAft>
                <a:spcPts val="0"/>
              </a:spcAft>
              <a:buSzPts val="1400"/>
              <a:buNone/>
              <a:defRPr b="1" i="0" sz="1600" cap="none">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2" type="body"/>
          </p:nvPr>
        </p:nvSpPr>
        <p:spPr>
          <a:xfrm>
            <a:off x="406400" y="1066800"/>
            <a:ext cx="10769600" cy="50292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w/2col">
  <p:cSld name="Heading w/2col">
    <p:spTree>
      <p:nvGrpSpPr>
        <p:cNvPr id="23" name="Shape 23"/>
        <p:cNvGrpSpPr/>
        <p:nvPr/>
      </p:nvGrpSpPr>
      <p:grpSpPr>
        <a:xfrm>
          <a:off x="0" y="0"/>
          <a:ext cx="0" cy="0"/>
          <a:chOff x="0" y="0"/>
          <a:chExt cx="0" cy="0"/>
        </a:xfrm>
      </p:grpSpPr>
      <p:sp>
        <p:nvSpPr>
          <p:cNvPr id="24" name="Google Shape;24;p4"/>
          <p:cNvSpPr txBox="1"/>
          <p:nvPr>
            <p:ph idx="1" type="body"/>
          </p:nvPr>
        </p:nvSpPr>
        <p:spPr>
          <a:xfrm>
            <a:off x="406400" y="1066800"/>
            <a:ext cx="5181600" cy="5029200"/>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80"/>
              </a:spcBef>
              <a:spcAft>
                <a:spcPts val="0"/>
              </a:spcAft>
              <a:buSzPts val="1400"/>
              <a:buNone/>
              <a:defRPr>
                <a:solidFill>
                  <a:srgbClr val="000000"/>
                </a:solidFill>
              </a:defRPr>
            </a:lvl2pPr>
            <a:lvl3pPr indent="-228600" lvl="2" marL="1371600" algn="l">
              <a:spcBef>
                <a:spcPts val="280"/>
              </a:spcBef>
              <a:spcAft>
                <a:spcPts val="0"/>
              </a:spcAft>
              <a:buSzPts val="1400"/>
              <a:buNone/>
              <a:defRPr>
                <a:solidFill>
                  <a:srgbClr val="000000"/>
                </a:solidFill>
              </a:defRPr>
            </a:lvl3pPr>
            <a:lvl4pPr indent="-228600" lvl="3" marL="1828800" algn="l">
              <a:spcBef>
                <a:spcPts val="220"/>
              </a:spcBef>
              <a:spcAft>
                <a:spcPts val="0"/>
              </a:spcAft>
              <a:buSzPts val="1400"/>
              <a:buNone/>
              <a:defRPr>
                <a:solidFill>
                  <a:srgbClr val="000000"/>
                </a:solidFill>
              </a:defRPr>
            </a:lvl4pPr>
            <a:lvl5pPr indent="-228600" lvl="4" marL="2286000" algn="l">
              <a:spcBef>
                <a:spcPts val="220"/>
              </a:spcBef>
              <a:spcAft>
                <a:spcPts val="0"/>
              </a:spcAft>
              <a:buSzPts val="1400"/>
              <a:buNone/>
              <a:defRPr>
                <a:solidFill>
                  <a:srgbClr val="000000"/>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4"/>
          <p:cNvSpPr txBox="1"/>
          <p:nvPr>
            <p:ph idx="2" type="body"/>
          </p:nvPr>
        </p:nvSpPr>
        <p:spPr>
          <a:xfrm>
            <a:off x="5994400" y="1066800"/>
            <a:ext cx="5181600" cy="5029200"/>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80"/>
              </a:spcBef>
              <a:spcAft>
                <a:spcPts val="0"/>
              </a:spcAft>
              <a:buSzPts val="1400"/>
              <a:buNone/>
              <a:defRPr>
                <a:solidFill>
                  <a:srgbClr val="000000"/>
                </a:solidFill>
              </a:defRPr>
            </a:lvl2pPr>
            <a:lvl3pPr indent="-228600" lvl="2" marL="1371600" algn="l">
              <a:spcBef>
                <a:spcPts val="280"/>
              </a:spcBef>
              <a:spcAft>
                <a:spcPts val="0"/>
              </a:spcAft>
              <a:buSzPts val="1400"/>
              <a:buNone/>
              <a:defRPr>
                <a:solidFill>
                  <a:srgbClr val="000000"/>
                </a:solidFill>
              </a:defRPr>
            </a:lvl3pPr>
            <a:lvl4pPr indent="-228600" lvl="3" marL="1828800" algn="l">
              <a:spcBef>
                <a:spcPts val="220"/>
              </a:spcBef>
              <a:spcAft>
                <a:spcPts val="0"/>
              </a:spcAft>
              <a:buSzPts val="1400"/>
              <a:buNone/>
              <a:defRPr>
                <a:solidFill>
                  <a:srgbClr val="000000"/>
                </a:solidFill>
              </a:defRPr>
            </a:lvl4pPr>
            <a:lvl5pPr indent="-228600" lvl="4" marL="2286000" algn="l">
              <a:spcBef>
                <a:spcPts val="220"/>
              </a:spcBef>
              <a:spcAft>
                <a:spcPts val="0"/>
              </a:spcAft>
              <a:buSzPts val="1400"/>
              <a:buNone/>
              <a:defRPr>
                <a:solidFill>
                  <a:srgbClr val="000000"/>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4"/>
          <p:cNvSpPr txBox="1"/>
          <p:nvPr>
            <p:ph idx="3" type="body"/>
          </p:nvPr>
        </p:nvSpPr>
        <p:spPr>
          <a:xfrm>
            <a:off x="406400" y="381000"/>
            <a:ext cx="10769600" cy="304800"/>
          </a:xfrm>
          <a:prstGeom prst="rect">
            <a:avLst/>
          </a:prstGeom>
          <a:solidFill>
            <a:schemeClr val="accent6"/>
          </a:solidFill>
          <a:ln>
            <a:noFill/>
          </a:ln>
        </p:spPr>
        <p:txBody>
          <a:bodyPr anchorCtr="0" anchor="t" bIns="0" lIns="91425" spcFirstLastPara="1" rIns="91425" wrap="square" tIns="0">
            <a:noAutofit/>
          </a:bodyPr>
          <a:lstStyle>
            <a:lvl1pPr indent="-228600" lvl="0" marL="457200" algn="l">
              <a:spcBef>
                <a:spcPts val="0"/>
              </a:spcBef>
              <a:spcAft>
                <a:spcPts val="0"/>
              </a:spcAft>
              <a:buSzPts val="1400"/>
              <a:buNone/>
              <a:defRPr b="1" i="0" sz="1600" cap="none">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p:cSld name="Title">
    <p:spTree>
      <p:nvGrpSpPr>
        <p:cNvPr id="27" name="Shape 27"/>
        <p:cNvGrpSpPr/>
        <p:nvPr/>
      </p:nvGrpSpPr>
      <p:grpSpPr>
        <a:xfrm>
          <a:off x="0" y="0"/>
          <a:ext cx="0" cy="0"/>
          <a:chOff x="0" y="0"/>
          <a:chExt cx="0" cy="0"/>
        </a:xfrm>
      </p:grpSpPr>
      <p:pic>
        <p:nvPicPr>
          <p:cNvPr descr="Scroll_GrnDuo copy.jpg" id="28" name="Google Shape;28;p5"/>
          <p:cNvPicPr preferRelativeResize="0"/>
          <p:nvPr/>
        </p:nvPicPr>
        <p:blipFill rotWithShape="1">
          <a:blip r:embed="rId2">
            <a:alphaModFix/>
          </a:blip>
          <a:srcRect b="39327" l="0" r="0" t="9974"/>
          <a:stretch/>
        </p:blipFill>
        <p:spPr>
          <a:xfrm>
            <a:off x="0" y="0"/>
            <a:ext cx="12224512" cy="4648200"/>
          </a:xfrm>
          <a:prstGeom prst="rect">
            <a:avLst/>
          </a:prstGeom>
          <a:noFill/>
          <a:ln>
            <a:noFill/>
          </a:ln>
        </p:spPr>
      </p:pic>
      <p:sp>
        <p:nvSpPr>
          <p:cNvPr id="29" name="Google Shape;29;p5"/>
          <p:cNvSpPr/>
          <p:nvPr/>
        </p:nvSpPr>
        <p:spPr>
          <a:xfrm>
            <a:off x="0" y="4038600"/>
            <a:ext cx="12192000" cy="609600"/>
          </a:xfrm>
          <a:prstGeom prst="rect">
            <a:avLst/>
          </a:prstGeom>
          <a:solidFill>
            <a:schemeClr val="accent2">
              <a:alpha val="6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30" name="Google Shape;30;p5"/>
          <p:cNvSpPr txBox="1"/>
          <p:nvPr>
            <p:ph type="ctrTitle"/>
          </p:nvPr>
        </p:nvSpPr>
        <p:spPr>
          <a:xfrm>
            <a:off x="304800" y="41148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
        <p:nvSpPr>
          <p:cNvPr id="31" name="Google Shape;31;p5"/>
          <p:cNvSpPr txBox="1"/>
          <p:nvPr>
            <p:ph idx="1" type="subTitle"/>
          </p:nvPr>
        </p:nvSpPr>
        <p:spPr>
          <a:xfrm>
            <a:off x="304800" y="4706112"/>
            <a:ext cx="9245600" cy="228600"/>
          </a:xfrm>
          <a:prstGeom prst="rect">
            <a:avLst/>
          </a:prstGeom>
          <a:solidFill>
            <a:schemeClr val="lt1"/>
          </a:solidFill>
          <a:ln>
            <a:noFill/>
          </a:ln>
        </p:spPr>
        <p:txBody>
          <a:bodyPr anchorCtr="0" anchor="t" bIns="45700" lIns="91425" spcFirstLastPara="1" rIns="91425" wrap="square" tIns="45700">
            <a:noAutofit/>
          </a:bodyPr>
          <a:lstStyle>
            <a:lvl1pPr lvl="0" algn="l">
              <a:spcBef>
                <a:spcPts val="300"/>
              </a:spcBef>
              <a:spcAft>
                <a:spcPts val="0"/>
              </a:spcAft>
              <a:buClr>
                <a:srgbClr val="626968"/>
              </a:buClr>
              <a:buSzPts val="1500"/>
              <a:buFont typeface="Calibri"/>
              <a:buNone/>
              <a:defRPr b="1" sz="1500">
                <a:solidFill>
                  <a:srgbClr val="626968"/>
                </a:solidFill>
              </a:defRPr>
            </a:lvl1pPr>
            <a:lvl2pPr lvl="1" algn="ctr">
              <a:spcBef>
                <a:spcPts val="360"/>
              </a:spcBef>
              <a:spcAft>
                <a:spcPts val="0"/>
              </a:spcAft>
              <a:buClr>
                <a:srgbClr val="000000"/>
              </a:buClr>
              <a:buSzPts val="1800"/>
              <a:buNone/>
              <a:defRPr/>
            </a:lvl2pPr>
            <a:lvl3pPr lvl="2" algn="ctr">
              <a:spcBef>
                <a:spcPts val="360"/>
              </a:spcBef>
              <a:spcAft>
                <a:spcPts val="0"/>
              </a:spcAft>
              <a:buClr>
                <a:srgbClr val="000000"/>
              </a:buClr>
              <a:buSzPts val="1800"/>
              <a:buNone/>
              <a:defRPr/>
            </a:lvl3pPr>
            <a:lvl4pPr lvl="3" algn="ctr">
              <a:spcBef>
                <a:spcPts val="360"/>
              </a:spcBef>
              <a:spcAft>
                <a:spcPts val="0"/>
              </a:spcAft>
              <a:buClr>
                <a:srgbClr val="000000"/>
              </a:buClr>
              <a:buSzPts val="1800"/>
              <a:buNone/>
              <a:defRPr/>
            </a:lvl4pPr>
            <a:lvl5pPr lvl="4" algn="ctr">
              <a:spcBef>
                <a:spcPts val="360"/>
              </a:spcBef>
              <a:spcAft>
                <a:spcPts val="0"/>
              </a:spcAft>
              <a:buClr>
                <a:srgbClr val="000000"/>
              </a:buClr>
              <a:buSzPts val="1800"/>
              <a:buNone/>
              <a:defRPr/>
            </a:lvl5pPr>
            <a:lvl6pPr lvl="5" algn="ctr">
              <a:spcBef>
                <a:spcPts val="360"/>
              </a:spcBef>
              <a:spcAft>
                <a:spcPts val="0"/>
              </a:spcAft>
              <a:buClr>
                <a:schemeClr val="dk1"/>
              </a:buClr>
              <a:buSzPts val="1800"/>
              <a:buNone/>
              <a:defRPr/>
            </a:lvl6pPr>
            <a:lvl7pPr lvl="6" algn="ctr">
              <a:spcBef>
                <a:spcPts val="360"/>
              </a:spcBef>
              <a:spcAft>
                <a:spcPts val="0"/>
              </a:spcAft>
              <a:buClr>
                <a:schemeClr val="dk1"/>
              </a:buClr>
              <a:buSzPts val="1800"/>
              <a:buNone/>
              <a:defRPr/>
            </a:lvl7pPr>
            <a:lvl8pPr lvl="7" algn="ctr">
              <a:spcBef>
                <a:spcPts val="360"/>
              </a:spcBef>
              <a:spcAft>
                <a:spcPts val="0"/>
              </a:spcAft>
              <a:buClr>
                <a:schemeClr val="dk1"/>
              </a:buClr>
              <a:buSzPts val="1800"/>
              <a:buNone/>
              <a:defRPr/>
            </a:lvl8pPr>
            <a:lvl9pPr lvl="8" algn="ctr">
              <a:spcBef>
                <a:spcPts val="360"/>
              </a:spcBef>
              <a:spcAft>
                <a:spcPts val="0"/>
              </a:spcAft>
              <a:buClr>
                <a:schemeClr val="dk1"/>
              </a:buClr>
              <a:buSzPts val="1800"/>
              <a:buNone/>
              <a:defRPr/>
            </a:lvl9pPr>
          </a:lstStyle>
          <a:p/>
        </p:txBody>
      </p:sp>
      <p:pic>
        <p:nvPicPr>
          <p:cNvPr descr="GMUgreengold.eps" id="32" name="Google Shape;32;p5"/>
          <p:cNvPicPr preferRelativeResize="0"/>
          <p:nvPr/>
        </p:nvPicPr>
        <p:blipFill rotWithShape="1">
          <a:blip r:embed="rId3">
            <a:alphaModFix/>
          </a:blip>
          <a:srcRect b="0" l="0" r="0" t="0"/>
          <a:stretch/>
        </p:blipFill>
        <p:spPr>
          <a:xfrm>
            <a:off x="9753600" y="5334000"/>
            <a:ext cx="2080895" cy="136334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howMasterSp="0">
  <p:cSld name="4_Title">
    <p:spTree>
      <p:nvGrpSpPr>
        <p:cNvPr id="33" name="Shape 33"/>
        <p:cNvGrpSpPr/>
        <p:nvPr/>
      </p:nvGrpSpPr>
      <p:grpSpPr>
        <a:xfrm>
          <a:off x="0" y="0"/>
          <a:ext cx="0" cy="0"/>
          <a:chOff x="0" y="0"/>
          <a:chExt cx="0" cy="0"/>
        </a:xfrm>
      </p:grpSpPr>
      <p:pic>
        <p:nvPicPr>
          <p:cNvPr descr="130826017.jpg" id="34" name="Google Shape;34;p6"/>
          <p:cNvPicPr preferRelativeResize="0"/>
          <p:nvPr/>
        </p:nvPicPr>
        <p:blipFill rotWithShape="1">
          <a:blip r:embed="rId2">
            <a:alphaModFix/>
          </a:blip>
          <a:srcRect b="33271" l="0" r="0" t="9398"/>
          <a:stretch/>
        </p:blipFill>
        <p:spPr>
          <a:xfrm>
            <a:off x="0" y="-11650"/>
            <a:ext cx="12192000" cy="4659850"/>
          </a:xfrm>
          <a:prstGeom prst="rect">
            <a:avLst/>
          </a:prstGeom>
          <a:noFill/>
          <a:ln>
            <a:noFill/>
          </a:ln>
        </p:spPr>
      </p:pic>
      <p:sp>
        <p:nvSpPr>
          <p:cNvPr id="35" name="Google Shape;35;p6"/>
          <p:cNvSpPr/>
          <p:nvPr/>
        </p:nvSpPr>
        <p:spPr>
          <a:xfrm>
            <a:off x="0" y="4038600"/>
            <a:ext cx="12192000" cy="609600"/>
          </a:xfrm>
          <a:prstGeom prst="rect">
            <a:avLst/>
          </a:prstGeom>
          <a:solidFill>
            <a:schemeClr val="accent6">
              <a:alpha val="6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36" name="Google Shape;36;p6"/>
          <p:cNvSpPr txBox="1"/>
          <p:nvPr>
            <p:ph type="ctrTitle"/>
          </p:nvPr>
        </p:nvSpPr>
        <p:spPr>
          <a:xfrm>
            <a:off x="304800" y="41148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
        <p:nvSpPr>
          <p:cNvPr id="37" name="Google Shape;37;p6"/>
          <p:cNvSpPr txBox="1"/>
          <p:nvPr>
            <p:ph idx="1" type="subTitle"/>
          </p:nvPr>
        </p:nvSpPr>
        <p:spPr>
          <a:xfrm>
            <a:off x="304800" y="4706112"/>
            <a:ext cx="9245600" cy="228600"/>
          </a:xfrm>
          <a:prstGeom prst="rect">
            <a:avLst/>
          </a:prstGeom>
          <a:solidFill>
            <a:schemeClr val="lt1"/>
          </a:solidFill>
          <a:ln>
            <a:noFill/>
          </a:ln>
        </p:spPr>
        <p:txBody>
          <a:bodyPr anchorCtr="0" anchor="t" bIns="45700" lIns="91425" spcFirstLastPara="1" rIns="91425" wrap="square" tIns="45700">
            <a:noAutofit/>
          </a:bodyPr>
          <a:lstStyle>
            <a:lvl1pPr lvl="0" algn="l">
              <a:spcBef>
                <a:spcPts val="300"/>
              </a:spcBef>
              <a:spcAft>
                <a:spcPts val="0"/>
              </a:spcAft>
              <a:buClr>
                <a:srgbClr val="626968"/>
              </a:buClr>
              <a:buSzPts val="1500"/>
              <a:buFont typeface="Calibri"/>
              <a:buNone/>
              <a:defRPr b="1" sz="1500">
                <a:solidFill>
                  <a:srgbClr val="626968"/>
                </a:solidFill>
              </a:defRPr>
            </a:lvl1pPr>
            <a:lvl2pPr lvl="1" algn="ctr">
              <a:spcBef>
                <a:spcPts val="360"/>
              </a:spcBef>
              <a:spcAft>
                <a:spcPts val="0"/>
              </a:spcAft>
              <a:buClr>
                <a:srgbClr val="000000"/>
              </a:buClr>
              <a:buSzPts val="1800"/>
              <a:buNone/>
              <a:defRPr/>
            </a:lvl2pPr>
            <a:lvl3pPr lvl="2" algn="ctr">
              <a:spcBef>
                <a:spcPts val="360"/>
              </a:spcBef>
              <a:spcAft>
                <a:spcPts val="0"/>
              </a:spcAft>
              <a:buClr>
                <a:srgbClr val="000000"/>
              </a:buClr>
              <a:buSzPts val="1800"/>
              <a:buNone/>
              <a:defRPr/>
            </a:lvl3pPr>
            <a:lvl4pPr lvl="3" algn="ctr">
              <a:spcBef>
                <a:spcPts val="360"/>
              </a:spcBef>
              <a:spcAft>
                <a:spcPts val="0"/>
              </a:spcAft>
              <a:buClr>
                <a:srgbClr val="000000"/>
              </a:buClr>
              <a:buSzPts val="1800"/>
              <a:buNone/>
              <a:defRPr/>
            </a:lvl4pPr>
            <a:lvl5pPr lvl="4" algn="ctr">
              <a:spcBef>
                <a:spcPts val="360"/>
              </a:spcBef>
              <a:spcAft>
                <a:spcPts val="0"/>
              </a:spcAft>
              <a:buClr>
                <a:srgbClr val="000000"/>
              </a:buClr>
              <a:buSzPts val="1800"/>
              <a:buNone/>
              <a:defRPr/>
            </a:lvl5pPr>
            <a:lvl6pPr lvl="5" algn="ctr">
              <a:spcBef>
                <a:spcPts val="360"/>
              </a:spcBef>
              <a:spcAft>
                <a:spcPts val="0"/>
              </a:spcAft>
              <a:buClr>
                <a:schemeClr val="dk1"/>
              </a:buClr>
              <a:buSzPts val="1800"/>
              <a:buNone/>
              <a:defRPr/>
            </a:lvl6pPr>
            <a:lvl7pPr lvl="6" algn="ctr">
              <a:spcBef>
                <a:spcPts val="360"/>
              </a:spcBef>
              <a:spcAft>
                <a:spcPts val="0"/>
              </a:spcAft>
              <a:buClr>
                <a:schemeClr val="dk1"/>
              </a:buClr>
              <a:buSzPts val="1800"/>
              <a:buNone/>
              <a:defRPr/>
            </a:lvl7pPr>
            <a:lvl8pPr lvl="7" algn="ctr">
              <a:spcBef>
                <a:spcPts val="360"/>
              </a:spcBef>
              <a:spcAft>
                <a:spcPts val="0"/>
              </a:spcAft>
              <a:buClr>
                <a:schemeClr val="dk1"/>
              </a:buClr>
              <a:buSzPts val="1800"/>
              <a:buNone/>
              <a:defRPr/>
            </a:lvl8pPr>
            <a:lvl9pPr lvl="8" algn="ctr">
              <a:spcBef>
                <a:spcPts val="360"/>
              </a:spcBef>
              <a:spcAft>
                <a:spcPts val="0"/>
              </a:spcAft>
              <a:buClr>
                <a:schemeClr val="dk1"/>
              </a:buClr>
              <a:buSzPts val="1800"/>
              <a:buNone/>
              <a:defRPr/>
            </a:lvl9pPr>
          </a:lstStyle>
          <a:p/>
        </p:txBody>
      </p:sp>
      <p:pic>
        <p:nvPicPr>
          <p:cNvPr descr="GMUgreengold.eps" id="38" name="Google Shape;38;p6"/>
          <p:cNvPicPr preferRelativeResize="0"/>
          <p:nvPr/>
        </p:nvPicPr>
        <p:blipFill rotWithShape="1">
          <a:blip r:embed="rId3">
            <a:alphaModFix/>
          </a:blip>
          <a:srcRect b="0" l="0" r="0" t="0"/>
          <a:stretch/>
        </p:blipFill>
        <p:spPr>
          <a:xfrm>
            <a:off x="9753600" y="5334000"/>
            <a:ext cx="2080895" cy="136334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howMasterSp="0">
  <p:cSld name="1_Title">
    <p:spTree>
      <p:nvGrpSpPr>
        <p:cNvPr id="39" name="Shape 39"/>
        <p:cNvGrpSpPr/>
        <p:nvPr/>
      </p:nvGrpSpPr>
      <p:grpSpPr>
        <a:xfrm>
          <a:off x="0" y="0"/>
          <a:ext cx="0" cy="0"/>
          <a:chOff x="0" y="0"/>
          <a:chExt cx="0" cy="0"/>
        </a:xfrm>
      </p:grpSpPr>
      <p:pic>
        <p:nvPicPr>
          <p:cNvPr descr="131108588.jpg" id="40" name="Google Shape;40;p7"/>
          <p:cNvPicPr preferRelativeResize="0"/>
          <p:nvPr/>
        </p:nvPicPr>
        <p:blipFill rotWithShape="1">
          <a:blip r:embed="rId2">
            <a:alphaModFix/>
          </a:blip>
          <a:srcRect b="25182" l="34" r="-33" t="17368"/>
          <a:stretch/>
        </p:blipFill>
        <p:spPr>
          <a:xfrm>
            <a:off x="0" y="-76200"/>
            <a:ext cx="12360888" cy="4724400"/>
          </a:xfrm>
          <a:prstGeom prst="rect">
            <a:avLst/>
          </a:prstGeom>
          <a:noFill/>
          <a:ln>
            <a:noFill/>
          </a:ln>
        </p:spPr>
      </p:pic>
      <p:sp>
        <p:nvSpPr>
          <p:cNvPr id="41" name="Google Shape;41;p7"/>
          <p:cNvSpPr/>
          <p:nvPr/>
        </p:nvSpPr>
        <p:spPr>
          <a:xfrm>
            <a:off x="0" y="4038600"/>
            <a:ext cx="12192000" cy="609600"/>
          </a:xfrm>
          <a:prstGeom prst="rect">
            <a:avLst/>
          </a:prstGeom>
          <a:solidFill>
            <a:schemeClr val="accent2">
              <a:alpha val="6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42" name="Google Shape;42;p7"/>
          <p:cNvSpPr txBox="1"/>
          <p:nvPr>
            <p:ph type="ctrTitle"/>
          </p:nvPr>
        </p:nvSpPr>
        <p:spPr>
          <a:xfrm>
            <a:off x="304800" y="41148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
        <p:nvSpPr>
          <p:cNvPr id="43" name="Google Shape;43;p7"/>
          <p:cNvSpPr txBox="1"/>
          <p:nvPr>
            <p:ph idx="1" type="subTitle"/>
          </p:nvPr>
        </p:nvSpPr>
        <p:spPr>
          <a:xfrm>
            <a:off x="304800" y="4706112"/>
            <a:ext cx="9245600" cy="228600"/>
          </a:xfrm>
          <a:prstGeom prst="rect">
            <a:avLst/>
          </a:prstGeom>
          <a:solidFill>
            <a:schemeClr val="lt1"/>
          </a:solidFill>
          <a:ln>
            <a:noFill/>
          </a:ln>
        </p:spPr>
        <p:txBody>
          <a:bodyPr anchorCtr="0" anchor="t" bIns="45700" lIns="91425" spcFirstLastPara="1" rIns="91425" wrap="square" tIns="45700">
            <a:noAutofit/>
          </a:bodyPr>
          <a:lstStyle>
            <a:lvl1pPr lvl="0" algn="l">
              <a:spcBef>
                <a:spcPts val="300"/>
              </a:spcBef>
              <a:spcAft>
                <a:spcPts val="0"/>
              </a:spcAft>
              <a:buClr>
                <a:srgbClr val="626968"/>
              </a:buClr>
              <a:buSzPts val="1500"/>
              <a:buFont typeface="Calibri"/>
              <a:buNone/>
              <a:defRPr b="1" sz="1500">
                <a:solidFill>
                  <a:srgbClr val="626968"/>
                </a:solidFill>
              </a:defRPr>
            </a:lvl1pPr>
            <a:lvl2pPr lvl="1" algn="ctr">
              <a:spcBef>
                <a:spcPts val="360"/>
              </a:spcBef>
              <a:spcAft>
                <a:spcPts val="0"/>
              </a:spcAft>
              <a:buClr>
                <a:srgbClr val="000000"/>
              </a:buClr>
              <a:buSzPts val="1800"/>
              <a:buNone/>
              <a:defRPr/>
            </a:lvl2pPr>
            <a:lvl3pPr lvl="2" algn="ctr">
              <a:spcBef>
                <a:spcPts val="360"/>
              </a:spcBef>
              <a:spcAft>
                <a:spcPts val="0"/>
              </a:spcAft>
              <a:buClr>
                <a:srgbClr val="000000"/>
              </a:buClr>
              <a:buSzPts val="1800"/>
              <a:buNone/>
              <a:defRPr/>
            </a:lvl3pPr>
            <a:lvl4pPr lvl="3" algn="ctr">
              <a:spcBef>
                <a:spcPts val="360"/>
              </a:spcBef>
              <a:spcAft>
                <a:spcPts val="0"/>
              </a:spcAft>
              <a:buClr>
                <a:srgbClr val="000000"/>
              </a:buClr>
              <a:buSzPts val="1800"/>
              <a:buNone/>
              <a:defRPr/>
            </a:lvl4pPr>
            <a:lvl5pPr lvl="4" algn="ctr">
              <a:spcBef>
                <a:spcPts val="360"/>
              </a:spcBef>
              <a:spcAft>
                <a:spcPts val="0"/>
              </a:spcAft>
              <a:buClr>
                <a:srgbClr val="000000"/>
              </a:buClr>
              <a:buSzPts val="1800"/>
              <a:buNone/>
              <a:defRPr/>
            </a:lvl5pPr>
            <a:lvl6pPr lvl="5" algn="ctr">
              <a:spcBef>
                <a:spcPts val="360"/>
              </a:spcBef>
              <a:spcAft>
                <a:spcPts val="0"/>
              </a:spcAft>
              <a:buClr>
                <a:schemeClr val="dk1"/>
              </a:buClr>
              <a:buSzPts val="1800"/>
              <a:buNone/>
              <a:defRPr/>
            </a:lvl6pPr>
            <a:lvl7pPr lvl="6" algn="ctr">
              <a:spcBef>
                <a:spcPts val="360"/>
              </a:spcBef>
              <a:spcAft>
                <a:spcPts val="0"/>
              </a:spcAft>
              <a:buClr>
                <a:schemeClr val="dk1"/>
              </a:buClr>
              <a:buSzPts val="1800"/>
              <a:buNone/>
              <a:defRPr/>
            </a:lvl7pPr>
            <a:lvl8pPr lvl="7" algn="ctr">
              <a:spcBef>
                <a:spcPts val="360"/>
              </a:spcBef>
              <a:spcAft>
                <a:spcPts val="0"/>
              </a:spcAft>
              <a:buClr>
                <a:schemeClr val="dk1"/>
              </a:buClr>
              <a:buSzPts val="1800"/>
              <a:buNone/>
              <a:defRPr/>
            </a:lvl8pPr>
            <a:lvl9pPr lvl="8" algn="ctr">
              <a:spcBef>
                <a:spcPts val="360"/>
              </a:spcBef>
              <a:spcAft>
                <a:spcPts val="0"/>
              </a:spcAft>
              <a:buClr>
                <a:schemeClr val="dk1"/>
              </a:buClr>
              <a:buSzPts val="1800"/>
              <a:buNone/>
              <a:defRPr/>
            </a:lvl9pPr>
          </a:lstStyle>
          <a:p/>
        </p:txBody>
      </p:sp>
      <p:pic>
        <p:nvPicPr>
          <p:cNvPr descr="GMUgreengold.eps" id="44" name="Google Shape;44;p7"/>
          <p:cNvPicPr preferRelativeResize="0"/>
          <p:nvPr/>
        </p:nvPicPr>
        <p:blipFill rotWithShape="1">
          <a:blip r:embed="rId3">
            <a:alphaModFix/>
          </a:blip>
          <a:srcRect b="0" l="0" r="0" t="0"/>
          <a:stretch/>
        </p:blipFill>
        <p:spPr>
          <a:xfrm>
            <a:off x="9753600" y="5334000"/>
            <a:ext cx="2080895" cy="136334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howMasterSp="0">
  <p:cSld name="3_Title">
    <p:spTree>
      <p:nvGrpSpPr>
        <p:cNvPr id="45" name="Shape 45"/>
        <p:cNvGrpSpPr/>
        <p:nvPr/>
      </p:nvGrpSpPr>
      <p:grpSpPr>
        <a:xfrm>
          <a:off x="0" y="0"/>
          <a:ext cx="0" cy="0"/>
          <a:chOff x="0" y="0"/>
          <a:chExt cx="0" cy="0"/>
        </a:xfrm>
      </p:grpSpPr>
      <p:pic>
        <p:nvPicPr>
          <p:cNvPr descr="130115733.JPG" id="46" name="Google Shape;46;p8"/>
          <p:cNvPicPr preferRelativeResize="0"/>
          <p:nvPr/>
        </p:nvPicPr>
        <p:blipFill rotWithShape="1">
          <a:blip r:embed="rId2">
            <a:alphaModFix/>
          </a:blip>
          <a:srcRect b="3365" l="1816" r="1116" t="39303"/>
          <a:stretch/>
        </p:blipFill>
        <p:spPr>
          <a:xfrm>
            <a:off x="1" y="-152400"/>
            <a:ext cx="12192000" cy="4800600"/>
          </a:xfrm>
          <a:prstGeom prst="rect">
            <a:avLst/>
          </a:prstGeom>
          <a:noFill/>
          <a:ln>
            <a:noFill/>
          </a:ln>
        </p:spPr>
      </p:pic>
      <p:sp>
        <p:nvSpPr>
          <p:cNvPr id="47" name="Google Shape;47;p8"/>
          <p:cNvSpPr/>
          <p:nvPr/>
        </p:nvSpPr>
        <p:spPr>
          <a:xfrm>
            <a:off x="0" y="4038600"/>
            <a:ext cx="12192000" cy="609600"/>
          </a:xfrm>
          <a:prstGeom prst="rect">
            <a:avLst/>
          </a:prstGeom>
          <a:solidFill>
            <a:schemeClr val="dk2">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descr="GMUgreengold.eps" id="48" name="Google Shape;48;p8"/>
          <p:cNvPicPr preferRelativeResize="0"/>
          <p:nvPr/>
        </p:nvPicPr>
        <p:blipFill rotWithShape="1">
          <a:blip r:embed="rId3">
            <a:alphaModFix/>
          </a:blip>
          <a:srcRect b="0" l="0" r="0" t="0"/>
          <a:stretch/>
        </p:blipFill>
        <p:spPr>
          <a:xfrm>
            <a:off x="9753600" y="5334000"/>
            <a:ext cx="2080895" cy="1363345"/>
          </a:xfrm>
          <a:prstGeom prst="rect">
            <a:avLst/>
          </a:prstGeom>
          <a:noFill/>
          <a:ln>
            <a:noFill/>
          </a:ln>
        </p:spPr>
      </p:pic>
      <p:sp>
        <p:nvSpPr>
          <p:cNvPr id="49" name="Google Shape;49;p8"/>
          <p:cNvSpPr txBox="1"/>
          <p:nvPr>
            <p:ph type="ctrTitle"/>
          </p:nvPr>
        </p:nvSpPr>
        <p:spPr>
          <a:xfrm>
            <a:off x="304800" y="4114800"/>
            <a:ext cx="9652000" cy="533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lt1"/>
                </a:solidFill>
                <a:latin typeface="Calibri"/>
                <a:ea typeface="Calibri"/>
                <a:cs typeface="Calibri"/>
                <a:sym typeface="Calibri"/>
              </a:defRPr>
            </a:lvl9pPr>
          </a:lstStyle>
          <a:p/>
        </p:txBody>
      </p:sp>
      <p:sp>
        <p:nvSpPr>
          <p:cNvPr id="50" name="Google Shape;50;p8"/>
          <p:cNvSpPr txBox="1"/>
          <p:nvPr>
            <p:ph idx="1" type="subTitle"/>
          </p:nvPr>
        </p:nvSpPr>
        <p:spPr>
          <a:xfrm>
            <a:off x="304800" y="4706112"/>
            <a:ext cx="9245600" cy="228600"/>
          </a:xfrm>
          <a:prstGeom prst="rect">
            <a:avLst/>
          </a:prstGeom>
          <a:solidFill>
            <a:schemeClr val="lt1"/>
          </a:solidFill>
          <a:ln>
            <a:noFill/>
          </a:ln>
        </p:spPr>
        <p:txBody>
          <a:bodyPr anchorCtr="0" anchor="t" bIns="45700" lIns="91425" spcFirstLastPara="1" rIns="91425" wrap="square" tIns="45700">
            <a:noAutofit/>
          </a:bodyPr>
          <a:lstStyle>
            <a:lvl1pPr lvl="0" algn="l">
              <a:spcBef>
                <a:spcPts val="300"/>
              </a:spcBef>
              <a:spcAft>
                <a:spcPts val="0"/>
              </a:spcAft>
              <a:buClr>
                <a:srgbClr val="626968"/>
              </a:buClr>
              <a:buSzPts val="1500"/>
              <a:buFont typeface="Calibri"/>
              <a:buNone/>
              <a:defRPr b="1" sz="1500">
                <a:solidFill>
                  <a:srgbClr val="626968"/>
                </a:solidFill>
              </a:defRPr>
            </a:lvl1pPr>
            <a:lvl2pPr lvl="1" algn="ctr">
              <a:spcBef>
                <a:spcPts val="360"/>
              </a:spcBef>
              <a:spcAft>
                <a:spcPts val="0"/>
              </a:spcAft>
              <a:buClr>
                <a:srgbClr val="000000"/>
              </a:buClr>
              <a:buSzPts val="1800"/>
              <a:buNone/>
              <a:defRPr/>
            </a:lvl2pPr>
            <a:lvl3pPr lvl="2" algn="ctr">
              <a:spcBef>
                <a:spcPts val="360"/>
              </a:spcBef>
              <a:spcAft>
                <a:spcPts val="0"/>
              </a:spcAft>
              <a:buClr>
                <a:srgbClr val="000000"/>
              </a:buClr>
              <a:buSzPts val="1800"/>
              <a:buNone/>
              <a:defRPr/>
            </a:lvl3pPr>
            <a:lvl4pPr lvl="3" algn="ctr">
              <a:spcBef>
                <a:spcPts val="360"/>
              </a:spcBef>
              <a:spcAft>
                <a:spcPts val="0"/>
              </a:spcAft>
              <a:buClr>
                <a:srgbClr val="000000"/>
              </a:buClr>
              <a:buSzPts val="1800"/>
              <a:buNone/>
              <a:defRPr/>
            </a:lvl4pPr>
            <a:lvl5pPr lvl="4" algn="ctr">
              <a:spcBef>
                <a:spcPts val="360"/>
              </a:spcBef>
              <a:spcAft>
                <a:spcPts val="0"/>
              </a:spcAft>
              <a:buClr>
                <a:srgbClr val="000000"/>
              </a:buClr>
              <a:buSzPts val="1800"/>
              <a:buNone/>
              <a:defRPr/>
            </a:lvl5pPr>
            <a:lvl6pPr lvl="5" algn="ctr">
              <a:spcBef>
                <a:spcPts val="360"/>
              </a:spcBef>
              <a:spcAft>
                <a:spcPts val="0"/>
              </a:spcAft>
              <a:buClr>
                <a:schemeClr val="dk1"/>
              </a:buClr>
              <a:buSzPts val="1800"/>
              <a:buNone/>
              <a:defRPr/>
            </a:lvl6pPr>
            <a:lvl7pPr lvl="6" algn="ctr">
              <a:spcBef>
                <a:spcPts val="360"/>
              </a:spcBef>
              <a:spcAft>
                <a:spcPts val="0"/>
              </a:spcAft>
              <a:buClr>
                <a:schemeClr val="dk1"/>
              </a:buClr>
              <a:buSzPts val="1800"/>
              <a:buNone/>
              <a:defRPr/>
            </a:lvl7pPr>
            <a:lvl8pPr lvl="7" algn="ctr">
              <a:spcBef>
                <a:spcPts val="360"/>
              </a:spcBef>
              <a:spcAft>
                <a:spcPts val="0"/>
              </a:spcAft>
              <a:buClr>
                <a:schemeClr val="dk1"/>
              </a:buClr>
              <a:buSzPts val="1800"/>
              <a:buNone/>
              <a:defRPr/>
            </a:lvl8pPr>
            <a:lvl9pPr lvl="8" algn="ctr">
              <a:spcBef>
                <a:spcPts val="360"/>
              </a:spcBef>
              <a:spcAft>
                <a:spcPts val="0"/>
              </a:spcAft>
              <a:buClr>
                <a:schemeClr val="dk1"/>
              </a:buClr>
              <a:buSzPts val="1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51" name="Shape 51"/>
        <p:cNvGrpSpPr/>
        <p:nvPr/>
      </p:nvGrpSpPr>
      <p:grpSpPr>
        <a:xfrm>
          <a:off x="0" y="0"/>
          <a:ext cx="0" cy="0"/>
          <a:chOff x="0" y="0"/>
          <a:chExt cx="0" cy="0"/>
        </a:xfrm>
      </p:grpSpPr>
      <p:sp>
        <p:nvSpPr>
          <p:cNvPr id="52" name="Google Shape;52;p9"/>
          <p:cNvSpPr txBox="1"/>
          <p:nvPr>
            <p:ph idx="1" type="body"/>
          </p:nvPr>
        </p:nvSpPr>
        <p:spPr>
          <a:xfrm>
            <a:off x="414528" y="3810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 name="Google Shape;53;p9"/>
          <p:cNvSpPr txBox="1"/>
          <p:nvPr>
            <p:ph idx="2" type="body"/>
          </p:nvPr>
        </p:nvSpPr>
        <p:spPr>
          <a:xfrm>
            <a:off x="406400" y="838200"/>
            <a:ext cx="9855200"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 name="Google Shape;54;p9"/>
          <p:cNvSpPr txBox="1"/>
          <p:nvPr>
            <p:ph idx="3" type="body"/>
          </p:nvPr>
        </p:nvSpPr>
        <p:spPr>
          <a:xfrm>
            <a:off x="414528" y="12954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 name="Google Shape;55;p9"/>
          <p:cNvSpPr txBox="1"/>
          <p:nvPr>
            <p:ph idx="4" type="body"/>
          </p:nvPr>
        </p:nvSpPr>
        <p:spPr>
          <a:xfrm>
            <a:off x="414528" y="17526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 name="Google Shape;56;p9"/>
          <p:cNvSpPr txBox="1"/>
          <p:nvPr>
            <p:ph idx="5" type="body"/>
          </p:nvPr>
        </p:nvSpPr>
        <p:spPr>
          <a:xfrm>
            <a:off x="414528" y="22098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 name="Google Shape;57;p9"/>
          <p:cNvSpPr txBox="1"/>
          <p:nvPr>
            <p:ph idx="6" type="body"/>
          </p:nvPr>
        </p:nvSpPr>
        <p:spPr>
          <a:xfrm>
            <a:off x="414528" y="26670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 name="Google Shape;58;p9"/>
          <p:cNvSpPr txBox="1"/>
          <p:nvPr>
            <p:ph idx="7" type="body"/>
          </p:nvPr>
        </p:nvSpPr>
        <p:spPr>
          <a:xfrm>
            <a:off x="414528" y="31242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 name="Google Shape;59;p9"/>
          <p:cNvSpPr txBox="1"/>
          <p:nvPr>
            <p:ph idx="8" type="body"/>
          </p:nvPr>
        </p:nvSpPr>
        <p:spPr>
          <a:xfrm>
            <a:off x="414528" y="35814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 name="Google Shape;60;p9"/>
          <p:cNvSpPr txBox="1"/>
          <p:nvPr>
            <p:ph idx="9" type="body"/>
          </p:nvPr>
        </p:nvSpPr>
        <p:spPr>
          <a:xfrm>
            <a:off x="414528" y="40386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9"/>
          <p:cNvSpPr txBox="1"/>
          <p:nvPr>
            <p:ph idx="13" type="body"/>
          </p:nvPr>
        </p:nvSpPr>
        <p:spPr>
          <a:xfrm>
            <a:off x="414528" y="44958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 name="Google Shape;62;p9"/>
          <p:cNvSpPr txBox="1"/>
          <p:nvPr>
            <p:ph idx="14" type="body"/>
          </p:nvPr>
        </p:nvSpPr>
        <p:spPr>
          <a:xfrm>
            <a:off x="414528" y="49530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3" name="Google Shape;63;p9"/>
          <p:cNvSpPr txBox="1"/>
          <p:nvPr>
            <p:ph idx="15" type="body"/>
          </p:nvPr>
        </p:nvSpPr>
        <p:spPr>
          <a:xfrm>
            <a:off x="414528" y="54102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9"/>
          <p:cNvSpPr txBox="1"/>
          <p:nvPr>
            <p:ph idx="16" type="body"/>
          </p:nvPr>
        </p:nvSpPr>
        <p:spPr>
          <a:xfrm>
            <a:off x="10261600" y="3810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10"/>
              </a:spcBef>
              <a:spcAft>
                <a:spcPts val="0"/>
              </a:spcAft>
              <a:buClr>
                <a:schemeClr val="lt1"/>
              </a:buClr>
              <a:buSzPts val="1050"/>
              <a:buFont typeface="Calibri"/>
              <a:buNone/>
              <a:defRPr sz="105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5" name="Google Shape;65;p9"/>
          <p:cNvSpPr txBox="1"/>
          <p:nvPr>
            <p:ph idx="17" type="body"/>
          </p:nvPr>
        </p:nvSpPr>
        <p:spPr>
          <a:xfrm>
            <a:off x="10261600" y="8382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 name="Google Shape;66;p9"/>
          <p:cNvSpPr txBox="1"/>
          <p:nvPr>
            <p:ph idx="18" type="body"/>
          </p:nvPr>
        </p:nvSpPr>
        <p:spPr>
          <a:xfrm>
            <a:off x="10261600" y="12954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 name="Google Shape;67;p9"/>
          <p:cNvSpPr txBox="1"/>
          <p:nvPr>
            <p:ph idx="19" type="body"/>
          </p:nvPr>
        </p:nvSpPr>
        <p:spPr>
          <a:xfrm>
            <a:off x="10261600" y="17526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 name="Google Shape;68;p9"/>
          <p:cNvSpPr txBox="1"/>
          <p:nvPr>
            <p:ph idx="20" type="body"/>
          </p:nvPr>
        </p:nvSpPr>
        <p:spPr>
          <a:xfrm>
            <a:off x="10261600" y="22098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 name="Google Shape;69;p9"/>
          <p:cNvSpPr txBox="1"/>
          <p:nvPr>
            <p:ph idx="21" type="body"/>
          </p:nvPr>
        </p:nvSpPr>
        <p:spPr>
          <a:xfrm>
            <a:off x="10261600" y="26670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0" name="Google Shape;70;p9"/>
          <p:cNvSpPr txBox="1"/>
          <p:nvPr>
            <p:ph idx="22" type="body"/>
          </p:nvPr>
        </p:nvSpPr>
        <p:spPr>
          <a:xfrm>
            <a:off x="10261600" y="31242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9"/>
          <p:cNvSpPr txBox="1"/>
          <p:nvPr>
            <p:ph idx="23" type="body"/>
          </p:nvPr>
        </p:nvSpPr>
        <p:spPr>
          <a:xfrm>
            <a:off x="10261600" y="35814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9"/>
          <p:cNvSpPr txBox="1"/>
          <p:nvPr>
            <p:ph idx="24" type="body"/>
          </p:nvPr>
        </p:nvSpPr>
        <p:spPr>
          <a:xfrm>
            <a:off x="10261600" y="40386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9"/>
          <p:cNvSpPr txBox="1"/>
          <p:nvPr>
            <p:ph idx="25" type="body"/>
          </p:nvPr>
        </p:nvSpPr>
        <p:spPr>
          <a:xfrm>
            <a:off x="10261600" y="44958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9"/>
          <p:cNvSpPr txBox="1"/>
          <p:nvPr>
            <p:ph idx="26" type="body"/>
          </p:nvPr>
        </p:nvSpPr>
        <p:spPr>
          <a:xfrm>
            <a:off x="10261600" y="49530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9"/>
          <p:cNvSpPr txBox="1"/>
          <p:nvPr>
            <p:ph idx="27" type="body"/>
          </p:nvPr>
        </p:nvSpPr>
        <p:spPr>
          <a:xfrm>
            <a:off x="10261600" y="54102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9"/>
          <p:cNvSpPr txBox="1"/>
          <p:nvPr>
            <p:ph idx="28" type="body"/>
          </p:nvPr>
        </p:nvSpPr>
        <p:spPr>
          <a:xfrm>
            <a:off x="414528" y="5867400"/>
            <a:ext cx="9847072" cy="228600"/>
          </a:xfrm>
          <a:prstGeom prst="rect">
            <a:avLst/>
          </a:prstGeom>
          <a:solidFill>
            <a:srgbClr val="F9EDD3"/>
          </a:solidFill>
          <a:ln>
            <a:noFill/>
          </a:ln>
        </p:spPr>
        <p:txBody>
          <a:bodyPr anchorCtr="0" anchor="ctr" bIns="45700" lIns="91425" spcFirstLastPara="1" rIns="91425" wrap="square" tIns="45700">
            <a:noAutofit/>
          </a:bodyPr>
          <a:lstStyle>
            <a:lvl1pPr indent="-228600" lvl="0" marL="457200" algn="l">
              <a:spcBef>
                <a:spcPts val="220"/>
              </a:spcBef>
              <a:spcAft>
                <a:spcPts val="0"/>
              </a:spcAft>
              <a:buClr>
                <a:schemeClr val="dk1"/>
              </a:buClr>
              <a:buSzPts val="1100"/>
              <a:buFont typeface="Calibri"/>
              <a:buNone/>
              <a:defRPr sz="1100"/>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9"/>
          <p:cNvSpPr txBox="1"/>
          <p:nvPr>
            <p:ph idx="29" type="body"/>
          </p:nvPr>
        </p:nvSpPr>
        <p:spPr>
          <a:xfrm>
            <a:off x="10261600" y="5867400"/>
            <a:ext cx="914400" cy="2286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r">
              <a:spcBef>
                <a:spcPts val="220"/>
              </a:spcBef>
              <a:spcAft>
                <a:spcPts val="0"/>
              </a:spcAft>
              <a:buClr>
                <a:schemeClr val="lt1"/>
              </a:buClr>
              <a:buSzPts val="1100"/>
              <a:buFont typeface="Calibri"/>
              <a:buNone/>
              <a:defRPr sz="1100">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8" name="Shape 78"/>
        <p:cNvGrpSpPr/>
        <p:nvPr/>
      </p:nvGrpSpPr>
      <p:grpSpPr>
        <a:xfrm>
          <a:off x="0" y="0"/>
          <a:ext cx="0" cy="0"/>
          <a:chOff x="0" y="0"/>
          <a:chExt cx="0" cy="0"/>
        </a:xfrm>
      </p:grpSpPr>
      <p:sp>
        <p:nvSpPr>
          <p:cNvPr id="79" name="Google Shape;79;p10"/>
          <p:cNvSpPr txBox="1"/>
          <p:nvPr>
            <p:ph idx="1" type="body"/>
          </p:nvPr>
        </p:nvSpPr>
        <p:spPr>
          <a:xfrm>
            <a:off x="406400" y="4343400"/>
            <a:ext cx="10769600" cy="19812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228600" lvl="1" marL="914400" algn="l">
              <a:spcBef>
                <a:spcPts val="28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10"/>
          <p:cNvSpPr/>
          <p:nvPr>
            <p:ph idx="2" type="pic"/>
          </p:nvPr>
        </p:nvSpPr>
        <p:spPr>
          <a:xfrm>
            <a:off x="406400" y="914400"/>
            <a:ext cx="10769600" cy="31242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280"/>
              </a:spcBef>
              <a:spcAft>
                <a:spcPts val="0"/>
              </a:spcAft>
              <a:buSzPts val="1400"/>
              <a:buNone/>
              <a:defRPr b="0" i="0" sz="1400" u="none" cap="none" strike="noStrike">
                <a:solidFill>
                  <a:srgbClr val="000000"/>
                </a:solidFill>
                <a:latin typeface="Calibri"/>
                <a:ea typeface="Calibri"/>
                <a:cs typeface="Calibri"/>
                <a:sym typeface="Calibri"/>
              </a:defRPr>
            </a:lvl2pPr>
            <a:lvl3pPr lvl="2" marR="0" rtl="0" algn="l">
              <a:spcBef>
                <a:spcPts val="280"/>
              </a:spcBef>
              <a:spcAft>
                <a:spcPts val="0"/>
              </a:spcAft>
              <a:buSzPts val="1400"/>
              <a:buNone/>
              <a:defRPr b="0" i="0" sz="1400" u="none" cap="none" strike="noStrike">
                <a:solidFill>
                  <a:srgbClr val="000000"/>
                </a:solidFill>
                <a:latin typeface="Calibri"/>
                <a:ea typeface="Calibri"/>
                <a:cs typeface="Calibri"/>
                <a:sym typeface="Calibri"/>
              </a:defRPr>
            </a:lvl3pPr>
            <a:lvl4pPr lvl="3" marR="0" rtl="0" algn="l">
              <a:spcBef>
                <a:spcPts val="220"/>
              </a:spcBef>
              <a:spcAft>
                <a:spcPts val="0"/>
              </a:spcAft>
              <a:buSzPts val="1400"/>
              <a:buNone/>
              <a:defRPr b="0" i="0" sz="1100" u="none" cap="none" strike="noStrike">
                <a:solidFill>
                  <a:srgbClr val="000000"/>
                </a:solidFill>
                <a:latin typeface="Calibri"/>
                <a:ea typeface="Calibri"/>
                <a:cs typeface="Calibri"/>
                <a:sym typeface="Calibri"/>
              </a:defRPr>
            </a:lvl4pPr>
            <a:lvl5pPr lvl="4" marR="0" rtl="0" algn="l">
              <a:spcBef>
                <a:spcPts val="220"/>
              </a:spcBef>
              <a:spcAft>
                <a:spcPts val="0"/>
              </a:spcAft>
              <a:buSzPts val="1400"/>
              <a:buNone/>
              <a:defRPr b="0" i="0" sz="1100" u="none" cap="none" strike="noStrike">
                <a:solidFill>
                  <a:srgbClr val="000000"/>
                </a:solidFill>
                <a:latin typeface="Calibri"/>
                <a:ea typeface="Calibri"/>
                <a:cs typeface="Calibri"/>
                <a:sym typeface="Calibri"/>
              </a:defRPr>
            </a:lvl5pPr>
            <a:lvl6pPr lvl="5"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sp>
        <p:nvSpPr>
          <p:cNvPr id="81" name="Google Shape;81;p10"/>
          <p:cNvSpPr txBox="1"/>
          <p:nvPr>
            <p:ph idx="3" type="body"/>
          </p:nvPr>
        </p:nvSpPr>
        <p:spPr>
          <a:xfrm>
            <a:off x="406400" y="381000"/>
            <a:ext cx="10769600" cy="304800"/>
          </a:xfrm>
          <a:prstGeom prst="rect">
            <a:avLst/>
          </a:prstGeom>
          <a:solidFill>
            <a:schemeClr val="accent6"/>
          </a:solidFill>
          <a:ln>
            <a:noFill/>
          </a:ln>
        </p:spPr>
        <p:txBody>
          <a:bodyPr anchorCtr="0" anchor="t" bIns="0" lIns="91425" spcFirstLastPara="1" rIns="91425" wrap="square" tIns="0">
            <a:noAutofit/>
          </a:bodyPr>
          <a:lstStyle>
            <a:lvl1pPr indent="-228600" lvl="0" marL="457200" algn="l">
              <a:spcBef>
                <a:spcPts val="0"/>
              </a:spcBef>
              <a:spcAft>
                <a:spcPts val="0"/>
              </a:spcAft>
              <a:buSzPts val="1400"/>
              <a:buNone/>
              <a:defRPr b="1" i="0" sz="1600" cap="none">
                <a:solidFill>
                  <a:schemeClr val="lt1"/>
                </a:solidFil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1785600" y="0"/>
            <a:ext cx="4064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 name="Google Shape;11;p1"/>
          <p:cNvSpPr txBox="1"/>
          <p:nvPr>
            <p:ph idx="1" type="body"/>
          </p:nvPr>
        </p:nvSpPr>
        <p:spPr>
          <a:xfrm>
            <a:off x="508000" y="381000"/>
            <a:ext cx="10668000" cy="5867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280"/>
              </a:spcBef>
              <a:spcAft>
                <a:spcPts val="0"/>
              </a:spcAft>
              <a:buSzPts val="1400"/>
              <a:buNone/>
              <a:defRPr b="0" i="0" sz="1400" u="none" cap="none" strike="noStrike">
                <a:solidFill>
                  <a:srgbClr val="000000"/>
                </a:solidFill>
                <a:latin typeface="Calibri"/>
                <a:ea typeface="Calibri"/>
                <a:cs typeface="Calibri"/>
                <a:sym typeface="Calibri"/>
              </a:defRPr>
            </a:lvl2pPr>
            <a:lvl3pPr indent="-228600" lvl="2" marL="1371600" marR="0" rtl="0" algn="l">
              <a:spcBef>
                <a:spcPts val="280"/>
              </a:spcBef>
              <a:spcAft>
                <a:spcPts val="0"/>
              </a:spcAft>
              <a:buSzPts val="1400"/>
              <a:buNone/>
              <a:defRPr b="0" i="0" sz="1400" u="none" cap="none" strike="noStrike">
                <a:solidFill>
                  <a:srgbClr val="000000"/>
                </a:solidFill>
                <a:latin typeface="Calibri"/>
                <a:ea typeface="Calibri"/>
                <a:cs typeface="Calibri"/>
                <a:sym typeface="Calibri"/>
              </a:defRPr>
            </a:lvl3pPr>
            <a:lvl4pPr indent="-228600" lvl="3" marL="1828800" marR="0" rtl="0" algn="l">
              <a:spcBef>
                <a:spcPts val="220"/>
              </a:spcBef>
              <a:spcAft>
                <a:spcPts val="0"/>
              </a:spcAft>
              <a:buSzPts val="1400"/>
              <a:buNone/>
              <a:defRPr b="0" i="0" sz="1100" u="none" cap="none" strike="noStrike">
                <a:solidFill>
                  <a:srgbClr val="000000"/>
                </a:solidFill>
                <a:latin typeface="Calibri"/>
                <a:ea typeface="Calibri"/>
                <a:cs typeface="Calibri"/>
                <a:sym typeface="Calibri"/>
              </a:defRPr>
            </a:lvl4pPr>
            <a:lvl5pPr indent="-228600" lvl="4" marL="2286000" marR="0" rtl="0" algn="l">
              <a:spcBef>
                <a:spcPts val="220"/>
              </a:spcBef>
              <a:spcAft>
                <a:spcPts val="0"/>
              </a:spcAft>
              <a:buSzPts val="1400"/>
              <a:buNone/>
              <a:defRPr b="0" i="0" sz="1100" u="none" cap="none" strike="noStrike">
                <a:solidFill>
                  <a:srgbClr val="000000"/>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0" y="0"/>
            <a:ext cx="1016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 name="Google Shape;13;p1"/>
          <p:cNvSpPr txBox="1"/>
          <p:nvPr/>
        </p:nvSpPr>
        <p:spPr>
          <a:xfrm>
            <a:off x="6197600" y="6477000"/>
            <a:ext cx="4978400" cy="304800"/>
          </a:xfrm>
          <a:prstGeom prst="rect">
            <a:avLst/>
          </a:prstGeom>
          <a:noFill/>
          <a:ln>
            <a:noFill/>
          </a:ln>
        </p:spPr>
        <p:txBody>
          <a:bodyPr anchorCtr="0" anchor="t" bIns="45700" lIns="91425" spcFirstLastPara="1" rIns="0" wrap="square" tIns="45700">
            <a:noAutofit/>
          </a:bodyPr>
          <a:lstStyle/>
          <a:p>
            <a:pPr indent="0" lvl="0" marL="0" marR="0" rtl="0" algn="r">
              <a:spcBef>
                <a:spcPts val="0"/>
              </a:spcBef>
              <a:spcAft>
                <a:spcPts val="0"/>
              </a:spcAft>
              <a:buNone/>
            </a:pPr>
            <a:r>
              <a:rPr b="0" i="0" lang="en-US" sz="900" u="none" cap="none" strike="noStrike">
                <a:solidFill>
                  <a:srgbClr val="000000"/>
                </a:solidFill>
                <a:latin typeface="Calibri"/>
                <a:ea typeface="Calibri"/>
                <a:cs typeface="Calibri"/>
                <a:sym typeface="Calibri"/>
              </a:rPr>
              <a:t>GEORGE MASON UNIVERSITY</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bit.ly/3COwuV7" TargetMode="Externa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youtube.com/watch?v=1vu_6KrUQLg" TargetMode="External"/><Relationship Id="rId4" Type="http://schemas.openxmlformats.org/officeDocument/2006/relationships/image" Target="../media/image15.jpg"/><Relationship Id="rId5" Type="http://schemas.openxmlformats.org/officeDocument/2006/relationships/hyperlink" Target="https://youtu.be/1vu_6KrUQL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youtube.com/watch?v=1vu_6KrUQLg" TargetMode="External"/><Relationship Id="rId4" Type="http://schemas.openxmlformats.org/officeDocument/2006/relationships/image" Target="../media/image15.jpg"/><Relationship Id="rId5" Type="http://schemas.openxmlformats.org/officeDocument/2006/relationships/hyperlink" Target="https://youtu.be/1vu_6KrUQL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2.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23.jpg"/><Relationship Id="rId6"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eFUL4yP0vqo" TargetMode="External"/><Relationship Id="rId4" Type="http://schemas.openxmlformats.org/officeDocument/2006/relationships/image" Target="../media/image25.jpg"/><Relationship Id="rId5" Type="http://schemas.openxmlformats.org/officeDocument/2006/relationships/hyperlink" Target="https://youtu.be/eFUL4yP0vq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youtube.com/watch?v=1WQCWF7ENfI" TargetMode="External"/><Relationship Id="rId4" Type="http://schemas.openxmlformats.org/officeDocument/2006/relationships/image" Target="../media/image35.jpg"/><Relationship Id="rId5" Type="http://schemas.openxmlformats.org/officeDocument/2006/relationships/hyperlink" Target="https://www.youtube.com/watch?v=1WQCWF7ENf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youtu.be/euhtXUgBEts" TargetMode="External"/><Relationship Id="rId4" Type="http://schemas.openxmlformats.org/officeDocument/2006/relationships/hyperlink" Target="http://www.flipgrid.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bit.ly/38CTWHo" TargetMode="Externa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mailto:georgemasontete@gmail.com" TargetMode="Externa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1vu_6KrUQLg" TargetMode="External"/><Relationship Id="rId4" Type="http://schemas.openxmlformats.org/officeDocument/2006/relationships/image" Target="../media/image15.jpg"/><Relationship Id="rId5" Type="http://schemas.openxmlformats.org/officeDocument/2006/relationships/hyperlink" Target="https://youtu.be/1vu_6KrUQL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ctrTitle"/>
          </p:nvPr>
        </p:nvSpPr>
        <p:spPr>
          <a:xfrm>
            <a:off x="304800" y="3962400"/>
            <a:ext cx="96520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4000"/>
              <a:t>TEACHING ENGLISH THROUGH ENGLISH</a:t>
            </a:r>
            <a:endParaRPr/>
          </a:p>
        </p:txBody>
      </p:sp>
      <p:sp>
        <p:nvSpPr>
          <p:cNvPr id="128" name="Google Shape;128;p21"/>
          <p:cNvSpPr txBox="1"/>
          <p:nvPr>
            <p:ph idx="1" type="subTitle"/>
          </p:nvPr>
        </p:nvSpPr>
        <p:spPr>
          <a:xfrm>
            <a:off x="304800" y="4706112"/>
            <a:ext cx="9245600" cy="5334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rgbClr val="626968"/>
              </a:buClr>
              <a:buSzPts val="2400"/>
              <a:buFont typeface="Calibri"/>
              <a:buNone/>
            </a:pPr>
            <a:r>
              <a:rPr lang="en-US" sz="2300"/>
              <a:t>Module 9 - Facilitating Discussions and Debates</a:t>
            </a:r>
            <a:endParaRPr sz="2300"/>
          </a:p>
          <a:p>
            <a:pPr indent="0" lvl="0" marL="0" rtl="0" algn="l">
              <a:spcBef>
                <a:spcPts val="0"/>
              </a:spcBef>
              <a:spcAft>
                <a:spcPts val="0"/>
              </a:spcAft>
              <a:buClr>
                <a:srgbClr val="626968"/>
              </a:buClr>
              <a:buSzPts val="2400"/>
              <a:buFont typeface="Calibri"/>
              <a:buNone/>
            </a:pPr>
            <a:r>
              <a:rPr lang="en-US" sz="2300"/>
              <a:t>Friday, September 3, 2021</a:t>
            </a:r>
            <a:endParaRPr sz="2300"/>
          </a:p>
          <a:p>
            <a:pPr indent="0" lvl="0" marL="0" rtl="0" algn="l">
              <a:spcBef>
                <a:spcPts val="0"/>
              </a:spcBef>
              <a:spcAft>
                <a:spcPts val="0"/>
              </a:spcAft>
              <a:buClr>
                <a:srgbClr val="626968"/>
              </a:buClr>
              <a:buSzPts val="2400"/>
              <a:buFont typeface="Calibri"/>
              <a:buNone/>
            </a:pPr>
            <a:r>
              <a:rPr lang="en-US" sz="2300"/>
              <a:t>Rebecca Fox, Ph.D.</a:t>
            </a:r>
            <a:endParaRPr sz="2300"/>
          </a:p>
          <a:p>
            <a:pPr indent="0" lvl="0" marL="0" rtl="0" algn="l">
              <a:spcBef>
                <a:spcPts val="0"/>
              </a:spcBef>
              <a:spcAft>
                <a:spcPts val="0"/>
              </a:spcAft>
              <a:buClr>
                <a:srgbClr val="626968"/>
              </a:buClr>
              <a:buSzPts val="2400"/>
              <a:buFont typeface="Calibri"/>
              <a:buNone/>
            </a:pPr>
            <a:r>
              <a:rPr lang="en-US" sz="2300"/>
              <a:t>Kelley Webb, M.A.Ed.</a:t>
            </a:r>
            <a:endParaRPr sz="2300"/>
          </a:p>
          <a:p>
            <a:pPr indent="0" lvl="0" marL="0" rtl="0" algn="l">
              <a:spcBef>
                <a:spcPts val="0"/>
              </a:spcBef>
              <a:spcAft>
                <a:spcPts val="0"/>
              </a:spcAft>
              <a:buClr>
                <a:srgbClr val="626968"/>
              </a:buClr>
              <a:buSzPts val="2400"/>
              <a:buFont typeface="Calibri"/>
              <a:buNone/>
            </a:pPr>
            <a:r>
              <a:t/>
            </a:r>
            <a:endParaRPr sz="2300"/>
          </a:p>
        </p:txBody>
      </p:sp>
      <p:sp>
        <p:nvSpPr>
          <p:cNvPr id="129" name="Google Shape;129;p21"/>
          <p:cNvSpPr txBox="1"/>
          <p:nvPr/>
        </p:nvSpPr>
        <p:spPr>
          <a:xfrm>
            <a:off x="411000" y="6081700"/>
            <a:ext cx="9194100" cy="2081400"/>
          </a:xfrm>
          <a:prstGeom prst="rect">
            <a:avLst/>
          </a:prstGeom>
          <a:noFill/>
          <a:ln>
            <a:noFill/>
          </a:ln>
        </p:spPr>
        <p:txBody>
          <a:bodyPr anchorCtr="0" anchor="t" bIns="91425" lIns="91425" spcFirstLastPara="1" rIns="91425" wrap="square" tIns="91425">
            <a:spAutoFit/>
          </a:bodyPr>
          <a:lstStyle/>
          <a:p>
            <a:pPr indent="-457200" lvl="0" marL="914400" rtl="0" algn="l">
              <a:lnSpc>
                <a:spcPct val="115000"/>
              </a:lnSpc>
              <a:spcBef>
                <a:spcPts val="0"/>
              </a:spcBef>
              <a:spcAft>
                <a:spcPts val="0"/>
              </a:spcAft>
              <a:buNone/>
            </a:pPr>
            <a:r>
              <a:rPr lang="en-US" sz="1100"/>
              <a:t>Fox, R., &amp; Webb, K. </a:t>
            </a:r>
            <a:r>
              <a:rPr lang="en-US" sz="1100"/>
              <a:t>(September, 2021). </a:t>
            </a:r>
            <a:r>
              <a:rPr i="1" lang="en-US" sz="1100"/>
              <a:t>Facilitating Discussions and Debates. </a:t>
            </a:r>
            <a:r>
              <a:rPr lang="en-US" sz="1100"/>
              <a:t>Workshop webinar presented for the Teaching English through English online professional development program (Cohorts I &amp; II): Module 9. U.S. Embassy in Tashkent funded English Speaking Nation Program in Uzbekistan (online). </a:t>
            </a:r>
            <a:r>
              <a:rPr lang="en-US" sz="1100" u="sng">
                <a:solidFill>
                  <a:schemeClr val="hlink"/>
                </a:solidFill>
                <a:hlinkClick r:id="rId3"/>
              </a:rPr>
              <a:t>https://bit.ly/3COwuV7</a:t>
            </a:r>
            <a:endParaRPr sz="1100"/>
          </a:p>
          <a:p>
            <a:pPr indent="-457200" lvl="0" marL="914400" rtl="0" algn="l">
              <a:lnSpc>
                <a:spcPct val="115000"/>
              </a:lnSpc>
              <a:spcBef>
                <a:spcPts val="1000"/>
              </a:spcBef>
              <a:spcAft>
                <a:spcPts val="0"/>
              </a:spcAft>
              <a:buNone/>
            </a:pPr>
            <a:r>
              <a:t/>
            </a:r>
            <a:endParaRPr sz="1100"/>
          </a:p>
          <a:p>
            <a:pPr indent="-457200" lvl="0" marL="914400" rtl="0" algn="l">
              <a:lnSpc>
                <a:spcPct val="115000"/>
              </a:lnSpc>
              <a:spcBef>
                <a:spcPts val="1000"/>
              </a:spcBef>
              <a:spcAft>
                <a:spcPts val="0"/>
              </a:spcAft>
              <a:buNone/>
            </a:pPr>
            <a:r>
              <a:t/>
            </a:r>
            <a:endParaRPr sz="1100"/>
          </a:p>
          <a:p>
            <a:pPr indent="-457200" lvl="0" marL="914400" rtl="0" algn="l">
              <a:lnSpc>
                <a:spcPct val="115000"/>
              </a:lnSpc>
              <a:spcBef>
                <a:spcPts val="1000"/>
              </a:spcBef>
              <a:spcAft>
                <a:spcPts val="0"/>
              </a:spcAft>
              <a:buNone/>
            </a:pPr>
            <a:r>
              <a:t/>
            </a:r>
            <a:endParaRPr sz="1100"/>
          </a:p>
          <a:p>
            <a:pPr indent="0" lvl="0" marL="0" rtl="0" algn="l">
              <a:spcBef>
                <a:spcPts val="1000"/>
              </a:spcBef>
              <a:spcAft>
                <a:spcPts val="0"/>
              </a:spcAft>
              <a:buNone/>
            </a:pPr>
            <a:r>
              <a:t/>
            </a:r>
            <a:endParaRPr>
              <a:latin typeface="Calibri"/>
              <a:ea typeface="Calibri"/>
              <a:cs typeface="Calibri"/>
              <a:sym typeface="Calibri"/>
            </a:endParaRPr>
          </a:p>
        </p:txBody>
      </p:sp>
      <p:pic>
        <p:nvPicPr>
          <p:cNvPr id="130" name="Google Shape;130;p21"/>
          <p:cNvPicPr preferRelativeResize="0"/>
          <p:nvPr/>
        </p:nvPicPr>
        <p:blipFill>
          <a:blip r:embed="rId4">
            <a:alphaModFix/>
          </a:blip>
          <a:stretch>
            <a:fillRect/>
          </a:stretch>
        </p:blipFill>
        <p:spPr>
          <a:xfrm>
            <a:off x="0" y="-359525"/>
            <a:ext cx="12269824" cy="4397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209" name="Google Shape;209;p30"/>
          <p:cNvSpPr txBox="1"/>
          <p:nvPr>
            <p:ph idx="2" type="body"/>
          </p:nvPr>
        </p:nvSpPr>
        <p:spPr>
          <a:xfrm>
            <a:off x="273225" y="745850"/>
            <a:ext cx="3353100" cy="58767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3500"/>
              <a:t>Supporting Productive Whole Classroom Discussions</a:t>
            </a:r>
            <a:endParaRPr b="1" sz="3500"/>
          </a:p>
          <a:p>
            <a:pPr indent="0" lvl="0" marL="457200" rtl="0" algn="l">
              <a:spcBef>
                <a:spcPts val="360"/>
              </a:spcBef>
              <a:spcAft>
                <a:spcPts val="0"/>
              </a:spcAft>
              <a:buNone/>
            </a:pPr>
            <a:r>
              <a:t/>
            </a:r>
            <a:endParaRPr b="1" sz="2000">
              <a:solidFill>
                <a:srgbClr val="212121"/>
              </a:solidFill>
            </a:endParaRPr>
          </a:p>
          <a:p>
            <a:pPr indent="0" lvl="0" marL="0" rtl="0" algn="l">
              <a:spcBef>
                <a:spcPts val="360"/>
              </a:spcBef>
              <a:spcAft>
                <a:spcPts val="0"/>
              </a:spcAft>
              <a:buNone/>
            </a:pPr>
            <a:r>
              <a:rPr b="1" lang="en-US" sz="3000">
                <a:solidFill>
                  <a:srgbClr val="212121"/>
                </a:solidFill>
              </a:rPr>
              <a:t>Q2 - What </a:t>
            </a:r>
            <a:r>
              <a:rPr b="1" lang="en-US" sz="3000">
                <a:solidFill>
                  <a:schemeClr val="accent6"/>
                </a:solidFill>
              </a:rPr>
              <a:t>strategies</a:t>
            </a:r>
            <a:r>
              <a:rPr b="1" lang="en-US" sz="3000">
                <a:solidFill>
                  <a:srgbClr val="212121"/>
                </a:solidFill>
              </a:rPr>
              <a:t> does this teacher use to engage students?</a:t>
            </a:r>
            <a:endParaRPr b="1" sz="3000">
              <a:solidFill>
                <a:srgbClr val="212121"/>
              </a:solidFill>
            </a:endParaRPr>
          </a:p>
          <a:p>
            <a:pPr indent="0" lvl="0" marL="457200" rtl="0" algn="l">
              <a:spcBef>
                <a:spcPts val="360"/>
              </a:spcBef>
              <a:spcAft>
                <a:spcPts val="0"/>
              </a:spcAft>
              <a:buNone/>
            </a:pPr>
            <a:r>
              <a:t/>
            </a:r>
            <a:endParaRPr b="1" sz="2000">
              <a:solidFill>
                <a:srgbClr val="212121"/>
              </a:solidFill>
            </a:endParaRPr>
          </a:p>
        </p:txBody>
      </p:sp>
      <p:pic>
        <p:nvPicPr>
          <p:cNvPr descr="Video featuring teacher Laura Cason describing strategies for supporting classroom discussions in her sixth-grade social studies class. This video was developed for the Tennessee Department of Education" id="210" name="Google Shape;210;p30" title="Classroom Discussion (Secondary)">
            <a:hlinkClick r:id="rId3"/>
          </p:cNvPr>
          <p:cNvPicPr preferRelativeResize="0"/>
          <p:nvPr/>
        </p:nvPicPr>
        <p:blipFill>
          <a:blip r:embed="rId4">
            <a:alphaModFix/>
          </a:blip>
          <a:stretch>
            <a:fillRect/>
          </a:stretch>
        </p:blipFill>
        <p:spPr>
          <a:xfrm>
            <a:off x="3721863" y="757350"/>
            <a:ext cx="7365575" cy="5343300"/>
          </a:xfrm>
          <a:prstGeom prst="rect">
            <a:avLst/>
          </a:prstGeom>
          <a:noFill/>
          <a:ln>
            <a:noFill/>
          </a:ln>
        </p:spPr>
      </p:pic>
      <p:sp>
        <p:nvSpPr>
          <p:cNvPr id="211" name="Google Shape;211;p30"/>
          <p:cNvSpPr txBox="1"/>
          <p:nvPr/>
        </p:nvSpPr>
        <p:spPr>
          <a:xfrm>
            <a:off x="3779300" y="6146250"/>
            <a:ext cx="725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Cason, L. (2017). </a:t>
            </a:r>
            <a:r>
              <a:rPr i="1" lang="en-US">
                <a:latin typeface="Calibri"/>
                <a:ea typeface="Calibri"/>
                <a:cs typeface="Calibri"/>
                <a:sym typeface="Calibri"/>
              </a:rPr>
              <a:t>Classroom Discussion (Secondary)</a:t>
            </a:r>
            <a:r>
              <a:rPr lang="en-US">
                <a:latin typeface="Calibri"/>
                <a:ea typeface="Calibri"/>
                <a:cs typeface="Calibri"/>
                <a:sym typeface="Calibri"/>
              </a:rPr>
              <a:t>.</a:t>
            </a:r>
            <a:r>
              <a:rPr lang="en-US" sz="1050">
                <a:highlight>
                  <a:srgbClr val="F9F9F9"/>
                </a:highlight>
                <a:latin typeface="Roboto"/>
                <a:ea typeface="Roboto"/>
                <a:cs typeface="Roboto"/>
                <a:sym typeface="Roboto"/>
              </a:rPr>
              <a:t> AppalachiaRCC. </a:t>
            </a:r>
            <a:r>
              <a:rPr lang="en-US">
                <a:latin typeface="Calibri"/>
                <a:ea typeface="Calibri"/>
                <a:cs typeface="Calibri"/>
                <a:sym typeface="Calibri"/>
              </a:rPr>
              <a:t> </a:t>
            </a:r>
            <a:r>
              <a:rPr lang="en-US" sz="1200" u="sng">
                <a:solidFill>
                  <a:schemeClr val="hlink"/>
                </a:solidFill>
                <a:latin typeface="Calibri"/>
                <a:ea typeface="Calibri"/>
                <a:cs typeface="Calibri"/>
                <a:sym typeface="Calibri"/>
                <a:hlinkClick r:id="rId5"/>
              </a:rPr>
              <a:t>https://youtu.be/1vu_6KrUQLg</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218" name="Google Shape;218;p31"/>
          <p:cNvSpPr txBox="1"/>
          <p:nvPr>
            <p:ph idx="2" type="body"/>
          </p:nvPr>
        </p:nvSpPr>
        <p:spPr>
          <a:xfrm>
            <a:off x="273225" y="745850"/>
            <a:ext cx="3486300" cy="58767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3500"/>
              <a:t>Supporting Productive </a:t>
            </a:r>
            <a:endParaRPr b="1" sz="3500"/>
          </a:p>
          <a:p>
            <a:pPr indent="0" lvl="0" marL="0" rtl="0" algn="ctr">
              <a:spcBef>
                <a:spcPts val="360"/>
              </a:spcBef>
              <a:spcAft>
                <a:spcPts val="0"/>
              </a:spcAft>
              <a:buNone/>
            </a:pPr>
            <a:r>
              <a:rPr b="1" lang="en-US" sz="3500"/>
              <a:t>Whole </a:t>
            </a:r>
            <a:endParaRPr b="1" sz="3500"/>
          </a:p>
          <a:p>
            <a:pPr indent="0" lvl="0" marL="0" rtl="0" algn="ctr">
              <a:spcBef>
                <a:spcPts val="360"/>
              </a:spcBef>
              <a:spcAft>
                <a:spcPts val="0"/>
              </a:spcAft>
              <a:buNone/>
            </a:pPr>
            <a:r>
              <a:rPr b="1" lang="en-US" sz="3500"/>
              <a:t>Classroom Discussions</a:t>
            </a:r>
            <a:endParaRPr b="1" sz="3500"/>
          </a:p>
          <a:p>
            <a:pPr indent="0" lvl="0" marL="0" rtl="0" algn="l">
              <a:spcBef>
                <a:spcPts val="360"/>
              </a:spcBef>
              <a:spcAft>
                <a:spcPts val="0"/>
              </a:spcAft>
              <a:buNone/>
            </a:pPr>
            <a:r>
              <a:t/>
            </a:r>
            <a:endParaRPr b="1" sz="2000">
              <a:solidFill>
                <a:srgbClr val="212121"/>
              </a:solidFill>
            </a:endParaRPr>
          </a:p>
          <a:p>
            <a:pPr indent="0" lvl="0" marL="0" rtl="0" algn="l">
              <a:spcBef>
                <a:spcPts val="360"/>
              </a:spcBef>
              <a:spcAft>
                <a:spcPts val="0"/>
              </a:spcAft>
              <a:buNone/>
            </a:pPr>
            <a:r>
              <a:rPr b="1" lang="en-US" sz="3000">
                <a:solidFill>
                  <a:srgbClr val="212121"/>
                </a:solidFill>
              </a:rPr>
              <a:t>Q3 - </a:t>
            </a:r>
            <a:r>
              <a:rPr b="1" lang="en-US" sz="3000">
                <a:solidFill>
                  <a:srgbClr val="212121"/>
                </a:solidFill>
              </a:rPr>
              <a:t>What are some of the </a:t>
            </a:r>
            <a:r>
              <a:rPr b="1" lang="en-US" sz="3000">
                <a:solidFill>
                  <a:srgbClr val="F7931E"/>
                </a:solidFill>
              </a:rPr>
              <a:t>discussion</a:t>
            </a:r>
            <a:r>
              <a:rPr b="1" lang="en-US" sz="3000">
                <a:solidFill>
                  <a:srgbClr val="212121"/>
                </a:solidFill>
              </a:rPr>
              <a:t> </a:t>
            </a:r>
            <a:r>
              <a:rPr b="1" lang="en-US" sz="3000">
                <a:solidFill>
                  <a:srgbClr val="DF8418"/>
                </a:solidFill>
              </a:rPr>
              <a:t>norms/expectations </a:t>
            </a:r>
            <a:r>
              <a:rPr b="1" lang="en-US" sz="3000">
                <a:solidFill>
                  <a:srgbClr val="222222"/>
                </a:solidFill>
              </a:rPr>
              <a:t>in this classroom</a:t>
            </a:r>
            <a:r>
              <a:rPr b="1" lang="en-US" sz="3000">
                <a:solidFill>
                  <a:srgbClr val="212121"/>
                </a:solidFill>
              </a:rPr>
              <a:t>?</a:t>
            </a:r>
            <a:endParaRPr b="1" sz="3000">
              <a:solidFill>
                <a:srgbClr val="212121"/>
              </a:solidFill>
            </a:endParaRPr>
          </a:p>
        </p:txBody>
      </p:sp>
      <p:pic>
        <p:nvPicPr>
          <p:cNvPr descr="Video featuring teacher Laura Cason describing strategies for supporting classroom discussions in her sixth-grade social studies class. This video was developed for the Tennessee Department of Education" id="219" name="Google Shape;219;p31" title="Classroom Discussion (Secondary)">
            <a:hlinkClick r:id="rId3"/>
          </p:cNvPr>
          <p:cNvPicPr preferRelativeResize="0"/>
          <p:nvPr/>
        </p:nvPicPr>
        <p:blipFill>
          <a:blip r:embed="rId4">
            <a:alphaModFix/>
          </a:blip>
          <a:stretch>
            <a:fillRect/>
          </a:stretch>
        </p:blipFill>
        <p:spPr>
          <a:xfrm>
            <a:off x="3759575" y="819300"/>
            <a:ext cx="7365575" cy="5294200"/>
          </a:xfrm>
          <a:prstGeom prst="rect">
            <a:avLst/>
          </a:prstGeom>
          <a:noFill/>
          <a:ln>
            <a:noFill/>
          </a:ln>
        </p:spPr>
      </p:pic>
      <p:sp>
        <p:nvSpPr>
          <p:cNvPr id="220" name="Google Shape;220;p31"/>
          <p:cNvSpPr txBox="1"/>
          <p:nvPr/>
        </p:nvSpPr>
        <p:spPr>
          <a:xfrm>
            <a:off x="3779300" y="6146250"/>
            <a:ext cx="725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Cason, L. (2017). </a:t>
            </a:r>
            <a:r>
              <a:rPr i="1" lang="en-US">
                <a:latin typeface="Calibri"/>
                <a:ea typeface="Calibri"/>
                <a:cs typeface="Calibri"/>
                <a:sym typeface="Calibri"/>
              </a:rPr>
              <a:t>Classroom Discussion (Secondary)</a:t>
            </a:r>
            <a:r>
              <a:rPr lang="en-US">
                <a:latin typeface="Calibri"/>
                <a:ea typeface="Calibri"/>
                <a:cs typeface="Calibri"/>
                <a:sym typeface="Calibri"/>
              </a:rPr>
              <a:t>.</a:t>
            </a:r>
            <a:r>
              <a:rPr lang="en-US" sz="1050">
                <a:highlight>
                  <a:srgbClr val="F9F9F9"/>
                </a:highlight>
                <a:latin typeface="Roboto"/>
                <a:ea typeface="Roboto"/>
                <a:cs typeface="Roboto"/>
                <a:sym typeface="Roboto"/>
              </a:rPr>
              <a:t> AppalachiaRCC. </a:t>
            </a:r>
            <a:r>
              <a:rPr lang="en-US">
                <a:latin typeface="Calibri"/>
                <a:ea typeface="Calibri"/>
                <a:cs typeface="Calibri"/>
                <a:sym typeface="Calibri"/>
              </a:rPr>
              <a:t> </a:t>
            </a:r>
            <a:r>
              <a:rPr lang="en-US" sz="1200" u="sng">
                <a:solidFill>
                  <a:schemeClr val="hlink"/>
                </a:solidFill>
                <a:latin typeface="Calibri"/>
                <a:ea typeface="Calibri"/>
                <a:cs typeface="Calibri"/>
                <a:sym typeface="Calibri"/>
                <a:hlinkClick r:id="rId5"/>
              </a:rPr>
              <a:t>https://youtu.be/1vu_6KrUQLg</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Clr>
                <a:srgbClr val="000000"/>
              </a:buClr>
              <a:buFont typeface="Arial"/>
              <a:buNone/>
            </a:pPr>
            <a:r>
              <a:rPr lang="en-US" sz="2000"/>
              <a:t>TETE MODULE 9 - FACILITATING DISCUSSIONS AND DEBATES</a:t>
            </a:r>
            <a:endParaRPr/>
          </a:p>
        </p:txBody>
      </p:sp>
      <p:sp>
        <p:nvSpPr>
          <p:cNvPr id="227" name="Google Shape;227;p32"/>
          <p:cNvSpPr txBox="1"/>
          <p:nvPr>
            <p:ph idx="2" type="body"/>
          </p:nvPr>
        </p:nvSpPr>
        <p:spPr>
          <a:xfrm>
            <a:off x="6497775" y="1133875"/>
            <a:ext cx="4678500" cy="50292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4200"/>
              <a:t>What do Productive Partners do?</a:t>
            </a:r>
            <a:endParaRPr b="1" sz="4200"/>
          </a:p>
          <a:p>
            <a:pPr indent="-444500" lvl="0" marL="457200" rtl="0" algn="l">
              <a:spcBef>
                <a:spcPts val="360"/>
              </a:spcBef>
              <a:spcAft>
                <a:spcPts val="0"/>
              </a:spcAft>
              <a:buClr>
                <a:srgbClr val="212121"/>
              </a:buClr>
              <a:buSzPts val="3400"/>
              <a:buChar char="●"/>
            </a:pPr>
            <a:r>
              <a:rPr b="1" lang="en-US" sz="3400">
                <a:solidFill>
                  <a:srgbClr val="212121"/>
                </a:solidFill>
              </a:rPr>
              <a:t>Make eye contact</a:t>
            </a:r>
            <a:endParaRPr b="1" sz="3400">
              <a:solidFill>
                <a:srgbClr val="212121"/>
              </a:solidFill>
            </a:endParaRPr>
          </a:p>
          <a:p>
            <a:pPr indent="-444500" lvl="0" marL="457200" rtl="0" algn="l">
              <a:spcBef>
                <a:spcPts val="0"/>
              </a:spcBef>
              <a:spcAft>
                <a:spcPts val="0"/>
              </a:spcAft>
              <a:buClr>
                <a:srgbClr val="212121"/>
              </a:buClr>
              <a:buSzPts val="3400"/>
              <a:buChar char="●"/>
            </a:pPr>
            <a:r>
              <a:rPr b="1" lang="en-US" sz="3400">
                <a:solidFill>
                  <a:srgbClr val="212121"/>
                </a:solidFill>
              </a:rPr>
              <a:t>Listen attentively</a:t>
            </a:r>
            <a:endParaRPr b="1" sz="3400">
              <a:solidFill>
                <a:srgbClr val="212121"/>
              </a:solidFill>
            </a:endParaRPr>
          </a:p>
          <a:p>
            <a:pPr indent="-444500" lvl="0" marL="457200" rtl="0" algn="l">
              <a:spcBef>
                <a:spcPts val="0"/>
              </a:spcBef>
              <a:spcAft>
                <a:spcPts val="0"/>
              </a:spcAft>
              <a:buClr>
                <a:srgbClr val="212121"/>
              </a:buClr>
              <a:buSzPts val="3400"/>
              <a:buChar char="●"/>
            </a:pPr>
            <a:r>
              <a:rPr b="1" lang="en-US" sz="3400">
                <a:solidFill>
                  <a:srgbClr val="212121"/>
                </a:solidFill>
              </a:rPr>
              <a:t>Consider voice level when speaking</a:t>
            </a:r>
            <a:endParaRPr b="1" sz="3400">
              <a:solidFill>
                <a:srgbClr val="212121"/>
              </a:solidFill>
            </a:endParaRPr>
          </a:p>
          <a:p>
            <a:pPr indent="-444500" lvl="0" marL="457200" rtl="0" algn="l">
              <a:spcBef>
                <a:spcPts val="0"/>
              </a:spcBef>
              <a:spcAft>
                <a:spcPts val="0"/>
              </a:spcAft>
              <a:buClr>
                <a:srgbClr val="212121"/>
              </a:buClr>
              <a:buSzPts val="3400"/>
              <a:buChar char="●"/>
            </a:pPr>
            <a:r>
              <a:rPr b="1" lang="en-US" sz="3400">
                <a:solidFill>
                  <a:srgbClr val="212121"/>
                </a:solidFill>
              </a:rPr>
              <a:t>Ask for clarification or restate what is said for understanding</a:t>
            </a:r>
            <a:endParaRPr b="1" sz="3400">
              <a:solidFill>
                <a:srgbClr val="212121"/>
              </a:solidFill>
            </a:endParaRPr>
          </a:p>
          <a:p>
            <a:pPr indent="0" lvl="0" marL="0" rtl="0" algn="l">
              <a:spcBef>
                <a:spcPts val="360"/>
              </a:spcBef>
              <a:spcAft>
                <a:spcPts val="0"/>
              </a:spcAft>
              <a:buNone/>
            </a:pPr>
            <a:r>
              <a:t/>
            </a:r>
            <a:endParaRPr b="1" sz="1500"/>
          </a:p>
          <a:p>
            <a:pPr indent="0" lvl="0" marL="0" rtl="0" algn="r">
              <a:spcBef>
                <a:spcPts val="360"/>
              </a:spcBef>
              <a:spcAft>
                <a:spcPts val="0"/>
              </a:spcAft>
              <a:buNone/>
            </a:pPr>
            <a:r>
              <a:t/>
            </a:r>
            <a:endParaRPr b="1" sz="1500"/>
          </a:p>
        </p:txBody>
      </p:sp>
      <p:pic>
        <p:nvPicPr>
          <p:cNvPr id="228" name="Google Shape;228;p32"/>
          <p:cNvPicPr preferRelativeResize="0"/>
          <p:nvPr/>
        </p:nvPicPr>
        <p:blipFill>
          <a:blip r:embed="rId3">
            <a:alphaModFix/>
          </a:blip>
          <a:stretch>
            <a:fillRect/>
          </a:stretch>
        </p:blipFill>
        <p:spPr>
          <a:xfrm>
            <a:off x="2691562" y="1828038"/>
            <a:ext cx="3098125" cy="2334481"/>
          </a:xfrm>
          <a:prstGeom prst="rect">
            <a:avLst/>
          </a:prstGeom>
          <a:noFill/>
          <a:ln>
            <a:noFill/>
          </a:ln>
        </p:spPr>
      </p:pic>
      <p:pic>
        <p:nvPicPr>
          <p:cNvPr id="229" name="Google Shape;229;p32"/>
          <p:cNvPicPr preferRelativeResize="0"/>
          <p:nvPr/>
        </p:nvPicPr>
        <p:blipFill>
          <a:blip r:embed="rId3">
            <a:alphaModFix/>
          </a:blip>
          <a:stretch>
            <a:fillRect/>
          </a:stretch>
        </p:blipFill>
        <p:spPr>
          <a:xfrm flipH="1">
            <a:off x="267697" y="3640300"/>
            <a:ext cx="3224653" cy="2429826"/>
          </a:xfrm>
          <a:prstGeom prst="rect">
            <a:avLst/>
          </a:prstGeom>
          <a:noFill/>
          <a:ln>
            <a:noFill/>
          </a:ln>
        </p:spPr>
      </p:pic>
      <p:pic>
        <p:nvPicPr>
          <p:cNvPr id="230" name="Google Shape;230;p32"/>
          <p:cNvPicPr preferRelativeResize="0"/>
          <p:nvPr/>
        </p:nvPicPr>
        <p:blipFill>
          <a:blip r:embed="rId3">
            <a:alphaModFix/>
          </a:blip>
          <a:stretch>
            <a:fillRect/>
          </a:stretch>
        </p:blipFill>
        <p:spPr>
          <a:xfrm>
            <a:off x="3192550" y="4260300"/>
            <a:ext cx="3098125" cy="2334481"/>
          </a:xfrm>
          <a:prstGeom prst="rect">
            <a:avLst/>
          </a:prstGeom>
          <a:noFill/>
          <a:ln>
            <a:noFill/>
          </a:ln>
        </p:spPr>
      </p:pic>
      <p:sp>
        <p:nvSpPr>
          <p:cNvPr id="231" name="Google Shape;231;p32"/>
          <p:cNvSpPr txBox="1"/>
          <p:nvPr/>
        </p:nvSpPr>
        <p:spPr>
          <a:xfrm>
            <a:off x="3133100" y="2139950"/>
            <a:ext cx="25152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Calibri"/>
                <a:ea typeface="Calibri"/>
                <a:cs typeface="Calibri"/>
                <a:sym typeface="Calibri"/>
              </a:rPr>
              <a:t>Will you please repeat what you said?</a:t>
            </a:r>
            <a:endParaRPr b="1" sz="2600">
              <a:latin typeface="Calibri"/>
              <a:ea typeface="Calibri"/>
              <a:cs typeface="Calibri"/>
              <a:sym typeface="Calibri"/>
            </a:endParaRPr>
          </a:p>
        </p:txBody>
      </p:sp>
      <p:sp>
        <p:nvSpPr>
          <p:cNvPr id="232" name="Google Shape;232;p32"/>
          <p:cNvSpPr txBox="1"/>
          <p:nvPr/>
        </p:nvSpPr>
        <p:spPr>
          <a:xfrm>
            <a:off x="470238" y="4162513"/>
            <a:ext cx="25152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Calibri"/>
                <a:ea typeface="Calibri"/>
                <a:cs typeface="Calibri"/>
                <a:sym typeface="Calibri"/>
              </a:rPr>
              <a:t>Can you explain what you mean by…?</a:t>
            </a:r>
            <a:endParaRPr b="1" sz="2600">
              <a:latin typeface="Calibri"/>
              <a:ea typeface="Calibri"/>
              <a:cs typeface="Calibri"/>
              <a:sym typeface="Calibri"/>
            </a:endParaRPr>
          </a:p>
        </p:txBody>
      </p:sp>
      <p:sp>
        <p:nvSpPr>
          <p:cNvPr id="233" name="Google Shape;233;p32"/>
          <p:cNvSpPr txBox="1"/>
          <p:nvPr/>
        </p:nvSpPr>
        <p:spPr>
          <a:xfrm>
            <a:off x="3690250" y="4523925"/>
            <a:ext cx="25152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Calibri"/>
                <a:ea typeface="Calibri"/>
                <a:cs typeface="Calibri"/>
                <a:sym typeface="Calibri"/>
              </a:rPr>
              <a:t>I don’t quite understand. Do you mean…?</a:t>
            </a:r>
            <a:endParaRPr b="1" sz="2600">
              <a:latin typeface="Calibri"/>
              <a:ea typeface="Calibri"/>
              <a:cs typeface="Calibri"/>
              <a:sym typeface="Calibri"/>
            </a:endParaRPr>
          </a:p>
        </p:txBody>
      </p:sp>
      <p:pic>
        <p:nvPicPr>
          <p:cNvPr id="234" name="Google Shape;234;p32"/>
          <p:cNvPicPr preferRelativeResize="0"/>
          <p:nvPr/>
        </p:nvPicPr>
        <p:blipFill>
          <a:blip r:embed="rId4">
            <a:alphaModFix/>
          </a:blip>
          <a:stretch>
            <a:fillRect/>
          </a:stretch>
        </p:blipFill>
        <p:spPr>
          <a:xfrm>
            <a:off x="115525" y="659326"/>
            <a:ext cx="3224650" cy="2018762"/>
          </a:xfrm>
          <a:prstGeom prst="rect">
            <a:avLst/>
          </a:prstGeom>
          <a:noFill/>
          <a:ln>
            <a:noFill/>
          </a:ln>
        </p:spPr>
      </p:pic>
      <p:sp>
        <p:nvSpPr>
          <p:cNvPr id="235" name="Google Shape;235;p32"/>
          <p:cNvSpPr txBox="1"/>
          <p:nvPr/>
        </p:nvSpPr>
        <p:spPr>
          <a:xfrm>
            <a:off x="612150" y="2548888"/>
            <a:ext cx="23733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700">
                <a:latin typeface="Calibri"/>
                <a:ea typeface="Calibri"/>
                <a:cs typeface="Calibri"/>
                <a:sym typeface="Calibri"/>
              </a:rPr>
              <a:t>Asking for Clarification</a:t>
            </a:r>
            <a:endParaRPr b="1" sz="27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242" name="Google Shape;242;p33"/>
          <p:cNvSpPr txBox="1"/>
          <p:nvPr>
            <p:ph idx="2" type="body"/>
          </p:nvPr>
        </p:nvSpPr>
        <p:spPr>
          <a:xfrm>
            <a:off x="406400" y="1066800"/>
            <a:ext cx="10769700" cy="50292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4600"/>
              <a:t>What </a:t>
            </a:r>
            <a:r>
              <a:rPr b="1" lang="en-US" sz="4600" u="sng"/>
              <a:t>factors</a:t>
            </a:r>
            <a:r>
              <a:rPr b="1" lang="en-US" sz="4600"/>
              <a:t> do you consider when partnering your students?</a:t>
            </a:r>
            <a:endParaRPr b="1" sz="4600"/>
          </a:p>
          <a:p>
            <a:pPr indent="0" lvl="0" marL="0" rtl="0" algn="l">
              <a:spcBef>
                <a:spcPts val="360"/>
              </a:spcBef>
              <a:spcAft>
                <a:spcPts val="0"/>
              </a:spcAft>
              <a:buNone/>
            </a:pPr>
            <a:r>
              <a:t/>
            </a:r>
            <a:endParaRPr b="1"/>
          </a:p>
          <a:p>
            <a:pPr indent="-412750" lvl="0" marL="457200" rtl="0" algn="l">
              <a:spcBef>
                <a:spcPts val="360"/>
              </a:spcBef>
              <a:spcAft>
                <a:spcPts val="0"/>
              </a:spcAft>
              <a:buClr>
                <a:srgbClr val="191B26"/>
              </a:buClr>
              <a:buSzPts val="2900"/>
              <a:buChar char="★"/>
            </a:pPr>
            <a:r>
              <a:rPr b="1" lang="en-US" sz="2900">
                <a:solidFill>
                  <a:srgbClr val="191B26"/>
                </a:solidFill>
              </a:rPr>
              <a:t>One </a:t>
            </a:r>
            <a:r>
              <a:rPr b="1" lang="en-US" sz="2900" u="sng">
                <a:solidFill>
                  <a:srgbClr val="191B26"/>
                </a:solidFill>
              </a:rPr>
              <a:t>factor</a:t>
            </a:r>
            <a:r>
              <a:rPr b="1" lang="en-US" sz="2900">
                <a:solidFill>
                  <a:srgbClr val="191B26"/>
                </a:solidFill>
              </a:rPr>
              <a:t> to consider is the student’s ______________________.</a:t>
            </a:r>
            <a:endParaRPr b="1" sz="2900">
              <a:solidFill>
                <a:srgbClr val="191B26"/>
              </a:solidFill>
            </a:endParaRPr>
          </a:p>
          <a:p>
            <a:pPr indent="0" lvl="0" marL="457200" rtl="0" algn="l">
              <a:spcBef>
                <a:spcPts val="360"/>
              </a:spcBef>
              <a:spcAft>
                <a:spcPts val="0"/>
              </a:spcAft>
              <a:buNone/>
            </a:pPr>
            <a:r>
              <a:t/>
            </a:r>
            <a:endParaRPr b="1" sz="2900">
              <a:solidFill>
                <a:srgbClr val="191B26"/>
              </a:solidFill>
            </a:endParaRPr>
          </a:p>
          <a:p>
            <a:pPr indent="-412750" lvl="0" marL="457200" rtl="0" algn="l">
              <a:spcBef>
                <a:spcPts val="360"/>
              </a:spcBef>
              <a:spcAft>
                <a:spcPts val="0"/>
              </a:spcAft>
              <a:buClr>
                <a:srgbClr val="191B26"/>
              </a:buClr>
              <a:buSzPts val="2900"/>
              <a:buChar char="★"/>
            </a:pPr>
            <a:r>
              <a:rPr b="1" lang="en-US" sz="2900">
                <a:solidFill>
                  <a:srgbClr val="191B26"/>
                </a:solidFill>
              </a:rPr>
              <a:t>An </a:t>
            </a:r>
            <a:r>
              <a:rPr b="1" lang="en-US" sz="2900" u="sng">
                <a:solidFill>
                  <a:srgbClr val="191B26"/>
                </a:solidFill>
              </a:rPr>
              <a:t>important factor</a:t>
            </a:r>
            <a:r>
              <a:rPr b="1" lang="en-US" sz="2900">
                <a:solidFill>
                  <a:srgbClr val="191B26"/>
                </a:solidFill>
              </a:rPr>
              <a:t> to consider is __________________________.</a:t>
            </a:r>
            <a:endParaRPr b="1" sz="2900">
              <a:solidFill>
                <a:srgbClr val="191B26"/>
              </a:solidFill>
            </a:endParaRPr>
          </a:p>
          <a:p>
            <a:pPr indent="0" lvl="0" marL="457200" rtl="0" algn="l">
              <a:spcBef>
                <a:spcPts val="360"/>
              </a:spcBef>
              <a:spcAft>
                <a:spcPts val="0"/>
              </a:spcAft>
              <a:buNone/>
            </a:pPr>
            <a:r>
              <a:t/>
            </a:r>
            <a:endParaRPr b="1" sz="2900">
              <a:solidFill>
                <a:srgbClr val="191B26"/>
              </a:solidFill>
            </a:endParaRPr>
          </a:p>
          <a:p>
            <a:pPr indent="-412750" lvl="0" marL="457200" rtl="0" algn="l">
              <a:spcBef>
                <a:spcPts val="360"/>
              </a:spcBef>
              <a:spcAft>
                <a:spcPts val="0"/>
              </a:spcAft>
              <a:buClr>
                <a:srgbClr val="191B26"/>
              </a:buClr>
              <a:buSzPts val="2900"/>
              <a:buChar char="★"/>
            </a:pPr>
            <a:r>
              <a:rPr b="1" lang="en-US" sz="2900">
                <a:solidFill>
                  <a:srgbClr val="191B26"/>
                </a:solidFill>
              </a:rPr>
              <a:t>A </a:t>
            </a:r>
            <a:r>
              <a:rPr b="1" lang="en-US" sz="2900" u="sng">
                <a:solidFill>
                  <a:srgbClr val="191B26"/>
                </a:solidFill>
              </a:rPr>
              <a:t>essential</a:t>
            </a:r>
            <a:r>
              <a:rPr b="1" lang="en-US" sz="2900" u="sng">
                <a:solidFill>
                  <a:srgbClr val="191B26"/>
                </a:solidFill>
              </a:rPr>
              <a:t> factor</a:t>
            </a:r>
            <a:r>
              <a:rPr b="1" lang="en-US" sz="2900">
                <a:solidFill>
                  <a:srgbClr val="191B26"/>
                </a:solidFill>
              </a:rPr>
              <a:t> to consider is _______________________.</a:t>
            </a:r>
            <a:endParaRPr b="1" sz="2900">
              <a:solidFill>
                <a:srgbClr val="191B26"/>
              </a:solidFill>
            </a:endParaRPr>
          </a:p>
          <a:p>
            <a:pPr indent="0" lvl="0" marL="0" rtl="0" algn="l">
              <a:spcBef>
                <a:spcPts val="360"/>
              </a:spcBef>
              <a:spcAft>
                <a:spcPts val="0"/>
              </a:spcAft>
              <a:buNone/>
            </a:pPr>
            <a:r>
              <a:t/>
            </a:r>
            <a:endParaRPr b="1" sz="1000">
              <a:solidFill>
                <a:srgbClr val="191B26"/>
              </a:solidFill>
            </a:endParaRPr>
          </a:p>
          <a:p>
            <a:pPr indent="0" lvl="0" marL="0" rtl="0" algn="ctr">
              <a:spcBef>
                <a:spcPts val="360"/>
              </a:spcBef>
              <a:spcAft>
                <a:spcPts val="0"/>
              </a:spcAft>
              <a:buNone/>
            </a:pPr>
            <a:r>
              <a:rPr b="1" lang="en-US" sz="3700">
                <a:solidFill>
                  <a:srgbClr val="DF8418"/>
                </a:solidFill>
              </a:rPr>
              <a:t>Use one of these sentence starters to share your ideas</a:t>
            </a:r>
            <a:endParaRPr b="1" sz="3700">
              <a:solidFill>
                <a:srgbClr val="DF8418"/>
              </a:solidFill>
            </a:endParaRPr>
          </a:p>
          <a:p>
            <a:pPr indent="0" lvl="0" marL="0" rtl="0" algn="ctr">
              <a:spcBef>
                <a:spcPts val="360"/>
              </a:spcBef>
              <a:spcAft>
                <a:spcPts val="0"/>
              </a:spcAft>
              <a:buNone/>
            </a:pPr>
            <a:r>
              <a:rPr b="1" lang="en-US" sz="3700">
                <a:solidFill>
                  <a:srgbClr val="DF8418"/>
                </a:solidFill>
              </a:rPr>
              <a:t> about this topic.</a:t>
            </a:r>
            <a:endParaRPr b="1" sz="3700">
              <a:solidFill>
                <a:srgbClr val="DF841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ph idx="2" type="body"/>
          </p:nvPr>
        </p:nvSpPr>
        <p:spPr>
          <a:xfrm>
            <a:off x="406400" y="1066800"/>
            <a:ext cx="10769700" cy="5029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5400"/>
              <a:t>Checklist for Partner Activities</a:t>
            </a:r>
            <a:endParaRPr b="1" sz="5400"/>
          </a:p>
          <a:p>
            <a:pPr indent="-412750" lvl="0" marL="914400" rtl="0" algn="l">
              <a:spcBef>
                <a:spcPts val="360"/>
              </a:spcBef>
              <a:spcAft>
                <a:spcPts val="0"/>
              </a:spcAft>
              <a:buClr>
                <a:srgbClr val="212121"/>
              </a:buClr>
              <a:buSzPts val="2900"/>
              <a:buChar char="●"/>
            </a:pPr>
            <a:r>
              <a:rPr b="1" lang="en-US" sz="2900">
                <a:solidFill>
                  <a:srgbClr val="212121"/>
                </a:solidFill>
              </a:rPr>
              <a:t>when possible, arrange seating for discussions or do elbow partners or a foursome with turn and talk (pairs squared)</a:t>
            </a:r>
            <a:endParaRPr b="1" sz="2900">
              <a:solidFill>
                <a:srgbClr val="212121"/>
              </a:solidFill>
            </a:endParaRPr>
          </a:p>
          <a:p>
            <a:pPr indent="-412750" lvl="0" marL="914400" rtl="0" algn="l">
              <a:lnSpc>
                <a:spcPct val="115000"/>
              </a:lnSpc>
              <a:spcBef>
                <a:spcPts val="0"/>
              </a:spcBef>
              <a:spcAft>
                <a:spcPts val="0"/>
              </a:spcAft>
              <a:buClr>
                <a:srgbClr val="212121"/>
              </a:buClr>
              <a:buSzPts val="2900"/>
              <a:buChar char="●"/>
            </a:pPr>
            <a:r>
              <a:rPr b="1" lang="en-US" sz="2900">
                <a:solidFill>
                  <a:srgbClr val="212121"/>
                </a:solidFill>
              </a:rPr>
              <a:t>purposefully partner </a:t>
            </a:r>
            <a:r>
              <a:rPr b="1" lang="en-US" sz="2900">
                <a:solidFill>
                  <a:srgbClr val="212121"/>
                </a:solidFill>
              </a:rPr>
              <a:t>students</a:t>
            </a:r>
            <a:r>
              <a:rPr b="1" lang="en-US" sz="2900">
                <a:solidFill>
                  <a:srgbClr val="212121"/>
                </a:solidFill>
              </a:rPr>
              <a:t> (vary by ability, proficiency) and ask their preferences for partners too</a:t>
            </a:r>
            <a:endParaRPr b="1" sz="2900">
              <a:solidFill>
                <a:srgbClr val="212121"/>
              </a:solidFill>
            </a:endParaRPr>
          </a:p>
          <a:p>
            <a:pPr indent="-412750" lvl="0" marL="914400" rtl="0" algn="l">
              <a:lnSpc>
                <a:spcPct val="115000"/>
              </a:lnSpc>
              <a:spcBef>
                <a:spcPts val="0"/>
              </a:spcBef>
              <a:spcAft>
                <a:spcPts val="0"/>
              </a:spcAft>
              <a:buClr>
                <a:srgbClr val="212121"/>
              </a:buClr>
              <a:buSzPts val="2900"/>
              <a:buChar char="●"/>
            </a:pPr>
            <a:r>
              <a:rPr b="1" lang="en-US" sz="2900">
                <a:solidFill>
                  <a:srgbClr val="212121"/>
                </a:solidFill>
              </a:rPr>
              <a:t>model expectations by role playing with a set of students</a:t>
            </a:r>
            <a:endParaRPr b="1" sz="2900">
              <a:solidFill>
                <a:srgbClr val="212121"/>
              </a:solidFill>
            </a:endParaRPr>
          </a:p>
          <a:p>
            <a:pPr indent="-412750" lvl="0" marL="914400" rtl="0" algn="l">
              <a:lnSpc>
                <a:spcPct val="115000"/>
              </a:lnSpc>
              <a:spcBef>
                <a:spcPts val="0"/>
              </a:spcBef>
              <a:spcAft>
                <a:spcPts val="0"/>
              </a:spcAft>
              <a:buClr>
                <a:srgbClr val="212121"/>
              </a:buClr>
              <a:buSzPts val="2900"/>
              <a:buChar char="●"/>
            </a:pPr>
            <a:r>
              <a:rPr b="1" lang="en-US" sz="2900">
                <a:solidFill>
                  <a:srgbClr val="212121"/>
                </a:solidFill>
              </a:rPr>
              <a:t>establish roles (A/B)- student selection or teacher determination; everyone participates (that is a role, too!)</a:t>
            </a:r>
            <a:endParaRPr b="1" sz="2900">
              <a:solidFill>
                <a:srgbClr val="212121"/>
              </a:solidFill>
            </a:endParaRPr>
          </a:p>
          <a:p>
            <a:pPr indent="-412750" lvl="0" marL="914400" rtl="0" algn="l">
              <a:lnSpc>
                <a:spcPct val="115000"/>
              </a:lnSpc>
              <a:spcBef>
                <a:spcPts val="0"/>
              </a:spcBef>
              <a:spcAft>
                <a:spcPts val="0"/>
              </a:spcAft>
              <a:buClr>
                <a:srgbClr val="212121"/>
              </a:buClr>
              <a:buSzPts val="2900"/>
              <a:buChar char="●"/>
            </a:pPr>
            <a:r>
              <a:rPr b="1" lang="en-US" sz="2900">
                <a:solidFill>
                  <a:srgbClr val="212121"/>
                </a:solidFill>
              </a:rPr>
              <a:t>prepare visible references (anchor charts/pages, vocabulary)</a:t>
            </a:r>
            <a:endParaRPr b="1" sz="2900">
              <a:solidFill>
                <a:srgbClr val="212121"/>
              </a:solidFill>
            </a:endParaRPr>
          </a:p>
          <a:p>
            <a:pPr indent="-412750" lvl="0" marL="914400" rtl="0" algn="l">
              <a:lnSpc>
                <a:spcPct val="115000"/>
              </a:lnSpc>
              <a:spcBef>
                <a:spcPts val="0"/>
              </a:spcBef>
              <a:spcAft>
                <a:spcPts val="0"/>
              </a:spcAft>
              <a:buClr>
                <a:srgbClr val="212121"/>
              </a:buClr>
              <a:buSzPts val="2900"/>
              <a:buChar char="●"/>
            </a:pPr>
            <a:r>
              <a:rPr b="1" lang="en-US" sz="2900">
                <a:solidFill>
                  <a:srgbClr val="212121"/>
                </a:solidFill>
              </a:rPr>
              <a:t>provide language supports (sentence starters, word bank)</a:t>
            </a:r>
            <a:endParaRPr b="1" sz="2900">
              <a:solidFill>
                <a:srgbClr val="212121"/>
              </a:solidFill>
            </a:endParaRPr>
          </a:p>
          <a:p>
            <a:pPr indent="0" lvl="0" marL="0" rtl="0" algn="l">
              <a:spcBef>
                <a:spcPts val="360"/>
              </a:spcBef>
              <a:spcAft>
                <a:spcPts val="0"/>
              </a:spcAft>
              <a:buNone/>
            </a:pPr>
            <a:r>
              <a:t/>
            </a:r>
            <a:endParaRPr b="1" sz="3100">
              <a:solidFill>
                <a:srgbClr val="212121"/>
              </a:solidFill>
            </a:endParaRPr>
          </a:p>
          <a:p>
            <a:pPr indent="0" lvl="0" marL="0" rtl="0" algn="l">
              <a:spcBef>
                <a:spcPts val="360"/>
              </a:spcBef>
              <a:spcAft>
                <a:spcPts val="0"/>
              </a:spcAft>
              <a:buNone/>
            </a:pPr>
            <a:r>
              <a:t/>
            </a:r>
            <a:endParaRPr b="1" sz="2600">
              <a:solidFill>
                <a:srgbClr val="212121"/>
              </a:solidFill>
            </a:endParaRPr>
          </a:p>
        </p:txBody>
      </p:sp>
      <p:sp>
        <p:nvSpPr>
          <p:cNvPr id="249" name="Google Shape;249;p34"/>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pic>
        <p:nvPicPr>
          <p:cNvPr id="250" name="Google Shape;250;p34"/>
          <p:cNvPicPr preferRelativeResize="0"/>
          <p:nvPr/>
        </p:nvPicPr>
        <p:blipFill>
          <a:blip r:embed="rId3">
            <a:alphaModFix/>
          </a:blip>
          <a:stretch>
            <a:fillRect/>
          </a:stretch>
        </p:blipFill>
        <p:spPr>
          <a:xfrm>
            <a:off x="9186850" y="563600"/>
            <a:ext cx="1486724" cy="14867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nvSpPr>
        <p:spPr>
          <a:xfrm>
            <a:off x="406400" y="852075"/>
            <a:ext cx="10769700" cy="1371600"/>
          </a:xfrm>
          <a:prstGeom prst="rect">
            <a:avLst/>
          </a:prstGeom>
          <a:noFill/>
          <a:ln>
            <a:noFill/>
          </a:ln>
        </p:spPr>
        <p:txBody>
          <a:bodyPr anchorCtr="0" anchor="t" bIns="46025" lIns="92075" spcFirstLastPara="1" rIns="92075" wrap="square" tIns="46025">
            <a:noAutofit/>
          </a:bodyPr>
          <a:lstStyle/>
          <a:p>
            <a:pPr indent="-342900" lvl="0" marL="342900" rtl="0" algn="ctr">
              <a:spcBef>
                <a:spcPts val="0"/>
              </a:spcBef>
              <a:spcAft>
                <a:spcPts val="0"/>
              </a:spcAft>
              <a:buNone/>
            </a:pPr>
            <a:r>
              <a:rPr b="1" lang="en-US" sz="5000">
                <a:solidFill>
                  <a:schemeClr val="dk1"/>
                </a:solidFill>
                <a:latin typeface="Calibri"/>
                <a:ea typeface="Calibri"/>
                <a:cs typeface="Calibri"/>
                <a:sym typeface="Calibri"/>
              </a:rPr>
              <a:t>What are some ways that you prepare or “set the stage” for your students to </a:t>
            </a:r>
            <a:r>
              <a:rPr b="1" lang="en-US" sz="5000">
                <a:solidFill>
                  <a:schemeClr val="dk1"/>
                </a:solidFill>
                <a:latin typeface="Calibri"/>
                <a:ea typeface="Calibri"/>
                <a:cs typeface="Calibri"/>
                <a:sym typeface="Calibri"/>
              </a:rPr>
              <a:t>productively</a:t>
            </a:r>
            <a:r>
              <a:rPr b="1" lang="en-US" sz="5000">
                <a:solidFill>
                  <a:schemeClr val="dk1"/>
                </a:solidFill>
                <a:latin typeface="Calibri"/>
                <a:ea typeface="Calibri"/>
                <a:cs typeface="Calibri"/>
                <a:sym typeface="Calibri"/>
              </a:rPr>
              <a:t> participate in discussions? </a:t>
            </a:r>
            <a:endParaRPr sz="4300">
              <a:solidFill>
                <a:schemeClr val="dk1"/>
              </a:solidFill>
              <a:latin typeface="Calibri"/>
              <a:ea typeface="Calibri"/>
              <a:cs typeface="Calibri"/>
              <a:sym typeface="Calibri"/>
            </a:endParaRPr>
          </a:p>
        </p:txBody>
      </p:sp>
      <p:sp>
        <p:nvSpPr>
          <p:cNvPr id="256" name="Google Shape;256;p35"/>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sp>
        <p:nvSpPr>
          <p:cNvPr id="257" name="Google Shape;257;p35"/>
          <p:cNvSpPr txBox="1"/>
          <p:nvPr/>
        </p:nvSpPr>
        <p:spPr>
          <a:xfrm>
            <a:off x="493675" y="3874375"/>
            <a:ext cx="10769700" cy="227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US" sz="4400">
                <a:solidFill>
                  <a:srgbClr val="F7931E"/>
                </a:solidFill>
                <a:latin typeface="Calibri"/>
                <a:ea typeface="Calibri"/>
                <a:cs typeface="Calibri"/>
                <a:sym typeface="Calibri"/>
              </a:rPr>
              <a:t>LET’S HEAR FROM YOU!</a:t>
            </a:r>
            <a:endParaRPr b="1" i="1" sz="4400">
              <a:solidFill>
                <a:srgbClr val="F7931E"/>
              </a:solidFill>
              <a:latin typeface="Calibri"/>
              <a:ea typeface="Calibri"/>
              <a:cs typeface="Calibri"/>
              <a:sym typeface="Calibri"/>
            </a:endParaRPr>
          </a:p>
          <a:p>
            <a:pPr indent="0" lvl="0" marL="0" rtl="0" algn="ctr">
              <a:spcBef>
                <a:spcPts val="0"/>
              </a:spcBef>
              <a:spcAft>
                <a:spcPts val="0"/>
              </a:spcAft>
              <a:buNone/>
            </a:pPr>
            <a:r>
              <a:t/>
            </a:r>
            <a:endParaRPr b="1" i="1" sz="2000">
              <a:solidFill>
                <a:srgbClr val="F7931E"/>
              </a:solidFill>
              <a:latin typeface="Calibri"/>
              <a:ea typeface="Calibri"/>
              <a:cs typeface="Calibri"/>
              <a:sym typeface="Calibri"/>
            </a:endParaRPr>
          </a:p>
          <a:p>
            <a:pPr indent="0" lvl="0" marL="0" rtl="0" algn="ctr">
              <a:spcBef>
                <a:spcPts val="0"/>
              </a:spcBef>
              <a:spcAft>
                <a:spcPts val="0"/>
              </a:spcAft>
              <a:buNone/>
            </a:pPr>
            <a:r>
              <a:rPr b="1" i="1" lang="en-US" sz="3600">
                <a:solidFill>
                  <a:srgbClr val="F7931E"/>
                </a:solidFill>
                <a:latin typeface="Calibri"/>
                <a:ea typeface="Calibri"/>
                <a:cs typeface="Calibri"/>
                <a:sym typeface="Calibri"/>
              </a:rPr>
              <a:t>Please type your answers into the chat box or raise your hand to share your answer!</a:t>
            </a:r>
            <a:endParaRPr b="1" i="1" sz="3600">
              <a:solidFill>
                <a:srgbClr val="F7931E"/>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6"/>
          <p:cNvSpPr txBox="1"/>
          <p:nvPr>
            <p:ph type="ctrTitle"/>
          </p:nvPr>
        </p:nvSpPr>
        <p:spPr>
          <a:xfrm>
            <a:off x="273400" y="2176450"/>
            <a:ext cx="11227800" cy="5334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5400"/>
              <a:t>Creating Classroom Norms for Discussion Activities</a:t>
            </a:r>
            <a:endParaRPr b="1" sz="5400">
              <a:latin typeface="Arial"/>
              <a:ea typeface="Arial"/>
              <a:cs typeface="Arial"/>
              <a:sym typeface="Arial"/>
            </a:endParaRPr>
          </a:p>
          <a:p>
            <a:pPr indent="0" lvl="0" marL="0" rtl="0" algn="ctr">
              <a:spcBef>
                <a:spcPts val="0"/>
              </a:spcBef>
              <a:spcAft>
                <a:spcPts val="0"/>
              </a:spcAft>
              <a:buNone/>
            </a:pPr>
            <a:r>
              <a:t/>
            </a:r>
            <a:endParaRPr sz="14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7"/>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270" name="Google Shape;270;p37"/>
          <p:cNvSpPr txBox="1"/>
          <p:nvPr>
            <p:ph idx="2" type="body"/>
          </p:nvPr>
        </p:nvSpPr>
        <p:spPr>
          <a:xfrm>
            <a:off x="406400" y="868250"/>
            <a:ext cx="10769700" cy="7740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3600"/>
              <a:t>Getting Started with Discussions and Debates</a:t>
            </a:r>
            <a:endParaRPr b="1" sz="3600"/>
          </a:p>
          <a:p>
            <a:pPr indent="0" lvl="0" marL="0" rtl="0" algn="ctr">
              <a:spcBef>
                <a:spcPts val="280"/>
              </a:spcBef>
              <a:spcAft>
                <a:spcPts val="0"/>
              </a:spcAft>
              <a:buNone/>
            </a:pPr>
            <a:r>
              <a:t/>
            </a:r>
            <a:endParaRPr b="1" sz="3600"/>
          </a:p>
        </p:txBody>
      </p:sp>
      <p:sp>
        <p:nvSpPr>
          <p:cNvPr id="271" name="Google Shape;271;p37"/>
          <p:cNvSpPr txBox="1"/>
          <p:nvPr/>
        </p:nvSpPr>
        <p:spPr>
          <a:xfrm>
            <a:off x="2952100" y="1642250"/>
            <a:ext cx="53250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Use your public voice (slower and louder) when speaking in front of the whole class</a:t>
            </a:r>
            <a:endParaRPr b="1" sz="30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72" name="Google Shape;272;p37"/>
          <p:cNvPicPr preferRelativeResize="0"/>
          <p:nvPr/>
        </p:nvPicPr>
        <p:blipFill>
          <a:blip r:embed="rId3">
            <a:alphaModFix/>
          </a:blip>
          <a:stretch>
            <a:fillRect/>
          </a:stretch>
        </p:blipFill>
        <p:spPr>
          <a:xfrm rot="-1505582">
            <a:off x="456350" y="1958813"/>
            <a:ext cx="2331174" cy="1871175"/>
          </a:xfrm>
          <a:prstGeom prst="rect">
            <a:avLst/>
          </a:prstGeom>
          <a:noFill/>
          <a:ln>
            <a:noFill/>
          </a:ln>
        </p:spPr>
      </p:pic>
      <p:pic>
        <p:nvPicPr>
          <p:cNvPr id="273" name="Google Shape;273;p37"/>
          <p:cNvPicPr preferRelativeResize="0"/>
          <p:nvPr/>
        </p:nvPicPr>
        <p:blipFill>
          <a:blip r:embed="rId4">
            <a:alphaModFix/>
          </a:blip>
          <a:stretch>
            <a:fillRect/>
          </a:stretch>
        </p:blipFill>
        <p:spPr>
          <a:xfrm>
            <a:off x="8277099" y="1255650"/>
            <a:ext cx="2983750" cy="1973624"/>
          </a:xfrm>
          <a:prstGeom prst="rect">
            <a:avLst/>
          </a:prstGeom>
          <a:noFill/>
          <a:ln>
            <a:noFill/>
          </a:ln>
        </p:spPr>
      </p:pic>
      <p:sp>
        <p:nvSpPr>
          <p:cNvPr id="274" name="Google Shape;274;p37"/>
          <p:cNvSpPr txBox="1"/>
          <p:nvPr/>
        </p:nvSpPr>
        <p:spPr>
          <a:xfrm>
            <a:off x="8203425" y="3303850"/>
            <a:ext cx="3131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Be active listeners </a:t>
            </a:r>
            <a:endParaRPr b="1" sz="3000">
              <a:latin typeface="Calibri"/>
              <a:ea typeface="Calibri"/>
              <a:cs typeface="Calibri"/>
              <a:sym typeface="Calibri"/>
            </a:endParaRPr>
          </a:p>
        </p:txBody>
      </p:sp>
      <p:pic>
        <p:nvPicPr>
          <p:cNvPr id="275" name="Google Shape;275;p37"/>
          <p:cNvPicPr preferRelativeResize="0"/>
          <p:nvPr/>
        </p:nvPicPr>
        <p:blipFill>
          <a:blip r:embed="rId5">
            <a:alphaModFix/>
          </a:blip>
          <a:stretch>
            <a:fillRect/>
          </a:stretch>
        </p:blipFill>
        <p:spPr>
          <a:xfrm>
            <a:off x="252990" y="4192900"/>
            <a:ext cx="3254050" cy="2721877"/>
          </a:xfrm>
          <a:prstGeom prst="rect">
            <a:avLst/>
          </a:prstGeom>
          <a:noFill/>
          <a:ln>
            <a:noFill/>
          </a:ln>
        </p:spPr>
      </p:pic>
      <p:sp>
        <p:nvSpPr>
          <p:cNvPr id="276" name="Google Shape;276;p37"/>
          <p:cNvSpPr txBox="1"/>
          <p:nvPr/>
        </p:nvSpPr>
        <p:spPr>
          <a:xfrm>
            <a:off x="2952100" y="3950338"/>
            <a:ext cx="29838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Take turns speaking, being respectful of time allotted</a:t>
            </a:r>
            <a:endParaRPr b="1" sz="3000">
              <a:latin typeface="Calibri"/>
              <a:ea typeface="Calibri"/>
              <a:cs typeface="Calibri"/>
              <a:sym typeface="Calibri"/>
            </a:endParaRPr>
          </a:p>
        </p:txBody>
      </p:sp>
      <p:pic>
        <p:nvPicPr>
          <p:cNvPr id="277" name="Google Shape;277;p37"/>
          <p:cNvPicPr preferRelativeResize="0"/>
          <p:nvPr/>
        </p:nvPicPr>
        <p:blipFill>
          <a:blip r:embed="rId6">
            <a:alphaModFix/>
          </a:blip>
          <a:stretch>
            <a:fillRect/>
          </a:stretch>
        </p:blipFill>
        <p:spPr>
          <a:xfrm>
            <a:off x="5756900" y="3960025"/>
            <a:ext cx="2721874" cy="2721875"/>
          </a:xfrm>
          <a:prstGeom prst="rect">
            <a:avLst/>
          </a:prstGeom>
          <a:noFill/>
          <a:ln>
            <a:noFill/>
          </a:ln>
        </p:spPr>
      </p:pic>
      <p:sp>
        <p:nvSpPr>
          <p:cNvPr id="278" name="Google Shape;278;p37"/>
          <p:cNvSpPr txBox="1"/>
          <p:nvPr/>
        </p:nvSpPr>
        <p:spPr>
          <a:xfrm>
            <a:off x="8029175" y="4236000"/>
            <a:ext cx="36963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Follow the model and guidelines for the discussion/debate activity</a:t>
            </a:r>
            <a:endParaRPr b="1" sz="30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8"/>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285" name="Google Shape;285;p38"/>
          <p:cNvSpPr txBox="1"/>
          <p:nvPr>
            <p:ph idx="2" type="body"/>
          </p:nvPr>
        </p:nvSpPr>
        <p:spPr>
          <a:xfrm>
            <a:off x="434700" y="807150"/>
            <a:ext cx="11322600" cy="46536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3700"/>
              <a:t>Academic Language for Discussions and Debates</a:t>
            </a:r>
            <a:endParaRPr b="1" sz="3700"/>
          </a:p>
          <a:p>
            <a:pPr indent="0" lvl="0" marL="0" rtl="0" algn="ctr">
              <a:spcBef>
                <a:spcPts val="280"/>
              </a:spcBef>
              <a:spcAft>
                <a:spcPts val="0"/>
              </a:spcAft>
              <a:buNone/>
            </a:pPr>
            <a:r>
              <a:t/>
            </a:r>
            <a:endParaRPr b="1" sz="1400"/>
          </a:p>
          <a:p>
            <a:pPr indent="0" lvl="0" marL="0" rtl="0" algn="l">
              <a:spcBef>
                <a:spcPts val="280"/>
              </a:spcBef>
              <a:spcAft>
                <a:spcPts val="0"/>
              </a:spcAft>
              <a:buNone/>
            </a:pPr>
            <a:r>
              <a:rPr b="1" lang="en-US" sz="3000">
                <a:solidFill>
                  <a:schemeClr val="accent6"/>
                </a:solidFill>
              </a:rPr>
              <a:t>Agreeing</a:t>
            </a:r>
            <a:r>
              <a:rPr b="1" lang="en-US" sz="3000">
                <a:solidFill>
                  <a:srgbClr val="212121"/>
                </a:solidFill>
              </a:rPr>
              <a:t>………………………………….....</a:t>
            </a:r>
            <a:r>
              <a:rPr b="1" i="1" lang="en-US" sz="3000">
                <a:solidFill>
                  <a:srgbClr val="212121"/>
                </a:solidFill>
              </a:rPr>
              <a:t>I agree with (name) that...</a:t>
            </a:r>
            <a:endParaRPr b="1" i="1" sz="3000">
              <a:solidFill>
                <a:srgbClr val="212121"/>
              </a:solidFill>
            </a:endParaRPr>
          </a:p>
          <a:p>
            <a:pPr indent="0" lvl="0" marL="0" rtl="0" algn="l">
              <a:spcBef>
                <a:spcPts val="280"/>
              </a:spcBef>
              <a:spcAft>
                <a:spcPts val="0"/>
              </a:spcAft>
              <a:buNone/>
            </a:pPr>
            <a:r>
              <a:rPr b="1" lang="en-US" sz="3000">
                <a:solidFill>
                  <a:srgbClr val="212121"/>
                </a:solidFill>
              </a:rPr>
              <a:t>Disagreeing…………………………..</a:t>
            </a:r>
            <a:r>
              <a:rPr b="1" i="1" lang="en-US" sz="3000">
                <a:solidFill>
                  <a:srgbClr val="212121"/>
                </a:solidFill>
              </a:rPr>
              <a:t>I have a different point of view...</a:t>
            </a:r>
            <a:endParaRPr b="1" i="1" sz="3000">
              <a:solidFill>
                <a:srgbClr val="212121"/>
              </a:solidFill>
            </a:endParaRPr>
          </a:p>
          <a:p>
            <a:pPr indent="0" lvl="0" marL="0" rtl="0" algn="l">
              <a:spcBef>
                <a:spcPts val="280"/>
              </a:spcBef>
              <a:spcAft>
                <a:spcPts val="0"/>
              </a:spcAft>
              <a:buNone/>
            </a:pPr>
            <a:r>
              <a:rPr b="1" lang="en-US" sz="3000">
                <a:solidFill>
                  <a:schemeClr val="accent6"/>
                </a:solidFill>
              </a:rPr>
              <a:t>Stating Opinions</a:t>
            </a:r>
            <a:r>
              <a:rPr b="1" lang="en-US" sz="3000">
                <a:solidFill>
                  <a:srgbClr val="212121"/>
                </a:solidFill>
              </a:rPr>
              <a:t>…………………...…..</a:t>
            </a:r>
            <a:r>
              <a:rPr b="1" i="1" lang="en-US" sz="3000">
                <a:solidFill>
                  <a:srgbClr val="212121"/>
                </a:solidFill>
              </a:rPr>
              <a:t>In my opinion / I believe that...</a:t>
            </a:r>
            <a:endParaRPr b="1" i="1" sz="3000">
              <a:solidFill>
                <a:srgbClr val="212121"/>
              </a:solidFill>
            </a:endParaRPr>
          </a:p>
          <a:p>
            <a:pPr indent="0" lvl="0" marL="0" rtl="0" algn="l">
              <a:spcBef>
                <a:spcPts val="280"/>
              </a:spcBef>
              <a:spcAft>
                <a:spcPts val="0"/>
              </a:spcAft>
              <a:buNone/>
            </a:pPr>
            <a:r>
              <a:rPr b="1" lang="en-US" sz="3000">
                <a:solidFill>
                  <a:srgbClr val="212121"/>
                </a:solidFill>
              </a:rPr>
              <a:t>Clarifying……......</a:t>
            </a:r>
            <a:r>
              <a:rPr b="1" i="1" lang="en-US" sz="3000">
                <a:solidFill>
                  <a:srgbClr val="212121"/>
                </a:solidFill>
              </a:rPr>
              <a:t>I have a question about...Will you please explain…?</a:t>
            </a:r>
            <a:endParaRPr b="1" i="1" sz="3000">
              <a:solidFill>
                <a:srgbClr val="212121"/>
              </a:solidFill>
            </a:endParaRPr>
          </a:p>
          <a:p>
            <a:pPr indent="0" lvl="0" marL="0" rtl="0" algn="l">
              <a:spcBef>
                <a:spcPts val="280"/>
              </a:spcBef>
              <a:spcAft>
                <a:spcPts val="0"/>
              </a:spcAft>
              <a:buNone/>
            </a:pPr>
            <a:r>
              <a:rPr b="1" lang="en-US" sz="3000">
                <a:solidFill>
                  <a:schemeClr val="accent6"/>
                </a:solidFill>
              </a:rPr>
              <a:t>Reporting Other’s Ideas</a:t>
            </a:r>
            <a:r>
              <a:rPr b="1" lang="en-US" sz="3000">
                <a:solidFill>
                  <a:srgbClr val="212121"/>
                </a:solidFill>
              </a:rPr>
              <a:t>…..S</a:t>
            </a:r>
            <a:r>
              <a:rPr b="1" i="1" lang="en-US" sz="3000">
                <a:solidFill>
                  <a:srgbClr val="212121"/>
                </a:solidFill>
              </a:rPr>
              <a:t>/he indicated that...We determined that...</a:t>
            </a:r>
            <a:endParaRPr b="1" i="1" sz="3000">
              <a:solidFill>
                <a:srgbClr val="212121"/>
              </a:solidFill>
            </a:endParaRPr>
          </a:p>
          <a:p>
            <a:pPr indent="0" lvl="0" marL="0" rtl="0" algn="l">
              <a:spcBef>
                <a:spcPts val="280"/>
              </a:spcBef>
              <a:spcAft>
                <a:spcPts val="0"/>
              </a:spcAft>
              <a:buNone/>
            </a:pPr>
            <a:r>
              <a:rPr b="1" lang="en-US" sz="3000">
                <a:solidFill>
                  <a:srgbClr val="212121"/>
                </a:solidFill>
              </a:rPr>
              <a:t>Requesting Responses…………...</a:t>
            </a:r>
            <a:r>
              <a:rPr b="1" i="1" lang="en-US" sz="3000">
                <a:solidFill>
                  <a:srgbClr val="212121"/>
                </a:solidFill>
              </a:rPr>
              <a:t>Do you agree?...What do you think?</a:t>
            </a:r>
            <a:endParaRPr b="1" i="1" sz="3000">
              <a:solidFill>
                <a:srgbClr val="212121"/>
              </a:solidFill>
            </a:endParaRPr>
          </a:p>
          <a:p>
            <a:pPr indent="0" lvl="0" marL="0" rtl="0" algn="l">
              <a:spcBef>
                <a:spcPts val="280"/>
              </a:spcBef>
              <a:spcAft>
                <a:spcPts val="0"/>
              </a:spcAft>
              <a:buNone/>
            </a:pPr>
            <a:r>
              <a:rPr b="1" lang="en-US" sz="3000">
                <a:solidFill>
                  <a:schemeClr val="accent6"/>
                </a:solidFill>
              </a:rPr>
              <a:t>Making a Suggestion</a:t>
            </a:r>
            <a:r>
              <a:rPr b="1" lang="en-US" sz="3000">
                <a:solidFill>
                  <a:srgbClr val="212121"/>
                </a:solidFill>
              </a:rPr>
              <a:t>…..</a:t>
            </a:r>
            <a:r>
              <a:rPr b="1" i="1" lang="en-US" sz="3000">
                <a:solidFill>
                  <a:srgbClr val="212121"/>
                </a:solidFill>
              </a:rPr>
              <a:t>You might consider</a:t>
            </a:r>
            <a:r>
              <a:rPr b="1" i="1" lang="en-US" sz="3000">
                <a:solidFill>
                  <a:srgbClr val="212121"/>
                </a:solidFill>
              </a:rPr>
              <a:t>...</a:t>
            </a:r>
            <a:r>
              <a:rPr b="1" i="1" lang="en-US" sz="3000">
                <a:solidFill>
                  <a:srgbClr val="212121"/>
                </a:solidFill>
              </a:rPr>
              <a:t>.We might think about...</a:t>
            </a:r>
            <a:endParaRPr b="1" i="1" sz="3000">
              <a:solidFill>
                <a:srgbClr val="212121"/>
              </a:solidFill>
            </a:endParaRPr>
          </a:p>
          <a:p>
            <a:pPr indent="0" lvl="0" marL="0" rtl="0" algn="l">
              <a:spcBef>
                <a:spcPts val="280"/>
              </a:spcBef>
              <a:spcAft>
                <a:spcPts val="0"/>
              </a:spcAft>
              <a:buNone/>
            </a:pPr>
            <a:r>
              <a:rPr b="1" lang="en-US" sz="3000">
                <a:solidFill>
                  <a:srgbClr val="212121"/>
                </a:solidFill>
              </a:rPr>
              <a:t>Interjecting……….</a:t>
            </a:r>
            <a:r>
              <a:rPr b="1" lang="en-US" sz="3000">
                <a:solidFill>
                  <a:srgbClr val="212121"/>
                </a:solidFill>
              </a:rPr>
              <a:t>...</a:t>
            </a:r>
            <a:r>
              <a:rPr b="1" lang="en-US" sz="3000">
                <a:solidFill>
                  <a:srgbClr val="212121"/>
                </a:solidFill>
              </a:rPr>
              <a:t>.</a:t>
            </a:r>
            <a:r>
              <a:rPr b="1" i="1" lang="en-US" sz="3000">
                <a:solidFill>
                  <a:srgbClr val="212121"/>
                </a:solidFill>
              </a:rPr>
              <a:t>I have another idea...May I add something else?</a:t>
            </a:r>
            <a:endParaRPr b="1" i="1" sz="3000">
              <a:solidFill>
                <a:srgbClr val="212121"/>
              </a:solidFill>
            </a:endParaRPr>
          </a:p>
        </p:txBody>
      </p:sp>
      <p:sp>
        <p:nvSpPr>
          <p:cNvPr id="286" name="Google Shape;286;p38"/>
          <p:cNvSpPr txBox="1"/>
          <p:nvPr/>
        </p:nvSpPr>
        <p:spPr>
          <a:xfrm>
            <a:off x="1529750" y="5705025"/>
            <a:ext cx="8523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chemeClr val="dk1"/>
                </a:solidFill>
                <a:latin typeface="Calibri"/>
                <a:ea typeface="Calibri"/>
                <a:cs typeface="Calibri"/>
                <a:sym typeface="Calibri"/>
              </a:rPr>
              <a:t>Encourage your students to add to this list as you continue in these interactive discussions!</a:t>
            </a:r>
            <a:endParaRPr b="1" sz="30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9"/>
          <p:cNvSpPr txBox="1"/>
          <p:nvPr>
            <p:ph idx="1" type="body"/>
          </p:nvPr>
        </p:nvSpPr>
        <p:spPr>
          <a:xfrm>
            <a:off x="406400" y="1066800"/>
            <a:ext cx="5181600" cy="5029200"/>
          </a:xfrm>
          <a:prstGeom prst="rect">
            <a:avLst/>
          </a:prstGeom>
        </p:spPr>
        <p:txBody>
          <a:bodyPr anchorCtr="0" anchor="t" bIns="45700" lIns="91425" spcFirstLastPara="1" rIns="91425" wrap="square" tIns="45700">
            <a:noAutofit/>
          </a:bodyPr>
          <a:lstStyle/>
          <a:p>
            <a:pPr indent="0" lvl="0" marL="0" rtl="0" algn="l">
              <a:spcBef>
                <a:spcPts val="280"/>
              </a:spcBef>
              <a:spcAft>
                <a:spcPts val="0"/>
              </a:spcAft>
              <a:buNone/>
            </a:pPr>
            <a:r>
              <a:rPr b="1" lang="en-US" sz="2000"/>
              <a:t>Nosirjon Davlatov - Group 7</a:t>
            </a:r>
            <a:endParaRPr b="1" sz="2000"/>
          </a:p>
          <a:p>
            <a:pPr indent="0" lvl="0" marL="0" rtl="0" algn="l">
              <a:lnSpc>
                <a:spcPct val="115000"/>
              </a:lnSpc>
              <a:spcBef>
                <a:spcPts val="0"/>
              </a:spcBef>
              <a:spcAft>
                <a:spcPts val="0"/>
              </a:spcAft>
              <a:buNone/>
            </a:pPr>
            <a:r>
              <a:rPr i="1" lang="en-US" sz="2000">
                <a:solidFill>
                  <a:srgbClr val="000000"/>
                </a:solidFill>
                <a:latin typeface="Arial"/>
                <a:ea typeface="Arial"/>
                <a:cs typeface="Arial"/>
                <a:sym typeface="Arial"/>
              </a:rPr>
              <a:t>Debates are new type of activity for most language learners. Teachers cannot start debates in their classrooms right away. Students will need thorough instruction and preparation before trying debating as a language development tool.</a:t>
            </a:r>
            <a:endParaRPr i="1" sz="20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i="1" sz="20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i="1" lang="en-US" sz="2000">
                <a:solidFill>
                  <a:srgbClr val="000000"/>
                </a:solidFill>
                <a:latin typeface="Arial"/>
                <a:ea typeface="Arial"/>
                <a:cs typeface="Arial"/>
                <a:sym typeface="Arial"/>
              </a:rPr>
              <a:t>I have designed an activity Warm-up for Debating for Grade 11 students where they try to identify appropriate language and phrases for different stages of a debate and develop further ideas/arguments.</a:t>
            </a:r>
            <a:endParaRPr i="1" sz="2000">
              <a:solidFill>
                <a:srgbClr val="000000"/>
              </a:solidFill>
              <a:latin typeface="Arial"/>
              <a:ea typeface="Arial"/>
              <a:cs typeface="Arial"/>
              <a:sym typeface="Arial"/>
            </a:endParaRPr>
          </a:p>
          <a:p>
            <a:pPr indent="0" lvl="0" marL="0" rtl="0" algn="l">
              <a:spcBef>
                <a:spcPts val="280"/>
              </a:spcBef>
              <a:spcAft>
                <a:spcPts val="0"/>
              </a:spcAft>
              <a:buNone/>
            </a:pPr>
            <a:r>
              <a:t/>
            </a:r>
            <a:endParaRPr/>
          </a:p>
        </p:txBody>
      </p:sp>
      <p:sp>
        <p:nvSpPr>
          <p:cNvPr id="293" name="Google Shape;293;p39"/>
          <p:cNvSpPr txBox="1"/>
          <p:nvPr>
            <p:ph idx="2" type="body"/>
          </p:nvPr>
        </p:nvSpPr>
        <p:spPr>
          <a:xfrm>
            <a:off x="5994400" y="1066800"/>
            <a:ext cx="5181600" cy="5029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000">
                <a:solidFill>
                  <a:srgbClr val="000000"/>
                </a:solidFill>
              </a:rPr>
              <a:t>Step 1.</a:t>
            </a:r>
            <a:endParaRPr b="1" sz="1000">
              <a:solidFill>
                <a:srgbClr val="000000"/>
              </a:solidFill>
            </a:endParaRPr>
          </a:p>
          <a:p>
            <a:pPr indent="0" lvl="0" marL="0" rtl="0" algn="l">
              <a:lnSpc>
                <a:spcPct val="115000"/>
              </a:lnSpc>
              <a:spcBef>
                <a:spcPts val="0"/>
              </a:spcBef>
              <a:spcAft>
                <a:spcPts val="0"/>
              </a:spcAft>
              <a:buNone/>
            </a:pPr>
            <a:r>
              <a:rPr lang="en-US" sz="1000">
                <a:solidFill>
                  <a:srgbClr val="000000"/>
                </a:solidFill>
              </a:rPr>
              <a:t>Teacher sticks the following topics for debating phrases at different parts of the classroom: </a:t>
            </a:r>
            <a:r>
              <a:rPr b="1" lang="en-US" sz="1000">
                <a:solidFill>
                  <a:srgbClr val="222222"/>
                </a:solidFill>
                <a:highlight>
                  <a:srgbClr val="FFFFFF"/>
                </a:highlight>
                <a:latin typeface="Arial"/>
                <a:ea typeface="Arial"/>
                <a:cs typeface="Arial"/>
                <a:sym typeface="Arial"/>
              </a:rPr>
              <a:t> </a:t>
            </a:r>
            <a:endParaRPr b="1" sz="1000">
              <a:solidFill>
                <a:srgbClr val="222222"/>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b="1" lang="en-US" sz="1000">
                <a:solidFill>
                  <a:srgbClr val="222222"/>
                </a:solidFill>
                <a:highlight>
                  <a:srgbClr val="FFFFFF"/>
                </a:highlight>
              </a:rPr>
              <a:t>Introducing a point</a:t>
            </a:r>
            <a:endParaRPr b="1"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Enumeration of points</a:t>
            </a:r>
            <a:endParaRPr b="1"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Expressing a personal opinion</a:t>
            </a:r>
            <a:endParaRPr b="1"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Expressing pros and cons</a:t>
            </a:r>
            <a:endParaRPr b="1"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Expressing doubt</a:t>
            </a:r>
            <a:endParaRPr b="1"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 </a:t>
            </a:r>
            <a:endParaRPr b="1"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Step 2</a:t>
            </a:r>
            <a:endParaRPr b="1" sz="1000">
              <a:solidFill>
                <a:srgbClr val="222222"/>
              </a:solidFill>
              <a:highlight>
                <a:srgbClr val="FFFFFF"/>
              </a:highlight>
            </a:endParaRPr>
          </a:p>
          <a:p>
            <a:pPr indent="0" lvl="0" marL="0" rtl="0" algn="l">
              <a:lnSpc>
                <a:spcPct val="115000"/>
              </a:lnSpc>
              <a:spcBef>
                <a:spcPts val="0"/>
              </a:spcBef>
              <a:spcAft>
                <a:spcPts val="0"/>
              </a:spcAft>
              <a:buNone/>
            </a:pPr>
            <a:r>
              <a:rPr lang="en-US" sz="1000">
                <a:solidFill>
                  <a:srgbClr val="222222"/>
                </a:solidFill>
                <a:highlight>
                  <a:srgbClr val="FFFFFF"/>
                </a:highlight>
              </a:rPr>
              <a:t>Students approach one by one to the desk of the teacher and choose one piece of paper which contains one of the debating phrases. They read their phrases and go and stand at the corresponding topic. According to the lesson plan there should be three students at each topic.</a:t>
            </a:r>
            <a:endParaRPr sz="1000">
              <a:solidFill>
                <a:srgbClr val="222222"/>
              </a:solidFill>
              <a:highlight>
                <a:srgbClr val="FFFFFF"/>
              </a:highlight>
            </a:endParaRPr>
          </a:p>
          <a:p>
            <a:pPr indent="0" lvl="0" marL="0" rtl="0" algn="l">
              <a:lnSpc>
                <a:spcPct val="115000"/>
              </a:lnSpc>
              <a:spcBef>
                <a:spcPts val="0"/>
              </a:spcBef>
              <a:spcAft>
                <a:spcPts val="0"/>
              </a:spcAft>
              <a:buNone/>
            </a:pPr>
            <a:r>
              <a:rPr lang="en-US" sz="1000">
                <a:solidFill>
                  <a:srgbClr val="222222"/>
                </a:solidFill>
                <a:highlight>
                  <a:srgbClr val="FFFFFF"/>
                </a:highlight>
              </a:rPr>
              <a:t>The following are sample debating phrases:</a:t>
            </a:r>
            <a:endParaRPr sz="1000">
              <a:solidFill>
                <a:srgbClr val="222222"/>
              </a:solidFill>
              <a:highlight>
                <a:srgbClr val="FFFFFF"/>
              </a:highlight>
            </a:endParaRPr>
          </a:p>
          <a:p>
            <a:pPr indent="-292100" lvl="0" marL="457200" rtl="0" algn="l">
              <a:lnSpc>
                <a:spcPct val="115000"/>
              </a:lnSpc>
              <a:spcBef>
                <a:spcPts val="0"/>
              </a:spcBef>
              <a:spcAft>
                <a:spcPts val="0"/>
              </a:spcAft>
              <a:buClr>
                <a:srgbClr val="222222"/>
              </a:buClr>
              <a:buSzPts val="1000"/>
              <a:buFont typeface="Calibri"/>
              <a:buChar char="●"/>
            </a:pPr>
            <a:r>
              <a:rPr b="1" lang="en-US" sz="1000">
                <a:solidFill>
                  <a:srgbClr val="222222"/>
                </a:solidFill>
                <a:highlight>
                  <a:srgbClr val="FFFFFF"/>
                </a:highlight>
              </a:rPr>
              <a:t>The question of…</a:t>
            </a:r>
            <a:endParaRPr b="1" sz="1000">
              <a:solidFill>
                <a:srgbClr val="222222"/>
              </a:solidFill>
              <a:highlight>
                <a:srgbClr val="FFFFFF"/>
              </a:highlight>
            </a:endParaRPr>
          </a:p>
          <a:p>
            <a:pPr indent="-292100" lvl="0" marL="457200" rtl="0" algn="l">
              <a:lnSpc>
                <a:spcPct val="115000"/>
              </a:lnSpc>
              <a:spcBef>
                <a:spcPts val="0"/>
              </a:spcBef>
              <a:spcAft>
                <a:spcPts val="0"/>
              </a:spcAft>
              <a:buClr>
                <a:srgbClr val="222222"/>
              </a:buClr>
              <a:buSzPts val="1000"/>
              <a:buFont typeface="Calibri"/>
              <a:buChar char="●"/>
            </a:pPr>
            <a:r>
              <a:rPr b="1" lang="en-US" sz="1000">
                <a:solidFill>
                  <a:srgbClr val="222222"/>
                </a:solidFill>
                <a:highlight>
                  <a:srgbClr val="FFFFFF"/>
                </a:highlight>
              </a:rPr>
              <a:t>Another example of this is..</a:t>
            </a:r>
            <a:endParaRPr b="1" sz="1000">
              <a:solidFill>
                <a:srgbClr val="222222"/>
              </a:solidFill>
              <a:highlight>
                <a:srgbClr val="FFFFFF"/>
              </a:highlight>
            </a:endParaRPr>
          </a:p>
          <a:p>
            <a:pPr indent="-292100" lvl="0" marL="457200" rtl="0" algn="l">
              <a:lnSpc>
                <a:spcPct val="115000"/>
              </a:lnSpc>
              <a:spcBef>
                <a:spcPts val="0"/>
              </a:spcBef>
              <a:spcAft>
                <a:spcPts val="0"/>
              </a:spcAft>
              <a:buClr>
                <a:srgbClr val="222222"/>
              </a:buClr>
              <a:buSzPts val="1000"/>
              <a:buFont typeface="Calibri"/>
              <a:buChar char="●"/>
            </a:pPr>
            <a:r>
              <a:rPr b="1" lang="en-US" sz="1000">
                <a:solidFill>
                  <a:srgbClr val="222222"/>
                </a:solidFill>
                <a:highlight>
                  <a:srgbClr val="FFFFFF"/>
                </a:highlight>
              </a:rPr>
              <a:t>The way I see it, …</a:t>
            </a:r>
            <a:endParaRPr b="1" sz="1000">
              <a:solidFill>
                <a:srgbClr val="222222"/>
              </a:solidFill>
              <a:highlight>
                <a:srgbClr val="FFFFFF"/>
              </a:highlight>
            </a:endParaRPr>
          </a:p>
          <a:p>
            <a:pPr indent="-292100" lvl="0" marL="457200" rtl="0" algn="l">
              <a:lnSpc>
                <a:spcPct val="115000"/>
              </a:lnSpc>
              <a:spcBef>
                <a:spcPts val="0"/>
              </a:spcBef>
              <a:spcAft>
                <a:spcPts val="0"/>
              </a:spcAft>
              <a:buClr>
                <a:srgbClr val="222222"/>
              </a:buClr>
              <a:buSzPts val="1000"/>
              <a:buFont typeface="Calibri"/>
              <a:buChar char="●"/>
            </a:pPr>
            <a:r>
              <a:rPr b="1" lang="en-US" sz="1000">
                <a:solidFill>
                  <a:srgbClr val="222222"/>
                </a:solidFill>
                <a:highlight>
                  <a:srgbClr val="FFFFFF"/>
                </a:highlight>
              </a:rPr>
              <a:t>While admitting that…one should not forget that…</a:t>
            </a:r>
            <a:endParaRPr b="1" sz="1000">
              <a:solidFill>
                <a:srgbClr val="222222"/>
              </a:solidFill>
              <a:highlight>
                <a:srgbClr val="FFFFFF"/>
              </a:highlight>
            </a:endParaRPr>
          </a:p>
          <a:p>
            <a:pPr indent="-292100" lvl="0" marL="457200" rtl="0" algn="l">
              <a:lnSpc>
                <a:spcPct val="115000"/>
              </a:lnSpc>
              <a:spcBef>
                <a:spcPts val="0"/>
              </a:spcBef>
              <a:spcAft>
                <a:spcPts val="0"/>
              </a:spcAft>
              <a:buClr>
                <a:srgbClr val="222222"/>
              </a:buClr>
              <a:buSzPts val="1000"/>
              <a:buFont typeface="Calibri"/>
              <a:buChar char="●"/>
            </a:pPr>
            <a:r>
              <a:rPr b="1" lang="en-US" sz="1000">
                <a:solidFill>
                  <a:srgbClr val="222222"/>
                </a:solidFill>
                <a:highlight>
                  <a:srgbClr val="FFFFFF"/>
                </a:highlight>
              </a:rPr>
              <a:t>I wonder if you realize that…</a:t>
            </a:r>
            <a:endParaRPr b="1" sz="1000">
              <a:solidFill>
                <a:srgbClr val="222222"/>
              </a:solidFill>
              <a:highlight>
                <a:srgbClr val="FFFFFF"/>
              </a:highlight>
            </a:endParaRPr>
          </a:p>
          <a:p>
            <a:pPr indent="0" lvl="0" marL="0" rtl="0" algn="l">
              <a:lnSpc>
                <a:spcPct val="115000"/>
              </a:lnSpc>
              <a:spcBef>
                <a:spcPts val="0"/>
              </a:spcBef>
              <a:spcAft>
                <a:spcPts val="0"/>
              </a:spcAft>
              <a:buNone/>
            </a:pPr>
            <a:r>
              <a:rPr lang="en-US" sz="1000">
                <a:solidFill>
                  <a:srgbClr val="222222"/>
                </a:solidFill>
                <a:highlight>
                  <a:srgbClr val="FFFFFF"/>
                </a:highlight>
              </a:rPr>
              <a:t> </a:t>
            </a:r>
            <a:endParaRPr sz="1000">
              <a:solidFill>
                <a:srgbClr val="222222"/>
              </a:solidFill>
              <a:highlight>
                <a:srgbClr val="FFFFFF"/>
              </a:highlight>
            </a:endParaRPr>
          </a:p>
          <a:p>
            <a:pPr indent="0" lvl="0" marL="0" rtl="0" algn="l">
              <a:lnSpc>
                <a:spcPct val="115000"/>
              </a:lnSpc>
              <a:spcBef>
                <a:spcPts val="0"/>
              </a:spcBef>
              <a:spcAft>
                <a:spcPts val="0"/>
              </a:spcAft>
              <a:buNone/>
            </a:pPr>
            <a:r>
              <a:rPr b="1" lang="en-US" sz="1000">
                <a:solidFill>
                  <a:srgbClr val="222222"/>
                </a:solidFill>
                <a:highlight>
                  <a:srgbClr val="FFFFFF"/>
                </a:highlight>
              </a:rPr>
              <a:t>Step 3.</a:t>
            </a:r>
            <a:endParaRPr b="1" sz="1000">
              <a:solidFill>
                <a:srgbClr val="222222"/>
              </a:solidFill>
              <a:highlight>
                <a:srgbClr val="FFFFFF"/>
              </a:highlight>
            </a:endParaRPr>
          </a:p>
          <a:p>
            <a:pPr indent="0" lvl="0" marL="0" rtl="0" algn="l">
              <a:lnSpc>
                <a:spcPct val="115000"/>
              </a:lnSpc>
              <a:spcBef>
                <a:spcPts val="0"/>
              </a:spcBef>
              <a:spcAft>
                <a:spcPts val="0"/>
              </a:spcAft>
              <a:buNone/>
            </a:pPr>
            <a:r>
              <a:rPr lang="en-US" sz="1000">
                <a:solidFill>
                  <a:srgbClr val="222222"/>
                </a:solidFill>
                <a:highlight>
                  <a:srgbClr val="FFFFFF"/>
                </a:highlight>
              </a:rPr>
              <a:t>Now teacher introduces the debate topic “Driving should be allowed from the age of five.” Students work in groups of three and try to finish their phrases and develop them with more ideas so that they can make sense in a real debate.</a:t>
            </a:r>
            <a:endParaRPr sz="1000">
              <a:solidFill>
                <a:srgbClr val="222222"/>
              </a:solidFill>
              <a:highlight>
                <a:srgbClr val="FFFFFF"/>
              </a:highlight>
            </a:endParaRPr>
          </a:p>
          <a:p>
            <a:pPr indent="0" lvl="0" marL="0" rtl="0" algn="l">
              <a:lnSpc>
                <a:spcPct val="115000"/>
              </a:lnSpc>
              <a:spcBef>
                <a:spcPts val="0"/>
              </a:spcBef>
              <a:spcAft>
                <a:spcPts val="0"/>
              </a:spcAft>
              <a:buNone/>
            </a:pPr>
            <a:r>
              <a:rPr lang="en-US" sz="1000">
                <a:solidFill>
                  <a:srgbClr val="222222"/>
                </a:solidFill>
                <a:highlight>
                  <a:srgbClr val="FFFFFF"/>
                </a:highlight>
              </a:rPr>
              <a:t>For example, one of the groups may develop their arguments as follows:  “I wonder if you realize that at this age children are in the crucial period of their school life and have numerous academic requirements to cope with.  Therefore, they had better concentrate more on school subjects as they have important exams ahead which affect their final grades.”</a:t>
            </a:r>
            <a:endParaRPr sz="1000">
              <a:solidFill>
                <a:srgbClr val="222222"/>
              </a:solidFill>
              <a:highlight>
                <a:srgbClr val="FFFFFF"/>
              </a:highlight>
            </a:endParaRPr>
          </a:p>
          <a:p>
            <a:pPr indent="0" lvl="0" marL="0" rtl="0" algn="l">
              <a:spcBef>
                <a:spcPts val="280"/>
              </a:spcBef>
              <a:spcAft>
                <a:spcPts val="0"/>
              </a:spcAft>
              <a:buNone/>
            </a:pPr>
            <a:r>
              <a:t/>
            </a:r>
            <a:endParaRPr/>
          </a:p>
          <a:p>
            <a:pPr indent="0" lvl="0" marL="0" rtl="0" algn="l">
              <a:spcBef>
                <a:spcPts val="280"/>
              </a:spcBef>
              <a:spcAft>
                <a:spcPts val="0"/>
              </a:spcAft>
              <a:buNone/>
            </a:pPr>
            <a:r>
              <a:t/>
            </a:r>
            <a:endParaRPr/>
          </a:p>
        </p:txBody>
      </p:sp>
      <p:sp>
        <p:nvSpPr>
          <p:cNvPr id="294" name="Google Shape;294;p39"/>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grpSp>
        <p:nvGrpSpPr>
          <p:cNvPr id="136" name="Google Shape;136;p22"/>
          <p:cNvGrpSpPr/>
          <p:nvPr/>
        </p:nvGrpSpPr>
        <p:grpSpPr>
          <a:xfrm>
            <a:off x="424360" y="1002308"/>
            <a:ext cx="10733700" cy="5418600"/>
            <a:chOff x="0" y="0"/>
            <a:chExt cx="10733700" cy="5418600"/>
          </a:xfrm>
        </p:grpSpPr>
        <p:cxnSp>
          <p:nvCxnSpPr>
            <p:cNvPr id="137" name="Google Shape;137;p22"/>
            <p:cNvCxnSpPr/>
            <p:nvPr/>
          </p:nvCxnSpPr>
          <p:spPr>
            <a:xfrm>
              <a:off x="0" y="0"/>
              <a:ext cx="10733700" cy="0"/>
            </a:xfrm>
            <a:prstGeom prst="straightConnector1">
              <a:avLst/>
            </a:prstGeom>
            <a:solidFill>
              <a:schemeClr val="lt1"/>
            </a:solidFill>
            <a:ln cap="flat" cmpd="sng" w="42500">
              <a:solidFill>
                <a:srgbClr val="DF8418"/>
              </a:solidFill>
              <a:prstDash val="solid"/>
              <a:round/>
              <a:headEnd len="sm" w="sm" type="none"/>
              <a:tailEnd len="sm" w="sm" type="none"/>
            </a:ln>
          </p:spPr>
        </p:cxnSp>
        <p:sp>
          <p:nvSpPr>
            <p:cNvPr id="138" name="Google Shape;138;p22"/>
            <p:cNvSpPr/>
            <p:nvPr/>
          </p:nvSpPr>
          <p:spPr>
            <a:xfrm>
              <a:off x="0" y="0"/>
              <a:ext cx="2701800" cy="541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2"/>
            <p:cNvSpPr txBox="1"/>
            <p:nvPr/>
          </p:nvSpPr>
          <p:spPr>
            <a:xfrm>
              <a:off x="0" y="0"/>
              <a:ext cx="2701800" cy="5418600"/>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Calibri"/>
                <a:buNone/>
              </a:pPr>
              <a:r>
                <a:t/>
              </a:r>
              <a:endParaRPr b="1" i="1" sz="3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400"/>
                <a:buFont typeface="Calibri"/>
                <a:buNone/>
              </a:pPr>
              <a:r>
                <a:t/>
              </a:r>
              <a:endParaRPr b="1" i="1" sz="3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400"/>
                <a:buFont typeface="Calibri"/>
                <a:buNone/>
              </a:pPr>
              <a:r>
                <a:t/>
              </a:r>
              <a:endParaRPr b="1" sz="3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400"/>
                <a:buFont typeface="Calibri"/>
                <a:buNone/>
              </a:pPr>
              <a:r>
                <a:rPr b="1" lang="en-US" sz="3400">
                  <a:solidFill>
                    <a:schemeClr val="dk1"/>
                  </a:solidFill>
                  <a:latin typeface="Calibri"/>
                  <a:ea typeface="Calibri"/>
                  <a:cs typeface="Calibri"/>
                  <a:sym typeface="Calibri"/>
                </a:rPr>
                <a:t>Module 9</a:t>
              </a:r>
              <a:endParaRPr b="1" sz="3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400"/>
                <a:buFont typeface="Calibri"/>
                <a:buNone/>
              </a:pPr>
              <a:r>
                <a:rPr b="1" lang="en-US" sz="3400">
                  <a:solidFill>
                    <a:schemeClr val="dk1"/>
                  </a:solidFill>
                  <a:latin typeface="Calibri"/>
                  <a:ea typeface="Calibri"/>
                  <a:cs typeface="Calibri"/>
                  <a:sym typeface="Calibri"/>
                </a:rPr>
                <a:t>Webinar Agenda:</a:t>
              </a:r>
              <a:endParaRPr b="1" sz="3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400"/>
                <a:buFont typeface="Calibri"/>
                <a:buNone/>
              </a:pPr>
              <a:r>
                <a:t/>
              </a:r>
              <a:endParaRPr b="1" sz="3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400"/>
                <a:buFont typeface="Calibri"/>
                <a:buNone/>
              </a:pPr>
              <a:r>
                <a:t/>
              </a:r>
              <a:endParaRPr b="1" sz="3400">
                <a:solidFill>
                  <a:schemeClr val="dk1"/>
                </a:solidFill>
                <a:latin typeface="Calibri"/>
                <a:ea typeface="Calibri"/>
                <a:cs typeface="Calibri"/>
                <a:sym typeface="Calibri"/>
              </a:endParaRPr>
            </a:p>
          </p:txBody>
        </p:sp>
        <p:sp>
          <p:nvSpPr>
            <p:cNvPr id="140" name="Google Shape;140;p22"/>
            <p:cNvSpPr/>
            <p:nvPr/>
          </p:nvSpPr>
          <p:spPr>
            <a:xfrm>
              <a:off x="2852234" y="143668"/>
              <a:ext cx="7874700" cy="10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1" name="Google Shape;141;p22"/>
            <p:cNvCxnSpPr/>
            <p:nvPr/>
          </p:nvCxnSpPr>
          <p:spPr>
            <a:xfrm>
              <a:off x="2701753" y="2166625"/>
              <a:ext cx="8025000" cy="0"/>
            </a:xfrm>
            <a:prstGeom prst="straightConnector1">
              <a:avLst/>
            </a:prstGeom>
            <a:solidFill>
              <a:srgbClr val="F7931B"/>
            </a:solidFill>
            <a:ln cap="flat" cmpd="sng" w="42500">
              <a:solidFill>
                <a:srgbClr val="F7931B"/>
              </a:solidFill>
              <a:prstDash val="solid"/>
              <a:round/>
              <a:headEnd len="sm" w="sm" type="none"/>
              <a:tailEnd len="sm" w="sm" type="none"/>
            </a:ln>
          </p:spPr>
        </p:cxnSp>
        <p:cxnSp>
          <p:nvCxnSpPr>
            <p:cNvPr id="142" name="Google Shape;142;p22"/>
            <p:cNvCxnSpPr/>
            <p:nvPr/>
          </p:nvCxnSpPr>
          <p:spPr>
            <a:xfrm>
              <a:off x="2701753" y="3563987"/>
              <a:ext cx="8025000" cy="0"/>
            </a:xfrm>
            <a:prstGeom prst="straightConnector1">
              <a:avLst/>
            </a:prstGeom>
            <a:solidFill>
              <a:srgbClr val="F7931B"/>
            </a:solidFill>
            <a:ln cap="flat" cmpd="sng" w="42500">
              <a:solidFill>
                <a:srgbClr val="F7931B"/>
              </a:solidFill>
              <a:prstDash val="solid"/>
              <a:round/>
              <a:headEnd len="sm" w="sm" type="none"/>
              <a:tailEnd len="sm" w="sm" type="none"/>
            </a:ln>
          </p:spPr>
        </p:cxnSp>
        <p:cxnSp>
          <p:nvCxnSpPr>
            <p:cNvPr id="143" name="Google Shape;143;p22"/>
            <p:cNvCxnSpPr/>
            <p:nvPr/>
          </p:nvCxnSpPr>
          <p:spPr>
            <a:xfrm>
              <a:off x="2701740" y="5067415"/>
              <a:ext cx="8025000" cy="0"/>
            </a:xfrm>
            <a:prstGeom prst="straightConnector1">
              <a:avLst/>
            </a:prstGeom>
            <a:solidFill>
              <a:srgbClr val="F7931B"/>
            </a:solidFill>
            <a:ln cap="flat" cmpd="sng" w="42500">
              <a:solidFill>
                <a:srgbClr val="F7931B"/>
              </a:solidFill>
              <a:prstDash val="solid"/>
              <a:round/>
              <a:headEnd len="sm" w="sm" type="none"/>
              <a:tailEnd len="sm" w="sm" type="none"/>
            </a:ln>
          </p:spPr>
        </p:cxnSp>
        <p:sp>
          <p:nvSpPr>
            <p:cNvPr id="144" name="Google Shape;144;p22"/>
            <p:cNvSpPr txBox="1"/>
            <p:nvPr/>
          </p:nvSpPr>
          <p:spPr>
            <a:xfrm>
              <a:off x="2776884" y="669293"/>
              <a:ext cx="7874700" cy="1030500"/>
            </a:xfrm>
            <a:prstGeom prst="rect">
              <a:avLst/>
            </a:prstGeom>
            <a:noFill/>
            <a:ln>
              <a:noFill/>
            </a:ln>
          </p:spPr>
          <p:txBody>
            <a:bodyPr anchorCtr="0" anchor="t" bIns="95250" lIns="95250" spcFirstLastPara="1" rIns="95250" wrap="square" tIns="95250">
              <a:noAutofit/>
            </a:bodyPr>
            <a:lstStyle/>
            <a:p>
              <a:pPr indent="0" lvl="0" marL="0" rtl="0" algn="l">
                <a:lnSpc>
                  <a:spcPct val="115000"/>
                </a:lnSpc>
                <a:spcBef>
                  <a:spcPts val="0"/>
                </a:spcBef>
                <a:spcAft>
                  <a:spcPts val="0"/>
                </a:spcAft>
                <a:buNone/>
              </a:pPr>
              <a:r>
                <a:rPr lang="en-US" sz="2500">
                  <a:solidFill>
                    <a:schemeClr val="dk1"/>
                  </a:solidFill>
                  <a:latin typeface="Calibri"/>
                  <a:ea typeface="Calibri"/>
                  <a:cs typeface="Calibri"/>
                  <a:sym typeface="Calibri"/>
                </a:rPr>
                <a:t>Discuss Module 9 content and share ways to incorporate cooperative learning and interactive language tasks, such as discussions and debates, for building language proficiency</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2500">
                  <a:solidFill>
                    <a:schemeClr val="dk1"/>
                  </a:solidFill>
                  <a:latin typeface="Calibri"/>
                  <a:ea typeface="Calibri"/>
                  <a:cs typeface="Calibri"/>
                  <a:sym typeface="Calibri"/>
                </a:rPr>
                <a:t>Q &amp; A about integrating and managing communicative activities in the </a:t>
              </a:r>
              <a:r>
                <a:rPr lang="en-US" sz="2500">
                  <a:solidFill>
                    <a:schemeClr val="dk1"/>
                  </a:solidFill>
                  <a:latin typeface="Calibri"/>
                  <a:ea typeface="Calibri"/>
                  <a:cs typeface="Calibri"/>
                  <a:sym typeface="Calibri"/>
                </a:rPr>
                <a:t>language classroom</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2500">
                  <a:solidFill>
                    <a:schemeClr val="dk1"/>
                  </a:solidFill>
                  <a:latin typeface="Calibri"/>
                  <a:ea typeface="Calibri"/>
                  <a:cs typeface="Calibri"/>
                  <a:sym typeface="Calibri"/>
                </a:rPr>
                <a:t>Module 9 Completion Checklist and Exit Ticket</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5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500"/>
                <a:buFont typeface="Calibri"/>
                <a:buNone/>
              </a:pPr>
              <a:r>
                <a:t/>
              </a:r>
              <a:endParaRPr sz="2500">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0"/>
          <p:cNvSpPr txBox="1"/>
          <p:nvPr>
            <p:ph idx="2" type="body"/>
          </p:nvPr>
        </p:nvSpPr>
        <p:spPr>
          <a:xfrm>
            <a:off x="406300" y="898100"/>
            <a:ext cx="6633600" cy="4057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sz="3900"/>
              <a:t>Managing Cooperative Learning Activities</a:t>
            </a:r>
            <a:endParaRPr b="1" sz="3900"/>
          </a:p>
          <a:p>
            <a:pPr indent="0" lvl="0" marL="0" rtl="0" algn="ctr">
              <a:spcBef>
                <a:spcPts val="0"/>
              </a:spcBef>
              <a:spcAft>
                <a:spcPts val="0"/>
              </a:spcAft>
              <a:buNone/>
            </a:pPr>
            <a:r>
              <a:t/>
            </a:r>
            <a:endParaRPr b="1" sz="2100"/>
          </a:p>
          <a:p>
            <a:pPr indent="-387350" lvl="0" marL="457200" rtl="0" algn="l">
              <a:spcBef>
                <a:spcPts val="0"/>
              </a:spcBef>
              <a:spcAft>
                <a:spcPts val="0"/>
              </a:spcAft>
              <a:buSzPts val="2500"/>
              <a:buChar char="●"/>
            </a:pPr>
            <a:r>
              <a:rPr b="1" lang="en-US" sz="2500"/>
              <a:t>Prepare materials in advance</a:t>
            </a:r>
            <a:endParaRPr b="1" sz="2500"/>
          </a:p>
          <a:p>
            <a:pPr indent="-387350" lvl="0" marL="457200" rtl="0" algn="l">
              <a:spcBef>
                <a:spcPts val="0"/>
              </a:spcBef>
              <a:spcAft>
                <a:spcPts val="0"/>
              </a:spcAft>
              <a:buSzPts val="2500"/>
              <a:buChar char="●"/>
            </a:pPr>
            <a:r>
              <a:rPr b="1" lang="en-US" sz="2500"/>
              <a:t>Set time limits - set your timer</a:t>
            </a:r>
            <a:endParaRPr b="1" sz="2500"/>
          </a:p>
          <a:p>
            <a:pPr indent="-387350" lvl="0" marL="457200" rtl="0" algn="l">
              <a:spcBef>
                <a:spcPts val="0"/>
              </a:spcBef>
              <a:spcAft>
                <a:spcPts val="0"/>
              </a:spcAft>
              <a:buSzPts val="2500"/>
              <a:buChar char="●"/>
            </a:pPr>
            <a:r>
              <a:rPr b="1" lang="en-US" sz="2500"/>
              <a:t>Assign students with roles</a:t>
            </a:r>
            <a:endParaRPr b="1" sz="2500"/>
          </a:p>
          <a:p>
            <a:pPr indent="-387350" lvl="0" marL="457200" rtl="0" algn="l">
              <a:spcBef>
                <a:spcPts val="0"/>
              </a:spcBef>
              <a:spcAft>
                <a:spcPts val="0"/>
              </a:spcAft>
              <a:buSzPts val="2500"/>
              <a:buChar char="●"/>
            </a:pPr>
            <a:r>
              <a:rPr b="1" lang="en-US" sz="2500"/>
              <a:t>Provide clear expectations for during discussions and transitions</a:t>
            </a:r>
            <a:endParaRPr b="1" sz="2500"/>
          </a:p>
          <a:p>
            <a:pPr indent="0" lvl="0" marL="0" rtl="0" algn="l">
              <a:spcBef>
                <a:spcPts val="0"/>
              </a:spcBef>
              <a:spcAft>
                <a:spcPts val="0"/>
              </a:spcAft>
              <a:buNone/>
            </a:pPr>
            <a:r>
              <a:t/>
            </a:r>
            <a:endParaRPr b="1" sz="2500"/>
          </a:p>
          <a:p>
            <a:pPr indent="0" lvl="0" marL="0" rtl="0" algn="l">
              <a:spcBef>
                <a:spcPts val="0"/>
              </a:spcBef>
              <a:spcAft>
                <a:spcPts val="0"/>
              </a:spcAft>
              <a:buNone/>
            </a:pPr>
            <a:r>
              <a:t/>
            </a:r>
            <a:endParaRPr b="1" sz="2500">
              <a:solidFill>
                <a:srgbClr val="212121"/>
              </a:solidFill>
            </a:endParaRPr>
          </a:p>
          <a:p>
            <a:pPr indent="0" lvl="0" marL="0" rtl="0" algn="l">
              <a:spcBef>
                <a:spcPts val="280"/>
              </a:spcBef>
              <a:spcAft>
                <a:spcPts val="0"/>
              </a:spcAft>
              <a:buNone/>
            </a:pPr>
            <a:r>
              <a:t/>
            </a:r>
            <a:endParaRPr>
              <a:solidFill>
                <a:srgbClr val="212121"/>
              </a:solidFill>
            </a:endParaRPr>
          </a:p>
        </p:txBody>
      </p:sp>
      <p:sp>
        <p:nvSpPr>
          <p:cNvPr id="301" name="Google Shape;301;p40"/>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pic>
        <p:nvPicPr>
          <p:cNvPr id="302" name="Google Shape;302;p40"/>
          <p:cNvPicPr preferRelativeResize="0"/>
          <p:nvPr/>
        </p:nvPicPr>
        <p:blipFill>
          <a:blip r:embed="rId3">
            <a:alphaModFix/>
          </a:blip>
          <a:stretch>
            <a:fillRect/>
          </a:stretch>
        </p:blipFill>
        <p:spPr>
          <a:xfrm>
            <a:off x="7039900" y="802675"/>
            <a:ext cx="4476750" cy="4152900"/>
          </a:xfrm>
          <a:prstGeom prst="rect">
            <a:avLst/>
          </a:prstGeom>
          <a:noFill/>
          <a:ln>
            <a:noFill/>
          </a:ln>
        </p:spPr>
      </p:pic>
      <p:sp>
        <p:nvSpPr>
          <p:cNvPr id="303" name="Google Shape;303;p40"/>
          <p:cNvSpPr txBox="1"/>
          <p:nvPr/>
        </p:nvSpPr>
        <p:spPr>
          <a:xfrm>
            <a:off x="7689775" y="970100"/>
            <a:ext cx="31770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300">
                <a:latin typeface="Calibri"/>
                <a:ea typeface="Calibri"/>
                <a:cs typeface="Calibri"/>
                <a:sym typeface="Calibri"/>
              </a:rPr>
              <a:t>Anchor Chart</a:t>
            </a:r>
            <a:endParaRPr b="1" sz="2300">
              <a:latin typeface="Calibri"/>
              <a:ea typeface="Calibri"/>
              <a:cs typeface="Calibri"/>
              <a:sym typeface="Calibri"/>
            </a:endParaRPr>
          </a:p>
        </p:txBody>
      </p:sp>
      <p:pic>
        <p:nvPicPr>
          <p:cNvPr id="304" name="Google Shape;304;p40"/>
          <p:cNvPicPr preferRelativeResize="0"/>
          <p:nvPr/>
        </p:nvPicPr>
        <p:blipFill>
          <a:blip r:embed="rId4">
            <a:alphaModFix/>
          </a:blip>
          <a:stretch>
            <a:fillRect/>
          </a:stretch>
        </p:blipFill>
        <p:spPr>
          <a:xfrm>
            <a:off x="406300" y="4437300"/>
            <a:ext cx="1751400" cy="2267975"/>
          </a:xfrm>
          <a:prstGeom prst="rect">
            <a:avLst/>
          </a:prstGeom>
          <a:noFill/>
          <a:ln>
            <a:noFill/>
          </a:ln>
        </p:spPr>
      </p:pic>
      <p:sp>
        <p:nvSpPr>
          <p:cNvPr id="305" name="Google Shape;305;p40"/>
          <p:cNvSpPr txBox="1"/>
          <p:nvPr/>
        </p:nvSpPr>
        <p:spPr>
          <a:xfrm>
            <a:off x="2366075" y="4596575"/>
            <a:ext cx="6928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rgbClr val="212121"/>
                </a:solidFill>
                <a:latin typeface="Calibri"/>
                <a:ea typeface="Calibri"/>
                <a:cs typeface="Calibri"/>
                <a:sym typeface="Calibri"/>
              </a:rPr>
              <a:t>Also consider these questions:</a:t>
            </a:r>
            <a:endParaRPr b="1" sz="2500">
              <a:solidFill>
                <a:srgbClr val="212121"/>
              </a:solidFill>
              <a:latin typeface="Calibri"/>
              <a:ea typeface="Calibri"/>
              <a:cs typeface="Calibri"/>
              <a:sym typeface="Calibri"/>
            </a:endParaRPr>
          </a:p>
          <a:p>
            <a:pPr indent="-387350" lvl="0" marL="457200" rtl="0" algn="l">
              <a:spcBef>
                <a:spcPts val="0"/>
              </a:spcBef>
              <a:spcAft>
                <a:spcPts val="0"/>
              </a:spcAft>
              <a:buClr>
                <a:srgbClr val="212121"/>
              </a:buClr>
              <a:buSzPts val="2500"/>
              <a:buChar char="●"/>
            </a:pPr>
            <a:r>
              <a:rPr b="1" lang="en-US" sz="2500">
                <a:solidFill>
                  <a:srgbClr val="212121"/>
                </a:solidFill>
                <a:latin typeface="Calibri"/>
                <a:ea typeface="Calibri"/>
                <a:cs typeface="Calibri"/>
                <a:sym typeface="Calibri"/>
              </a:rPr>
              <a:t>How will you monitor student performance? Will you circulate and make notes? </a:t>
            </a:r>
            <a:endParaRPr b="1" sz="2500">
              <a:solidFill>
                <a:srgbClr val="212121"/>
              </a:solidFill>
              <a:latin typeface="Calibri"/>
              <a:ea typeface="Calibri"/>
              <a:cs typeface="Calibri"/>
              <a:sym typeface="Calibri"/>
            </a:endParaRPr>
          </a:p>
          <a:p>
            <a:pPr indent="-387350" lvl="0" marL="457200" rtl="0" algn="l">
              <a:spcBef>
                <a:spcPts val="0"/>
              </a:spcBef>
              <a:spcAft>
                <a:spcPts val="0"/>
              </a:spcAft>
              <a:buClr>
                <a:srgbClr val="212121"/>
              </a:buClr>
              <a:buSzPts val="2500"/>
              <a:buChar char="●"/>
            </a:pPr>
            <a:r>
              <a:rPr b="1" lang="en-US" sz="2500">
                <a:solidFill>
                  <a:srgbClr val="212121"/>
                </a:solidFill>
                <a:latin typeface="Calibri"/>
                <a:ea typeface="Calibri"/>
                <a:cs typeface="Calibri"/>
                <a:sym typeface="Calibri"/>
              </a:rPr>
              <a:t>How will you check for student understanding?</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1"/>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pic>
        <p:nvPicPr>
          <p:cNvPr descr="Want a quick and easy tool to get students more active and engaged with content? You'll find this with Chat Stations, a discussion framework so simple you can use it tomorrow to liven up your instructional routine. This video shows you how to do it. Go to http://www.cultofpedagogy.com for fantastic articles on the craft of teaching, reviews of books and technology products, and discussion of all the things that influence the way we do our work." id="312" name="Google Shape;312;p41" title="Chat Stations for Class Discussion">
            <a:hlinkClick r:id="rId3"/>
          </p:cNvPr>
          <p:cNvPicPr preferRelativeResize="0"/>
          <p:nvPr/>
        </p:nvPicPr>
        <p:blipFill>
          <a:blip r:embed="rId4">
            <a:alphaModFix/>
          </a:blip>
          <a:stretch>
            <a:fillRect/>
          </a:stretch>
        </p:blipFill>
        <p:spPr>
          <a:xfrm>
            <a:off x="406400" y="1054700"/>
            <a:ext cx="6810250" cy="5107675"/>
          </a:xfrm>
          <a:prstGeom prst="rect">
            <a:avLst/>
          </a:prstGeom>
          <a:noFill/>
          <a:ln>
            <a:noFill/>
          </a:ln>
        </p:spPr>
      </p:pic>
      <p:sp>
        <p:nvSpPr>
          <p:cNvPr id="313" name="Google Shape;313;p41"/>
          <p:cNvSpPr txBox="1"/>
          <p:nvPr/>
        </p:nvSpPr>
        <p:spPr>
          <a:xfrm>
            <a:off x="7627675" y="1048225"/>
            <a:ext cx="382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14" name="Google Shape;314;p41"/>
          <p:cNvSpPr txBox="1"/>
          <p:nvPr/>
        </p:nvSpPr>
        <p:spPr>
          <a:xfrm>
            <a:off x="7476775" y="1081750"/>
            <a:ext cx="4309200" cy="4710000"/>
          </a:xfrm>
          <a:prstGeom prst="rect">
            <a:avLst/>
          </a:prstGeom>
          <a:noFill/>
          <a:ln>
            <a:noFill/>
          </a:ln>
        </p:spPr>
        <p:txBody>
          <a:bodyPr anchorCtr="0" anchor="t" bIns="91425" lIns="91425" spcFirstLastPara="1" rIns="91425" wrap="square" tIns="91425">
            <a:spAutoFit/>
          </a:bodyPr>
          <a:lstStyle/>
          <a:p>
            <a:pPr indent="-495300" lvl="0" marL="457200" rtl="0" algn="l">
              <a:spcBef>
                <a:spcPts val="0"/>
              </a:spcBef>
              <a:spcAft>
                <a:spcPts val="0"/>
              </a:spcAft>
              <a:buSzPts val="4200"/>
              <a:buFont typeface="Calibri"/>
              <a:buAutoNum type="arabicPeriod"/>
            </a:pPr>
            <a:r>
              <a:rPr b="1" lang="en-US" sz="4200">
                <a:latin typeface="Calibri"/>
                <a:ea typeface="Calibri"/>
                <a:cs typeface="Calibri"/>
                <a:sym typeface="Calibri"/>
              </a:rPr>
              <a:t>Set time limits</a:t>
            </a:r>
            <a:endParaRPr b="1" sz="4200">
              <a:latin typeface="Calibri"/>
              <a:ea typeface="Calibri"/>
              <a:cs typeface="Calibri"/>
              <a:sym typeface="Calibri"/>
            </a:endParaRPr>
          </a:p>
          <a:p>
            <a:pPr indent="-495300" lvl="0" marL="457200" rtl="0" algn="l">
              <a:spcBef>
                <a:spcPts val="0"/>
              </a:spcBef>
              <a:spcAft>
                <a:spcPts val="0"/>
              </a:spcAft>
              <a:buSzPts val="4200"/>
              <a:buFont typeface="Calibri"/>
              <a:buAutoNum type="arabicPeriod"/>
            </a:pPr>
            <a:r>
              <a:rPr b="1" lang="en-US" sz="4200">
                <a:latin typeface="Calibri"/>
                <a:ea typeface="Calibri"/>
                <a:cs typeface="Calibri"/>
                <a:sym typeface="Calibri"/>
              </a:rPr>
              <a:t>Prepare extra stations</a:t>
            </a:r>
            <a:endParaRPr b="1" sz="4200">
              <a:latin typeface="Calibri"/>
              <a:ea typeface="Calibri"/>
              <a:cs typeface="Calibri"/>
              <a:sym typeface="Calibri"/>
            </a:endParaRPr>
          </a:p>
          <a:p>
            <a:pPr indent="-495300" lvl="0" marL="457200" rtl="0" algn="l">
              <a:spcBef>
                <a:spcPts val="0"/>
              </a:spcBef>
              <a:spcAft>
                <a:spcPts val="0"/>
              </a:spcAft>
              <a:buSzPts val="4200"/>
              <a:buFont typeface="Calibri"/>
              <a:buAutoNum type="arabicPeriod"/>
            </a:pPr>
            <a:r>
              <a:rPr b="1" lang="en-US" sz="4200">
                <a:latin typeface="Calibri"/>
                <a:ea typeface="Calibri"/>
                <a:cs typeface="Calibri"/>
                <a:sym typeface="Calibri"/>
              </a:rPr>
              <a:t>Model the process</a:t>
            </a:r>
            <a:endParaRPr b="1" sz="4200">
              <a:latin typeface="Calibri"/>
              <a:ea typeface="Calibri"/>
              <a:cs typeface="Calibri"/>
              <a:sym typeface="Calibri"/>
            </a:endParaRPr>
          </a:p>
          <a:p>
            <a:pPr indent="-495300" lvl="0" marL="457200" rtl="0" algn="l">
              <a:spcBef>
                <a:spcPts val="0"/>
              </a:spcBef>
              <a:spcAft>
                <a:spcPts val="0"/>
              </a:spcAft>
              <a:buSzPts val="4200"/>
              <a:buFont typeface="Calibri"/>
              <a:buAutoNum type="arabicPeriod"/>
            </a:pPr>
            <a:r>
              <a:rPr b="1" lang="en-US" sz="4200">
                <a:latin typeface="Calibri"/>
                <a:ea typeface="Calibri"/>
                <a:cs typeface="Calibri"/>
                <a:sym typeface="Calibri"/>
              </a:rPr>
              <a:t>Keep a checklist of expectations</a:t>
            </a:r>
            <a:endParaRPr b="1" sz="4200">
              <a:latin typeface="Calibri"/>
              <a:ea typeface="Calibri"/>
              <a:cs typeface="Calibri"/>
              <a:sym typeface="Calibri"/>
            </a:endParaRPr>
          </a:p>
        </p:txBody>
      </p:sp>
      <p:sp>
        <p:nvSpPr>
          <p:cNvPr id="315" name="Google Shape;315;p41"/>
          <p:cNvSpPr txBox="1"/>
          <p:nvPr/>
        </p:nvSpPr>
        <p:spPr>
          <a:xfrm>
            <a:off x="7342625" y="5659350"/>
            <a:ext cx="4309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Gonzalez, J. (2013). </a:t>
            </a:r>
            <a:r>
              <a:rPr i="1" lang="en-US">
                <a:latin typeface="Calibri"/>
                <a:ea typeface="Calibri"/>
                <a:cs typeface="Calibri"/>
                <a:sym typeface="Calibri"/>
              </a:rPr>
              <a:t>Chat Stations for Class Discussion. </a:t>
            </a:r>
            <a:r>
              <a:rPr lang="en-US">
                <a:latin typeface="Calibri"/>
                <a:ea typeface="Calibri"/>
                <a:cs typeface="Calibri"/>
                <a:sym typeface="Calibri"/>
              </a:rPr>
              <a:t>Cult of Pedagogy. </a:t>
            </a:r>
            <a:r>
              <a:rPr lang="en-US" u="sng">
                <a:solidFill>
                  <a:schemeClr val="hlink"/>
                </a:solidFill>
                <a:latin typeface="Calibri"/>
                <a:ea typeface="Calibri"/>
                <a:cs typeface="Calibri"/>
                <a:sym typeface="Calibri"/>
                <a:hlinkClick r:id="rId5"/>
              </a:rPr>
              <a:t>https://youtu.be/eFUL4yP0vqo</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2"/>
          <p:cNvSpPr txBox="1"/>
          <p:nvPr/>
        </p:nvSpPr>
        <p:spPr>
          <a:xfrm>
            <a:off x="406400" y="852075"/>
            <a:ext cx="10769700" cy="1371600"/>
          </a:xfrm>
          <a:prstGeom prst="rect">
            <a:avLst/>
          </a:prstGeom>
          <a:noFill/>
          <a:ln>
            <a:noFill/>
          </a:ln>
        </p:spPr>
        <p:txBody>
          <a:bodyPr anchorCtr="0" anchor="t" bIns="46025" lIns="92075" spcFirstLastPara="1" rIns="92075" wrap="square" tIns="46025">
            <a:noAutofit/>
          </a:bodyPr>
          <a:lstStyle/>
          <a:p>
            <a:pPr indent="-342900" lvl="0" marL="342900" rtl="0" algn="ctr">
              <a:spcBef>
                <a:spcPts val="0"/>
              </a:spcBef>
              <a:spcAft>
                <a:spcPts val="0"/>
              </a:spcAft>
              <a:buNone/>
            </a:pPr>
            <a:r>
              <a:rPr b="1" lang="en-US" sz="5600">
                <a:solidFill>
                  <a:schemeClr val="dk1"/>
                </a:solidFill>
                <a:latin typeface="Calibri"/>
                <a:ea typeface="Calibri"/>
                <a:cs typeface="Calibri"/>
                <a:sym typeface="Calibri"/>
              </a:rPr>
              <a:t>What classroom norms do you create in advance to promote </a:t>
            </a:r>
            <a:r>
              <a:rPr b="1" lang="en-US" sz="5600">
                <a:solidFill>
                  <a:schemeClr val="dk1"/>
                </a:solidFill>
                <a:latin typeface="Calibri"/>
                <a:ea typeface="Calibri"/>
                <a:cs typeface="Calibri"/>
                <a:sym typeface="Calibri"/>
              </a:rPr>
              <a:t>positive</a:t>
            </a:r>
            <a:r>
              <a:rPr b="1" lang="en-US" sz="5600">
                <a:solidFill>
                  <a:schemeClr val="dk1"/>
                </a:solidFill>
                <a:latin typeface="Calibri"/>
                <a:ea typeface="Calibri"/>
                <a:cs typeface="Calibri"/>
                <a:sym typeface="Calibri"/>
              </a:rPr>
              <a:t> </a:t>
            </a:r>
            <a:r>
              <a:rPr b="1" lang="en-US" sz="5600">
                <a:solidFill>
                  <a:schemeClr val="dk1"/>
                </a:solidFill>
                <a:latin typeface="Calibri"/>
                <a:ea typeface="Calibri"/>
                <a:cs typeface="Calibri"/>
                <a:sym typeface="Calibri"/>
              </a:rPr>
              <a:t>interactions</a:t>
            </a:r>
            <a:r>
              <a:rPr b="1" lang="en-US" sz="5600">
                <a:solidFill>
                  <a:schemeClr val="dk1"/>
                </a:solidFill>
                <a:latin typeface="Calibri"/>
                <a:ea typeface="Calibri"/>
                <a:cs typeface="Calibri"/>
                <a:sym typeface="Calibri"/>
              </a:rPr>
              <a:t> in your class?</a:t>
            </a:r>
            <a:endParaRPr sz="4900">
              <a:solidFill>
                <a:schemeClr val="dk1"/>
              </a:solidFill>
              <a:latin typeface="Calibri"/>
              <a:ea typeface="Calibri"/>
              <a:cs typeface="Calibri"/>
              <a:sym typeface="Calibri"/>
            </a:endParaRPr>
          </a:p>
        </p:txBody>
      </p:sp>
      <p:sp>
        <p:nvSpPr>
          <p:cNvPr id="321" name="Google Shape;321;p42"/>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sp>
        <p:nvSpPr>
          <p:cNvPr id="322" name="Google Shape;322;p42"/>
          <p:cNvSpPr txBox="1"/>
          <p:nvPr/>
        </p:nvSpPr>
        <p:spPr>
          <a:xfrm>
            <a:off x="493675" y="3874375"/>
            <a:ext cx="10769700" cy="227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US" sz="4400">
                <a:solidFill>
                  <a:srgbClr val="F7931E"/>
                </a:solidFill>
                <a:latin typeface="Calibri"/>
                <a:ea typeface="Calibri"/>
                <a:cs typeface="Calibri"/>
                <a:sym typeface="Calibri"/>
              </a:rPr>
              <a:t>LET’S HEAR FROM YOU!</a:t>
            </a:r>
            <a:endParaRPr b="1" i="1" sz="4400">
              <a:solidFill>
                <a:srgbClr val="F7931E"/>
              </a:solidFill>
              <a:latin typeface="Calibri"/>
              <a:ea typeface="Calibri"/>
              <a:cs typeface="Calibri"/>
              <a:sym typeface="Calibri"/>
            </a:endParaRPr>
          </a:p>
          <a:p>
            <a:pPr indent="0" lvl="0" marL="0" rtl="0" algn="ctr">
              <a:spcBef>
                <a:spcPts val="0"/>
              </a:spcBef>
              <a:spcAft>
                <a:spcPts val="0"/>
              </a:spcAft>
              <a:buNone/>
            </a:pPr>
            <a:r>
              <a:t/>
            </a:r>
            <a:endParaRPr b="1" i="1" sz="2000">
              <a:solidFill>
                <a:srgbClr val="F7931E"/>
              </a:solidFill>
              <a:latin typeface="Calibri"/>
              <a:ea typeface="Calibri"/>
              <a:cs typeface="Calibri"/>
              <a:sym typeface="Calibri"/>
            </a:endParaRPr>
          </a:p>
          <a:p>
            <a:pPr indent="0" lvl="0" marL="0" rtl="0" algn="ctr">
              <a:spcBef>
                <a:spcPts val="0"/>
              </a:spcBef>
              <a:spcAft>
                <a:spcPts val="0"/>
              </a:spcAft>
              <a:buNone/>
            </a:pPr>
            <a:r>
              <a:rPr b="1" i="1" lang="en-US" sz="3600">
                <a:solidFill>
                  <a:srgbClr val="F7931E"/>
                </a:solidFill>
                <a:latin typeface="Calibri"/>
                <a:ea typeface="Calibri"/>
                <a:cs typeface="Calibri"/>
                <a:sym typeface="Calibri"/>
              </a:rPr>
              <a:t>Please type your answers into the chat box or raise your hand to share your answer!</a:t>
            </a:r>
            <a:endParaRPr b="1" i="1" sz="3600">
              <a:solidFill>
                <a:srgbClr val="F7931E"/>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3"/>
          <p:cNvSpPr txBox="1"/>
          <p:nvPr>
            <p:ph type="ctrTitle"/>
          </p:nvPr>
        </p:nvSpPr>
        <p:spPr>
          <a:xfrm>
            <a:off x="256625" y="2394425"/>
            <a:ext cx="11227800" cy="5334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5500"/>
              <a:t>Considerations and Refinements</a:t>
            </a:r>
            <a:endParaRPr b="1" sz="5500">
              <a:latin typeface="Arial"/>
              <a:ea typeface="Arial"/>
              <a:cs typeface="Arial"/>
              <a:sym typeface="Arial"/>
            </a:endParaRPr>
          </a:p>
          <a:p>
            <a:pPr indent="0" lvl="0" marL="0" rtl="0" algn="ctr">
              <a:spcBef>
                <a:spcPts val="0"/>
              </a:spcBef>
              <a:spcAft>
                <a:spcPts val="0"/>
              </a:spcAft>
              <a:buNone/>
            </a:pPr>
            <a:r>
              <a:t/>
            </a:r>
            <a:endParaRPr b="1" sz="55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333" name="Shape 333"/>
        <p:cNvGrpSpPr/>
        <p:nvPr/>
      </p:nvGrpSpPr>
      <p:grpSpPr>
        <a:xfrm>
          <a:off x="0" y="0"/>
          <a:ext cx="0" cy="0"/>
          <a:chOff x="0" y="0"/>
          <a:chExt cx="0" cy="0"/>
        </a:xfrm>
      </p:grpSpPr>
      <p:sp>
        <p:nvSpPr>
          <p:cNvPr id="334" name="Google Shape;334;p44"/>
          <p:cNvSpPr txBox="1"/>
          <p:nvPr>
            <p:ph idx="2" type="body"/>
          </p:nvPr>
        </p:nvSpPr>
        <p:spPr>
          <a:xfrm>
            <a:off x="6096000" y="1478125"/>
            <a:ext cx="5181600" cy="41496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5000"/>
              <a:t>Working with </a:t>
            </a:r>
            <a:r>
              <a:rPr b="1" lang="en-US" sz="5000"/>
              <a:t>your Classroom Space to Provide for Discussions and Debates</a:t>
            </a:r>
            <a:endParaRPr b="1" sz="5000"/>
          </a:p>
          <a:p>
            <a:pPr indent="0" lvl="0" marL="0" rtl="0" algn="ctr">
              <a:spcBef>
                <a:spcPts val="280"/>
              </a:spcBef>
              <a:spcAft>
                <a:spcPts val="0"/>
              </a:spcAft>
              <a:buNone/>
            </a:pPr>
            <a:r>
              <a:t/>
            </a:r>
            <a:endParaRPr b="1" sz="1500"/>
          </a:p>
          <a:p>
            <a:pPr indent="0" lvl="0" marL="0" rtl="0" algn="l">
              <a:spcBef>
                <a:spcPts val="280"/>
              </a:spcBef>
              <a:spcAft>
                <a:spcPts val="0"/>
              </a:spcAft>
              <a:buNone/>
            </a:pPr>
            <a:r>
              <a:t/>
            </a:r>
            <a:endParaRPr b="1" sz="2000"/>
          </a:p>
        </p:txBody>
      </p:sp>
      <p:sp>
        <p:nvSpPr>
          <p:cNvPr id="335" name="Google Shape;335;p44"/>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Clr>
                <a:srgbClr val="000000"/>
              </a:buClr>
              <a:buFont typeface="Arial"/>
              <a:buNone/>
            </a:pPr>
            <a:r>
              <a:rPr lang="en-US" sz="2000"/>
              <a:t>TETE MODULE 9 - FACILITATING DISCUSSIONS AND DEBATES</a:t>
            </a:r>
            <a:endParaRPr/>
          </a:p>
        </p:txBody>
      </p:sp>
      <p:pic>
        <p:nvPicPr>
          <p:cNvPr id="336" name="Google Shape;336;p44"/>
          <p:cNvPicPr preferRelativeResize="0"/>
          <p:nvPr/>
        </p:nvPicPr>
        <p:blipFill>
          <a:blip r:embed="rId3">
            <a:alphaModFix/>
          </a:blip>
          <a:stretch>
            <a:fillRect/>
          </a:stretch>
        </p:blipFill>
        <p:spPr>
          <a:xfrm>
            <a:off x="406399" y="1354200"/>
            <a:ext cx="5532792" cy="41496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5"/>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343" name="Google Shape;343;p45"/>
          <p:cNvSpPr txBox="1"/>
          <p:nvPr>
            <p:ph idx="2" type="body"/>
          </p:nvPr>
        </p:nvSpPr>
        <p:spPr>
          <a:xfrm>
            <a:off x="406400" y="929325"/>
            <a:ext cx="10769700" cy="8808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4000"/>
              <a:t>Engaging Students to Maximize Participation</a:t>
            </a:r>
            <a:endParaRPr b="1" sz="4000"/>
          </a:p>
        </p:txBody>
      </p:sp>
      <p:sp>
        <p:nvSpPr>
          <p:cNvPr id="344" name="Google Shape;344;p45"/>
          <p:cNvSpPr txBox="1"/>
          <p:nvPr/>
        </p:nvSpPr>
        <p:spPr>
          <a:xfrm>
            <a:off x="808125" y="1810125"/>
            <a:ext cx="50100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FF0000"/>
                </a:solidFill>
                <a:latin typeface="Calibri"/>
                <a:ea typeface="Calibri"/>
                <a:cs typeface="Calibri"/>
                <a:sym typeface="Calibri"/>
              </a:rPr>
              <a:t>PROMPTS THAT LACK ACCOUNTABILITY</a:t>
            </a:r>
            <a:endParaRPr b="1" sz="2000">
              <a:solidFill>
                <a:srgbClr val="FF0000"/>
              </a:solidFill>
              <a:latin typeface="Calibri"/>
              <a:ea typeface="Calibri"/>
              <a:cs typeface="Calibri"/>
              <a:sym typeface="Calibri"/>
            </a:endParaRPr>
          </a:p>
          <a:p>
            <a:pPr indent="-355600" lvl="0" marL="457200" rtl="0" algn="l">
              <a:spcBef>
                <a:spcPts val="0"/>
              </a:spcBef>
              <a:spcAft>
                <a:spcPts val="0"/>
              </a:spcAft>
              <a:buClr>
                <a:srgbClr val="FF0000"/>
              </a:buClr>
              <a:buSzPts val="2000"/>
              <a:buFont typeface="Calibri"/>
              <a:buAutoNum type="arabicPeriod"/>
            </a:pPr>
            <a:r>
              <a:rPr lang="en-US" sz="2000">
                <a:solidFill>
                  <a:srgbClr val="FF0000"/>
                </a:solidFill>
                <a:latin typeface="Calibri"/>
                <a:ea typeface="Calibri"/>
                <a:cs typeface="Calibri"/>
                <a:sym typeface="Calibri"/>
              </a:rPr>
              <a:t>Share your answer with your partner.</a:t>
            </a:r>
            <a:endParaRPr sz="2000">
              <a:solidFill>
                <a:srgbClr val="FF0000"/>
              </a:solidFill>
              <a:latin typeface="Calibri"/>
              <a:ea typeface="Calibri"/>
              <a:cs typeface="Calibri"/>
              <a:sym typeface="Calibri"/>
            </a:endParaRPr>
          </a:p>
          <a:p>
            <a:pPr indent="-355600" lvl="0" marL="457200" rtl="0" algn="l">
              <a:spcBef>
                <a:spcPts val="0"/>
              </a:spcBef>
              <a:spcAft>
                <a:spcPts val="0"/>
              </a:spcAft>
              <a:buClr>
                <a:srgbClr val="FF0000"/>
              </a:buClr>
              <a:buSzPts val="2000"/>
              <a:buFont typeface="Calibri"/>
              <a:buAutoNum type="arabicPeriod"/>
            </a:pPr>
            <a:r>
              <a:rPr lang="en-US" sz="2000">
                <a:solidFill>
                  <a:srgbClr val="FF0000"/>
                </a:solidFill>
                <a:latin typeface="Calibri"/>
                <a:ea typeface="Calibri"/>
                <a:cs typeface="Calibri"/>
                <a:sym typeface="Calibri"/>
              </a:rPr>
              <a:t>Are the directions clear?</a:t>
            </a:r>
            <a:endParaRPr sz="2000">
              <a:solidFill>
                <a:srgbClr val="FF0000"/>
              </a:solidFill>
              <a:latin typeface="Calibri"/>
              <a:ea typeface="Calibri"/>
              <a:cs typeface="Calibri"/>
              <a:sym typeface="Calibri"/>
            </a:endParaRPr>
          </a:p>
          <a:p>
            <a:pPr indent="-355600" lvl="0" marL="457200" rtl="0" algn="l">
              <a:spcBef>
                <a:spcPts val="0"/>
              </a:spcBef>
              <a:spcAft>
                <a:spcPts val="0"/>
              </a:spcAft>
              <a:buClr>
                <a:srgbClr val="FF0000"/>
              </a:buClr>
              <a:buSzPts val="2000"/>
              <a:buFont typeface="Calibri"/>
              <a:buAutoNum type="arabicPeriod"/>
            </a:pPr>
            <a:r>
              <a:rPr lang="en-US" sz="2000">
                <a:solidFill>
                  <a:srgbClr val="FF0000"/>
                </a:solidFill>
                <a:latin typeface="Calibri"/>
                <a:ea typeface="Calibri"/>
                <a:cs typeface="Calibri"/>
                <a:sym typeface="Calibri"/>
              </a:rPr>
              <a:t>Would anyone else like to share their answer?	</a:t>
            </a:r>
            <a:endParaRPr sz="2000">
              <a:solidFill>
                <a:srgbClr val="FF0000"/>
              </a:solidFill>
              <a:latin typeface="Calibri"/>
              <a:ea typeface="Calibri"/>
              <a:cs typeface="Calibri"/>
              <a:sym typeface="Calibri"/>
            </a:endParaRPr>
          </a:p>
          <a:p>
            <a:pPr indent="-355600" lvl="0" marL="457200" rtl="0" algn="l">
              <a:spcBef>
                <a:spcPts val="0"/>
              </a:spcBef>
              <a:spcAft>
                <a:spcPts val="0"/>
              </a:spcAft>
              <a:buClr>
                <a:srgbClr val="FF0000"/>
              </a:buClr>
              <a:buSzPts val="2000"/>
              <a:buFont typeface="Calibri"/>
              <a:buAutoNum type="arabicPeriod"/>
            </a:pPr>
            <a:r>
              <a:rPr lang="en-US" sz="2000">
                <a:solidFill>
                  <a:srgbClr val="FF0000"/>
                </a:solidFill>
                <a:latin typeface="Calibri"/>
                <a:ea typeface="Calibri"/>
                <a:cs typeface="Calibri"/>
                <a:sym typeface="Calibri"/>
              </a:rPr>
              <a:t>Can anyone tell me some examples?</a:t>
            </a:r>
            <a:endParaRPr sz="2000">
              <a:solidFill>
                <a:srgbClr val="FF0000"/>
              </a:solidFill>
              <a:latin typeface="Calibri"/>
              <a:ea typeface="Calibri"/>
              <a:cs typeface="Calibri"/>
              <a:sym typeface="Calibri"/>
            </a:endParaRPr>
          </a:p>
          <a:p>
            <a:pPr indent="-355600" lvl="0" marL="457200" rtl="0" algn="l">
              <a:spcBef>
                <a:spcPts val="0"/>
              </a:spcBef>
              <a:spcAft>
                <a:spcPts val="0"/>
              </a:spcAft>
              <a:buClr>
                <a:srgbClr val="FF0000"/>
              </a:buClr>
              <a:buSzPts val="2000"/>
              <a:buFont typeface="Calibri"/>
              <a:buAutoNum type="arabicPeriod"/>
            </a:pPr>
            <a:r>
              <a:rPr lang="en-US" sz="2000">
                <a:solidFill>
                  <a:srgbClr val="FF0000"/>
                </a:solidFill>
                <a:latin typeface="Calibri"/>
                <a:ea typeface="Calibri"/>
                <a:cs typeface="Calibri"/>
                <a:sym typeface="Calibri"/>
              </a:rPr>
              <a:t>Who knows the answer to this question?</a:t>
            </a:r>
            <a:endParaRPr sz="2000">
              <a:solidFill>
                <a:srgbClr val="FF0000"/>
              </a:solidFill>
              <a:latin typeface="Calibri"/>
              <a:ea typeface="Calibri"/>
              <a:cs typeface="Calibri"/>
              <a:sym typeface="Calibri"/>
            </a:endParaRPr>
          </a:p>
        </p:txBody>
      </p:sp>
      <p:sp>
        <p:nvSpPr>
          <p:cNvPr id="345" name="Google Shape;345;p45"/>
          <p:cNvSpPr txBox="1"/>
          <p:nvPr/>
        </p:nvSpPr>
        <p:spPr>
          <a:xfrm>
            <a:off x="6016575" y="1695550"/>
            <a:ext cx="5422200" cy="387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dk1"/>
                </a:solidFill>
                <a:latin typeface="Calibri"/>
                <a:ea typeface="Calibri"/>
                <a:cs typeface="Calibri"/>
                <a:sym typeface="Calibri"/>
              </a:rPr>
              <a:t>PROMPTS THAT ENGAGE STUDENTS</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b="1" lang="en-US" sz="2000">
                <a:solidFill>
                  <a:schemeClr val="dk1"/>
                </a:solidFill>
                <a:latin typeface="Calibri"/>
                <a:ea typeface="Calibri"/>
                <a:cs typeface="Calibri"/>
                <a:sym typeface="Calibri"/>
              </a:rPr>
              <a:t>Turn to your elbow partner and state what foods are best to eat as a healthy snack and why you think this.</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b="1" lang="en-US" sz="2000">
                <a:solidFill>
                  <a:schemeClr val="dk1"/>
                </a:solidFill>
                <a:latin typeface="Calibri"/>
                <a:ea typeface="Calibri"/>
                <a:cs typeface="Calibri"/>
                <a:sym typeface="Calibri"/>
              </a:rPr>
              <a:t>(Student), please tell us what you/we will do in this discussion activity.</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b="1" lang="en-US" sz="2000">
                <a:solidFill>
                  <a:schemeClr val="dk1"/>
                </a:solidFill>
                <a:latin typeface="Calibri"/>
                <a:ea typeface="Calibri"/>
                <a:cs typeface="Calibri"/>
                <a:sym typeface="Calibri"/>
              </a:rPr>
              <a:t>(Student), please nominate the next person to share their response.</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b="1" lang="en-US" sz="2000">
                <a:solidFill>
                  <a:schemeClr val="dk1"/>
                </a:solidFill>
                <a:latin typeface="Calibri"/>
                <a:ea typeface="Calibri"/>
                <a:cs typeface="Calibri"/>
                <a:sym typeface="Calibri"/>
              </a:rPr>
              <a:t>Students, in your groups, create a list of 3-5 examples together to share with the class.</a:t>
            </a:r>
            <a:endParaRPr b="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b="1" lang="en-US" sz="2000">
                <a:solidFill>
                  <a:schemeClr val="dk1"/>
                </a:solidFill>
                <a:latin typeface="Calibri"/>
                <a:ea typeface="Calibri"/>
                <a:cs typeface="Calibri"/>
                <a:sym typeface="Calibri"/>
              </a:rPr>
              <a:t>With your partner, decide the answer that you will present to the class. </a:t>
            </a:r>
            <a:endParaRPr b="1" sz="2000">
              <a:solidFill>
                <a:schemeClr val="dk1"/>
              </a:solidFill>
              <a:latin typeface="Calibri"/>
              <a:ea typeface="Calibri"/>
              <a:cs typeface="Calibri"/>
              <a:sym typeface="Calibri"/>
            </a:endParaRPr>
          </a:p>
        </p:txBody>
      </p:sp>
      <p:pic>
        <p:nvPicPr>
          <p:cNvPr id="346" name="Google Shape;346;p45"/>
          <p:cNvPicPr preferRelativeResize="0"/>
          <p:nvPr/>
        </p:nvPicPr>
        <p:blipFill>
          <a:blip r:embed="rId3">
            <a:alphaModFix/>
          </a:blip>
          <a:stretch>
            <a:fillRect/>
          </a:stretch>
        </p:blipFill>
        <p:spPr>
          <a:xfrm rot="-881368">
            <a:off x="1041380" y="4760310"/>
            <a:ext cx="4976764" cy="125552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6"/>
          <p:cNvSpPr txBox="1"/>
          <p:nvPr>
            <p:ph idx="2" type="body"/>
          </p:nvPr>
        </p:nvSpPr>
        <p:spPr>
          <a:xfrm>
            <a:off x="406300" y="898100"/>
            <a:ext cx="10769700" cy="5401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sz="3900"/>
              <a:t>Developing</a:t>
            </a:r>
            <a:r>
              <a:rPr b="1" lang="en-US" sz="3900"/>
              <a:t> </a:t>
            </a:r>
            <a:r>
              <a:rPr b="1" lang="en-US" sz="3900" u="sng">
                <a:solidFill>
                  <a:srgbClr val="FF0000"/>
                </a:solidFill>
              </a:rPr>
              <a:t>H</a:t>
            </a:r>
            <a:r>
              <a:rPr b="1" lang="en-US" sz="3900">
                <a:solidFill>
                  <a:srgbClr val="FF0000"/>
                </a:solidFill>
              </a:rPr>
              <a:t>igher </a:t>
            </a:r>
            <a:r>
              <a:rPr b="1" lang="en-US" sz="3900" u="sng">
                <a:solidFill>
                  <a:srgbClr val="FF0000"/>
                </a:solidFill>
              </a:rPr>
              <a:t>O</a:t>
            </a:r>
            <a:r>
              <a:rPr b="1" lang="en-US" sz="3900">
                <a:solidFill>
                  <a:srgbClr val="FF0000"/>
                </a:solidFill>
              </a:rPr>
              <a:t>rder </a:t>
            </a:r>
            <a:r>
              <a:rPr b="1" lang="en-US" sz="3900" u="sng">
                <a:solidFill>
                  <a:srgbClr val="FF0000"/>
                </a:solidFill>
              </a:rPr>
              <a:t>T</a:t>
            </a:r>
            <a:r>
              <a:rPr b="1" lang="en-US" sz="3900">
                <a:solidFill>
                  <a:srgbClr val="FF0000"/>
                </a:solidFill>
              </a:rPr>
              <a:t>hinking</a:t>
            </a:r>
            <a:r>
              <a:rPr b="1" lang="en-US" sz="3900"/>
              <a:t> Questions</a:t>
            </a:r>
            <a:endParaRPr b="1" i="1" sz="3900"/>
          </a:p>
          <a:p>
            <a:pPr indent="0" lvl="0" marL="0" rtl="0" algn="l">
              <a:spcBef>
                <a:spcPts val="280"/>
              </a:spcBef>
              <a:spcAft>
                <a:spcPts val="0"/>
              </a:spcAft>
              <a:buNone/>
            </a:pPr>
            <a:r>
              <a:t/>
            </a:r>
            <a:endParaRPr/>
          </a:p>
        </p:txBody>
      </p:sp>
      <p:sp>
        <p:nvSpPr>
          <p:cNvPr id="353" name="Google Shape;353;p46"/>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pic>
        <p:nvPicPr>
          <p:cNvPr id="354" name="Google Shape;354;p46"/>
          <p:cNvPicPr preferRelativeResize="0"/>
          <p:nvPr/>
        </p:nvPicPr>
        <p:blipFill>
          <a:blip r:embed="rId3">
            <a:alphaModFix/>
          </a:blip>
          <a:stretch>
            <a:fillRect/>
          </a:stretch>
        </p:blipFill>
        <p:spPr>
          <a:xfrm>
            <a:off x="489175" y="1839250"/>
            <a:ext cx="3572325" cy="3572325"/>
          </a:xfrm>
          <a:prstGeom prst="rect">
            <a:avLst/>
          </a:prstGeom>
          <a:noFill/>
          <a:ln>
            <a:noFill/>
          </a:ln>
        </p:spPr>
      </p:pic>
      <p:sp>
        <p:nvSpPr>
          <p:cNvPr id="355" name="Google Shape;355;p46"/>
          <p:cNvSpPr txBox="1"/>
          <p:nvPr/>
        </p:nvSpPr>
        <p:spPr>
          <a:xfrm rot="-1957173">
            <a:off x="2030098" y="3948613"/>
            <a:ext cx="1848223" cy="64653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Questions</a:t>
            </a:r>
            <a:endParaRPr b="1" sz="3000">
              <a:latin typeface="Calibri"/>
              <a:ea typeface="Calibri"/>
              <a:cs typeface="Calibri"/>
              <a:sym typeface="Calibri"/>
            </a:endParaRPr>
          </a:p>
        </p:txBody>
      </p:sp>
      <p:sp>
        <p:nvSpPr>
          <p:cNvPr id="356" name="Google Shape;356;p46"/>
          <p:cNvSpPr txBox="1"/>
          <p:nvPr/>
        </p:nvSpPr>
        <p:spPr>
          <a:xfrm>
            <a:off x="4641900" y="1901825"/>
            <a:ext cx="66372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HOT Questions…</a:t>
            </a:r>
            <a:endParaRPr b="1" sz="30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extend responses beyond one/two words</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spark students’ depth of knowledge</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prompt critical thinking through developing opinions and stating perspectives</a:t>
            </a:r>
            <a:endParaRPr sz="2500">
              <a:latin typeface="Calibri"/>
              <a:ea typeface="Calibri"/>
              <a:cs typeface="Calibri"/>
              <a:sym typeface="Calibri"/>
            </a:endParaRPr>
          </a:p>
          <a:p>
            <a:pPr indent="0" lvl="0" marL="0" rtl="0" algn="l">
              <a:spcBef>
                <a:spcPts val="0"/>
              </a:spcBef>
              <a:spcAft>
                <a:spcPts val="0"/>
              </a:spcAft>
              <a:buNone/>
            </a:pPr>
            <a:r>
              <a:t/>
            </a:r>
            <a:endParaRPr sz="2500">
              <a:latin typeface="Calibri"/>
              <a:ea typeface="Calibri"/>
              <a:cs typeface="Calibri"/>
              <a:sym typeface="Calibri"/>
            </a:endParaRPr>
          </a:p>
          <a:p>
            <a:pPr indent="0" lvl="0" marL="0" rtl="0" algn="l">
              <a:spcBef>
                <a:spcPts val="0"/>
              </a:spcBef>
              <a:spcAft>
                <a:spcPts val="0"/>
              </a:spcAft>
              <a:buNone/>
            </a:pPr>
            <a:r>
              <a:rPr b="1" lang="en-US" sz="2500">
                <a:latin typeface="Calibri"/>
                <a:ea typeface="Calibri"/>
                <a:cs typeface="Calibri"/>
                <a:sym typeface="Calibri"/>
              </a:rPr>
              <a:t>They can also be modeled using…</a:t>
            </a:r>
            <a:endParaRPr b="1"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relevant grammatical concepts and vocabulary being studied</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current events or topics of interest &amp; adding new vocabulary!</a:t>
            </a:r>
            <a:endParaRPr sz="25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7"/>
          <p:cNvSpPr txBox="1"/>
          <p:nvPr>
            <p:ph idx="2" type="body"/>
          </p:nvPr>
        </p:nvSpPr>
        <p:spPr>
          <a:xfrm>
            <a:off x="406400" y="914400"/>
            <a:ext cx="5181600" cy="2514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000">
                <a:solidFill>
                  <a:srgbClr val="000000"/>
                </a:solidFill>
                <a:latin typeface="Arial"/>
                <a:ea typeface="Arial"/>
                <a:cs typeface="Arial"/>
                <a:sym typeface="Arial"/>
              </a:rPr>
              <a:t>Maxsitaliyeva Sayyora - Group 12</a:t>
            </a:r>
            <a:endParaRPr b="1" sz="20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i="1" lang="en-US" sz="2000">
                <a:solidFill>
                  <a:srgbClr val="000000"/>
                </a:solidFill>
                <a:latin typeface="Arial"/>
                <a:ea typeface="Arial"/>
                <a:cs typeface="Arial"/>
                <a:sym typeface="Arial"/>
              </a:rPr>
              <a:t>Hello dear colleagues. Module 9 is very beneficial in terms of how to organize discussion lessons and debates. Here I tried to create some HOT questions for discussion on topic environment and ideas for debate.</a:t>
            </a:r>
            <a:endParaRPr i="1" sz="2000">
              <a:solidFill>
                <a:srgbClr val="000000"/>
              </a:solidFill>
              <a:latin typeface="Arial"/>
              <a:ea typeface="Arial"/>
              <a:cs typeface="Arial"/>
              <a:sym typeface="Arial"/>
            </a:endParaRPr>
          </a:p>
          <a:p>
            <a:pPr indent="0" lvl="0" marL="0" rtl="0" algn="l">
              <a:spcBef>
                <a:spcPts val="280"/>
              </a:spcBef>
              <a:spcAft>
                <a:spcPts val="0"/>
              </a:spcAft>
              <a:buNone/>
            </a:pPr>
            <a:r>
              <a:t/>
            </a:r>
            <a:endParaRPr/>
          </a:p>
        </p:txBody>
      </p:sp>
      <p:sp>
        <p:nvSpPr>
          <p:cNvPr id="363" name="Google Shape;363;p47"/>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b="0"/>
          </a:p>
        </p:txBody>
      </p:sp>
      <p:sp>
        <p:nvSpPr>
          <p:cNvPr id="364" name="Google Shape;364;p47"/>
          <p:cNvSpPr txBox="1"/>
          <p:nvPr/>
        </p:nvSpPr>
        <p:spPr>
          <a:xfrm>
            <a:off x="5900125" y="914400"/>
            <a:ext cx="5872200" cy="5875800"/>
          </a:xfrm>
          <a:prstGeom prst="rect">
            <a:avLst/>
          </a:prstGeom>
          <a:noFill/>
          <a:ln>
            <a:noFill/>
          </a:ln>
        </p:spPr>
        <p:txBody>
          <a:bodyPr anchorCtr="0" anchor="t" bIns="91425" lIns="91425" spcFirstLastPara="1" rIns="91425" wrap="square" tIns="91425">
            <a:spAutoFit/>
          </a:bodyPr>
          <a:lstStyle/>
          <a:p>
            <a:pPr indent="0" lvl="0" marL="0" rtl="0" algn="l">
              <a:lnSpc>
                <a:spcPct val="106999"/>
              </a:lnSpc>
              <a:spcBef>
                <a:spcPts val="0"/>
              </a:spcBef>
              <a:spcAft>
                <a:spcPts val="0"/>
              </a:spcAft>
              <a:buNone/>
            </a:pPr>
            <a:r>
              <a:rPr b="1" lang="en-US" sz="2000">
                <a:highlight>
                  <a:srgbClr val="00FF00"/>
                </a:highlight>
                <a:latin typeface="Calibri"/>
                <a:ea typeface="Calibri"/>
                <a:cs typeface="Calibri"/>
                <a:sym typeface="Calibri"/>
              </a:rPr>
              <a:t>HOT questions for discussion to the theme                “Save the world” unit 2, 11</a:t>
            </a:r>
            <a:r>
              <a:rPr b="1" baseline="30000" lang="en-US" sz="2000">
                <a:highlight>
                  <a:srgbClr val="00FF00"/>
                </a:highlight>
                <a:latin typeface="Calibri"/>
                <a:ea typeface="Calibri"/>
                <a:cs typeface="Calibri"/>
                <a:sym typeface="Calibri"/>
              </a:rPr>
              <a:t>th</a:t>
            </a:r>
            <a:r>
              <a:rPr b="1" lang="en-US" sz="2000">
                <a:highlight>
                  <a:srgbClr val="00FF00"/>
                </a:highlight>
                <a:latin typeface="Calibri"/>
                <a:ea typeface="Calibri"/>
                <a:cs typeface="Calibri"/>
                <a:sym typeface="Calibri"/>
              </a:rPr>
              <a:t> grade textbook.</a:t>
            </a:r>
            <a:endParaRPr b="1" sz="2000">
              <a:highlight>
                <a:srgbClr val="00FF00"/>
              </a:highlight>
              <a:latin typeface="Calibri"/>
              <a:ea typeface="Calibri"/>
              <a:cs typeface="Calibri"/>
              <a:sym typeface="Calibri"/>
            </a:endParaRPr>
          </a:p>
          <a:p>
            <a:pPr indent="-457200" lvl="0" marL="457200" rtl="0" algn="l">
              <a:lnSpc>
                <a:spcPct val="106999"/>
              </a:lnSpc>
              <a:spcBef>
                <a:spcPts val="800"/>
              </a:spcBef>
              <a:spcAft>
                <a:spcPts val="0"/>
              </a:spcAft>
              <a:buNone/>
            </a:pPr>
            <a:r>
              <a:rPr lang="en-US" sz="2000">
                <a:latin typeface="Calibri"/>
                <a:ea typeface="Calibri"/>
                <a:cs typeface="Calibri"/>
                <a:sym typeface="Calibri"/>
              </a:rPr>
              <a:t>1.</a:t>
            </a:r>
            <a:r>
              <a:rPr lang="en-US" sz="2000">
                <a:latin typeface="Times New Roman"/>
                <a:ea typeface="Times New Roman"/>
                <a:cs typeface="Times New Roman"/>
                <a:sym typeface="Times New Roman"/>
              </a:rPr>
              <a:t>	</a:t>
            </a:r>
            <a:r>
              <a:rPr lang="en-US" sz="2000">
                <a:latin typeface="Calibri"/>
                <a:ea typeface="Calibri"/>
                <a:cs typeface="Calibri"/>
                <a:sym typeface="Calibri"/>
              </a:rPr>
              <a:t>You are passing a place where a lot of trees are being cut down. What is your attitude toward this situation?</a:t>
            </a:r>
            <a:endParaRPr sz="2000">
              <a:latin typeface="Calibri"/>
              <a:ea typeface="Calibri"/>
              <a:cs typeface="Calibri"/>
              <a:sym typeface="Calibri"/>
            </a:endParaRPr>
          </a:p>
          <a:p>
            <a:pPr indent="-457200" lvl="0" marL="457200" rtl="0" algn="l">
              <a:lnSpc>
                <a:spcPct val="106999"/>
              </a:lnSpc>
              <a:spcBef>
                <a:spcPts val="0"/>
              </a:spcBef>
              <a:spcAft>
                <a:spcPts val="0"/>
              </a:spcAft>
              <a:buNone/>
            </a:pPr>
            <a:r>
              <a:rPr lang="en-US" sz="2000">
                <a:latin typeface="Calibri"/>
                <a:ea typeface="Calibri"/>
                <a:cs typeface="Calibri"/>
                <a:sym typeface="Calibri"/>
              </a:rPr>
              <a:t>2.</a:t>
            </a:r>
            <a:r>
              <a:rPr lang="en-US" sz="2000">
                <a:latin typeface="Times New Roman"/>
                <a:ea typeface="Times New Roman"/>
                <a:cs typeface="Times New Roman"/>
                <a:sym typeface="Times New Roman"/>
              </a:rPr>
              <a:t>	</a:t>
            </a:r>
            <a:r>
              <a:rPr lang="en-US" sz="2000">
                <a:latin typeface="Calibri"/>
                <a:ea typeface="Calibri"/>
                <a:cs typeface="Calibri"/>
                <a:sym typeface="Calibri"/>
              </a:rPr>
              <a:t>Would you totally give up using your car to reduce air pollution and global warming? Why/why not?</a:t>
            </a:r>
            <a:endParaRPr sz="2000">
              <a:latin typeface="Calibri"/>
              <a:ea typeface="Calibri"/>
              <a:cs typeface="Calibri"/>
              <a:sym typeface="Calibri"/>
            </a:endParaRPr>
          </a:p>
          <a:p>
            <a:pPr indent="-457200" lvl="0" marL="457200" rtl="0" algn="l">
              <a:lnSpc>
                <a:spcPct val="106999"/>
              </a:lnSpc>
              <a:spcBef>
                <a:spcPts val="0"/>
              </a:spcBef>
              <a:spcAft>
                <a:spcPts val="0"/>
              </a:spcAft>
              <a:buNone/>
            </a:pPr>
            <a:r>
              <a:rPr lang="en-US" sz="2000">
                <a:latin typeface="Calibri"/>
                <a:ea typeface="Calibri"/>
                <a:cs typeface="Calibri"/>
                <a:sym typeface="Calibri"/>
              </a:rPr>
              <a:t>3.</a:t>
            </a:r>
            <a:r>
              <a:rPr lang="en-US" sz="2000">
                <a:latin typeface="Times New Roman"/>
                <a:ea typeface="Times New Roman"/>
                <a:cs typeface="Times New Roman"/>
                <a:sym typeface="Times New Roman"/>
              </a:rPr>
              <a:t>	</a:t>
            </a:r>
            <a:r>
              <a:rPr lang="en-US" sz="2000">
                <a:latin typeface="Calibri"/>
                <a:ea typeface="Calibri"/>
                <a:cs typeface="Calibri"/>
                <a:sym typeface="Calibri"/>
              </a:rPr>
              <a:t>What can we do about water pollution? What do you think is your duty on this issue?</a:t>
            </a:r>
            <a:endParaRPr sz="2000">
              <a:latin typeface="Calibri"/>
              <a:ea typeface="Calibri"/>
              <a:cs typeface="Calibri"/>
              <a:sym typeface="Calibri"/>
            </a:endParaRPr>
          </a:p>
          <a:p>
            <a:pPr indent="-457200" lvl="0" marL="457200" rtl="0" algn="l">
              <a:lnSpc>
                <a:spcPct val="106999"/>
              </a:lnSpc>
              <a:spcBef>
                <a:spcPts val="0"/>
              </a:spcBef>
              <a:spcAft>
                <a:spcPts val="0"/>
              </a:spcAft>
              <a:buNone/>
            </a:pPr>
            <a:r>
              <a:rPr lang="en-US" sz="2000">
                <a:latin typeface="Calibri"/>
                <a:ea typeface="Calibri"/>
                <a:cs typeface="Calibri"/>
                <a:sym typeface="Calibri"/>
              </a:rPr>
              <a:t>4.</a:t>
            </a:r>
            <a:r>
              <a:rPr lang="en-US" sz="2000">
                <a:latin typeface="Times New Roman"/>
                <a:ea typeface="Times New Roman"/>
                <a:cs typeface="Times New Roman"/>
                <a:sym typeface="Times New Roman"/>
              </a:rPr>
              <a:t>	</a:t>
            </a:r>
            <a:r>
              <a:rPr lang="en-US" sz="2000">
                <a:latin typeface="Calibri"/>
                <a:ea typeface="Calibri"/>
                <a:cs typeface="Calibri"/>
                <a:sym typeface="Calibri"/>
              </a:rPr>
              <a:t>What ecological problems do you have in your living area and what solutions do you suggest? Give some examples.</a:t>
            </a:r>
            <a:endParaRPr sz="2000">
              <a:latin typeface="Calibri"/>
              <a:ea typeface="Calibri"/>
              <a:cs typeface="Calibri"/>
              <a:sym typeface="Calibri"/>
            </a:endParaRPr>
          </a:p>
          <a:p>
            <a:pPr indent="-457200" lvl="0" marL="457200" rtl="0" algn="l">
              <a:lnSpc>
                <a:spcPct val="106999"/>
              </a:lnSpc>
              <a:spcBef>
                <a:spcPts val="0"/>
              </a:spcBef>
              <a:spcAft>
                <a:spcPts val="0"/>
              </a:spcAft>
              <a:buNone/>
            </a:pPr>
            <a:r>
              <a:rPr lang="en-US" sz="2000">
                <a:latin typeface="Calibri"/>
                <a:ea typeface="Calibri"/>
                <a:cs typeface="Calibri"/>
                <a:sym typeface="Calibri"/>
              </a:rPr>
              <a:t>5.</a:t>
            </a:r>
            <a:r>
              <a:rPr lang="en-US" sz="2000">
                <a:latin typeface="Times New Roman"/>
                <a:ea typeface="Times New Roman"/>
                <a:cs typeface="Times New Roman"/>
                <a:sym typeface="Times New Roman"/>
              </a:rPr>
              <a:t>	</a:t>
            </a:r>
            <a:r>
              <a:rPr lang="en-US" sz="2000">
                <a:latin typeface="Calibri"/>
                <a:ea typeface="Calibri"/>
                <a:cs typeface="Calibri"/>
                <a:sym typeface="Calibri"/>
              </a:rPr>
              <a:t>Imagine that you are assigned as a responsible person for the ecology and the environment of your school. Share at least five deeds that you would do to change the current condition.</a:t>
            </a:r>
            <a:endParaRPr sz="2000">
              <a:latin typeface="Calibri"/>
              <a:ea typeface="Calibri"/>
              <a:cs typeface="Calibri"/>
              <a:sym typeface="Calibri"/>
            </a:endParaRPr>
          </a:p>
          <a:p>
            <a:pPr indent="0" lvl="0" marL="0" rtl="0" algn="l">
              <a:spcBef>
                <a:spcPts val="800"/>
              </a:spcBef>
              <a:spcAft>
                <a:spcPts val="0"/>
              </a:spcAft>
              <a:buNone/>
            </a:pPr>
            <a:r>
              <a:t/>
            </a:r>
            <a:endParaRPr>
              <a:latin typeface="Calibri"/>
              <a:ea typeface="Calibri"/>
              <a:cs typeface="Calibri"/>
              <a:sym typeface="Calibri"/>
            </a:endParaRPr>
          </a:p>
        </p:txBody>
      </p:sp>
      <p:sp>
        <p:nvSpPr>
          <p:cNvPr id="365" name="Google Shape;365;p47"/>
          <p:cNvSpPr txBox="1"/>
          <p:nvPr/>
        </p:nvSpPr>
        <p:spPr>
          <a:xfrm>
            <a:off x="445450" y="3574375"/>
            <a:ext cx="5454600" cy="2836200"/>
          </a:xfrm>
          <a:prstGeom prst="rect">
            <a:avLst/>
          </a:prstGeom>
          <a:noFill/>
          <a:ln>
            <a:noFill/>
          </a:ln>
        </p:spPr>
        <p:txBody>
          <a:bodyPr anchorCtr="0" anchor="t" bIns="91425" lIns="91425" spcFirstLastPara="1" rIns="91425" wrap="square" tIns="91425">
            <a:spAutoFit/>
          </a:bodyPr>
          <a:lstStyle/>
          <a:p>
            <a:pPr indent="0" lvl="0" marL="0" rtl="0" algn="l">
              <a:lnSpc>
                <a:spcPct val="106999"/>
              </a:lnSpc>
              <a:spcBef>
                <a:spcPts val="0"/>
              </a:spcBef>
              <a:spcAft>
                <a:spcPts val="0"/>
              </a:spcAft>
              <a:buNone/>
            </a:pPr>
            <a:r>
              <a:rPr b="1" lang="en-US" sz="2000">
                <a:highlight>
                  <a:srgbClr val="00FF00"/>
                </a:highlight>
                <a:latin typeface="Calibri"/>
                <a:ea typeface="Calibri"/>
                <a:cs typeface="Calibri"/>
                <a:sym typeface="Calibri"/>
              </a:rPr>
              <a:t>Ideas for debate</a:t>
            </a:r>
            <a:endParaRPr b="1" sz="2000">
              <a:highlight>
                <a:srgbClr val="00FF00"/>
              </a:highlight>
              <a:latin typeface="Calibri"/>
              <a:ea typeface="Calibri"/>
              <a:cs typeface="Calibri"/>
              <a:sym typeface="Calibri"/>
            </a:endParaRPr>
          </a:p>
          <a:p>
            <a:pPr indent="-355600" lvl="0" marL="457200" rtl="0" algn="l">
              <a:spcBef>
                <a:spcPts val="800"/>
              </a:spcBef>
              <a:spcAft>
                <a:spcPts val="0"/>
              </a:spcAft>
              <a:buSzPts val="2000"/>
              <a:buFont typeface="Calibri"/>
              <a:buChar char="●"/>
            </a:pPr>
            <a:r>
              <a:rPr lang="en-US" sz="2000">
                <a:latin typeface="Calibri"/>
                <a:ea typeface="Calibri"/>
                <a:cs typeface="Calibri"/>
                <a:sym typeface="Calibri"/>
              </a:rPr>
              <a:t>Children should not have their own smartphone before 16.</a:t>
            </a:r>
            <a:endParaRPr sz="2000">
              <a:latin typeface="Calibri"/>
              <a:ea typeface="Calibri"/>
              <a:cs typeface="Calibri"/>
              <a:sym typeface="Calibri"/>
            </a:endParaRPr>
          </a:p>
          <a:p>
            <a:pPr indent="-355600" lvl="0" marL="457200" rtl="0" algn="l">
              <a:lnSpc>
                <a:spcPct val="106999"/>
              </a:lnSpc>
              <a:spcBef>
                <a:spcPts val="0"/>
              </a:spcBef>
              <a:spcAft>
                <a:spcPts val="0"/>
              </a:spcAft>
              <a:buSzPts val="2000"/>
              <a:buFont typeface="Calibri"/>
              <a:buChar char="●"/>
            </a:pPr>
            <a:r>
              <a:rPr lang="en-US" sz="2000">
                <a:latin typeface="Calibri"/>
                <a:ea typeface="Calibri"/>
                <a:cs typeface="Calibri"/>
                <a:sym typeface="Calibri"/>
              </a:rPr>
              <a:t>The government should control advertisements on TV.</a:t>
            </a:r>
            <a:endParaRPr sz="2000">
              <a:latin typeface="Calibri"/>
              <a:ea typeface="Calibri"/>
              <a:cs typeface="Calibri"/>
              <a:sym typeface="Calibri"/>
            </a:endParaRPr>
          </a:p>
          <a:p>
            <a:pPr indent="-355600" lvl="0" marL="457200" rtl="0" algn="l">
              <a:lnSpc>
                <a:spcPct val="106999"/>
              </a:lnSpc>
              <a:spcBef>
                <a:spcPts val="0"/>
              </a:spcBef>
              <a:spcAft>
                <a:spcPts val="0"/>
              </a:spcAft>
              <a:buSzPts val="2000"/>
              <a:buFont typeface="Calibri"/>
              <a:buChar char="●"/>
            </a:pPr>
            <a:r>
              <a:rPr lang="en-US" sz="2000">
                <a:latin typeface="Calibri"/>
                <a:ea typeface="Calibri"/>
                <a:cs typeface="Calibri"/>
                <a:sym typeface="Calibri"/>
              </a:rPr>
              <a:t>Subjects at school should not be compulsory.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Parents should choose a career for their children.</a:t>
            </a:r>
            <a:endParaRPr sz="20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8"/>
          <p:cNvSpPr txBox="1"/>
          <p:nvPr>
            <p:ph idx="2" type="body"/>
          </p:nvPr>
        </p:nvSpPr>
        <p:spPr>
          <a:xfrm>
            <a:off x="406300" y="685800"/>
            <a:ext cx="10769700" cy="56139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sz="5200"/>
              <a:t>Is it </a:t>
            </a:r>
            <a:r>
              <a:rPr b="1" lang="en-US" sz="5200">
                <a:solidFill>
                  <a:srgbClr val="CC0000"/>
                </a:solidFill>
              </a:rPr>
              <a:t>HOT</a:t>
            </a:r>
            <a:r>
              <a:rPr b="1" lang="en-US" sz="5200"/>
              <a:t> or </a:t>
            </a:r>
            <a:r>
              <a:rPr b="1" i="1" lang="en-US" sz="5200"/>
              <a:t>Not?</a:t>
            </a:r>
            <a:endParaRPr b="1" i="1" sz="5200"/>
          </a:p>
          <a:p>
            <a:pPr indent="0" lvl="0" marL="0" rtl="0" algn="l">
              <a:spcBef>
                <a:spcPts val="280"/>
              </a:spcBef>
              <a:spcAft>
                <a:spcPts val="0"/>
              </a:spcAft>
              <a:buNone/>
            </a:pPr>
            <a:r>
              <a:t/>
            </a:r>
            <a:endParaRPr/>
          </a:p>
        </p:txBody>
      </p:sp>
      <p:sp>
        <p:nvSpPr>
          <p:cNvPr id="372" name="Google Shape;372;p48"/>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373" name="Google Shape;373;p48"/>
          <p:cNvSpPr txBox="1"/>
          <p:nvPr/>
        </p:nvSpPr>
        <p:spPr>
          <a:xfrm>
            <a:off x="4641900" y="1901825"/>
            <a:ext cx="6063900" cy="569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500">
              <a:latin typeface="Calibri"/>
              <a:ea typeface="Calibri"/>
              <a:cs typeface="Calibri"/>
              <a:sym typeface="Calibri"/>
            </a:endParaRPr>
          </a:p>
        </p:txBody>
      </p:sp>
      <p:pic>
        <p:nvPicPr>
          <p:cNvPr id="374" name="Google Shape;374;p48"/>
          <p:cNvPicPr preferRelativeResize="0"/>
          <p:nvPr/>
        </p:nvPicPr>
        <p:blipFill>
          <a:blip r:embed="rId3">
            <a:alphaModFix/>
          </a:blip>
          <a:stretch>
            <a:fillRect/>
          </a:stretch>
        </p:blipFill>
        <p:spPr>
          <a:xfrm>
            <a:off x="207850" y="813313"/>
            <a:ext cx="3120499" cy="3120499"/>
          </a:xfrm>
          <a:prstGeom prst="rect">
            <a:avLst/>
          </a:prstGeom>
          <a:noFill/>
          <a:ln>
            <a:noFill/>
          </a:ln>
        </p:spPr>
      </p:pic>
      <p:pic>
        <p:nvPicPr>
          <p:cNvPr id="375" name="Google Shape;375;p48"/>
          <p:cNvPicPr preferRelativeResize="0"/>
          <p:nvPr/>
        </p:nvPicPr>
        <p:blipFill>
          <a:blip r:embed="rId4">
            <a:alphaModFix/>
          </a:blip>
          <a:stretch>
            <a:fillRect/>
          </a:stretch>
        </p:blipFill>
        <p:spPr>
          <a:xfrm>
            <a:off x="8385725" y="3605163"/>
            <a:ext cx="2790274" cy="2790275"/>
          </a:xfrm>
          <a:prstGeom prst="rect">
            <a:avLst/>
          </a:prstGeom>
          <a:noFill/>
          <a:ln>
            <a:noFill/>
          </a:ln>
        </p:spPr>
      </p:pic>
      <p:sp>
        <p:nvSpPr>
          <p:cNvPr id="376" name="Google Shape;376;p48"/>
          <p:cNvSpPr txBox="1"/>
          <p:nvPr/>
        </p:nvSpPr>
        <p:spPr>
          <a:xfrm>
            <a:off x="3526900" y="5995225"/>
            <a:ext cx="879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77" name="Google Shape;377;p48"/>
          <p:cNvSpPr txBox="1"/>
          <p:nvPr/>
        </p:nvSpPr>
        <p:spPr>
          <a:xfrm>
            <a:off x="3087700" y="2797938"/>
            <a:ext cx="76980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500">
                <a:latin typeface="Calibri"/>
                <a:ea typeface="Calibri"/>
                <a:cs typeface="Calibri"/>
                <a:sym typeface="Calibri"/>
              </a:rPr>
              <a:t>What are some healthy food choices for snacks and why?</a:t>
            </a:r>
            <a:endParaRPr b="1" sz="3500">
              <a:latin typeface="Calibri"/>
              <a:ea typeface="Calibri"/>
              <a:cs typeface="Calibri"/>
              <a:sym typeface="Calibri"/>
            </a:endParaRPr>
          </a:p>
        </p:txBody>
      </p:sp>
      <p:sp>
        <p:nvSpPr>
          <p:cNvPr id="378" name="Google Shape;378;p48"/>
          <p:cNvSpPr txBox="1"/>
          <p:nvPr/>
        </p:nvSpPr>
        <p:spPr>
          <a:xfrm>
            <a:off x="3328350" y="4097300"/>
            <a:ext cx="54069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latin typeface="Calibri"/>
                <a:ea typeface="Calibri"/>
                <a:cs typeface="Calibri"/>
                <a:sym typeface="Calibri"/>
              </a:rPr>
              <a:t>Do you like potato chips or pretzels?</a:t>
            </a:r>
            <a:endParaRPr b="1" sz="3000">
              <a:latin typeface="Calibri"/>
              <a:ea typeface="Calibri"/>
              <a:cs typeface="Calibri"/>
              <a:sym typeface="Calibri"/>
            </a:endParaRPr>
          </a:p>
        </p:txBody>
      </p:sp>
      <p:sp>
        <p:nvSpPr>
          <p:cNvPr id="379" name="Google Shape;379;p48"/>
          <p:cNvSpPr txBox="1"/>
          <p:nvPr/>
        </p:nvSpPr>
        <p:spPr>
          <a:xfrm>
            <a:off x="3969850" y="5345400"/>
            <a:ext cx="37728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500">
                <a:latin typeface="Calibri"/>
                <a:ea typeface="Calibri"/>
                <a:cs typeface="Calibri"/>
                <a:sym typeface="Calibri"/>
              </a:rPr>
              <a:t>Do you eat snacks during the day?</a:t>
            </a:r>
            <a:endParaRPr sz="2500">
              <a:latin typeface="Calibri"/>
              <a:ea typeface="Calibri"/>
              <a:cs typeface="Calibri"/>
              <a:sym typeface="Calibri"/>
            </a:endParaRPr>
          </a:p>
        </p:txBody>
      </p:sp>
      <p:sp>
        <p:nvSpPr>
          <p:cNvPr id="380" name="Google Shape;380;p48"/>
          <p:cNvSpPr txBox="1"/>
          <p:nvPr/>
        </p:nvSpPr>
        <p:spPr>
          <a:xfrm>
            <a:off x="2759350" y="1452775"/>
            <a:ext cx="83547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900">
                <a:latin typeface="Calibri"/>
                <a:ea typeface="Calibri"/>
                <a:cs typeface="Calibri"/>
                <a:sym typeface="Calibri"/>
              </a:rPr>
              <a:t>What would happen if I only ate potato chips at every meal of the day?</a:t>
            </a:r>
            <a:endParaRPr b="1" sz="39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9"/>
          <p:cNvSpPr txBox="1"/>
          <p:nvPr>
            <p:ph idx="1" type="body"/>
          </p:nvPr>
        </p:nvSpPr>
        <p:spPr>
          <a:xfrm>
            <a:off x="406400" y="1066800"/>
            <a:ext cx="4479900" cy="50292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3200"/>
              <a:t>Students Leading the Discussion</a:t>
            </a:r>
            <a:endParaRPr b="1" sz="3200"/>
          </a:p>
          <a:p>
            <a:pPr indent="0" lvl="0" marL="0" rtl="0" algn="l">
              <a:spcBef>
                <a:spcPts val="280"/>
              </a:spcBef>
              <a:spcAft>
                <a:spcPts val="0"/>
              </a:spcAft>
              <a:buNone/>
            </a:pPr>
            <a:r>
              <a:t/>
            </a:r>
            <a:endParaRPr b="1" sz="1600"/>
          </a:p>
          <a:p>
            <a:pPr indent="-387350" lvl="0" marL="457200" rtl="0" algn="l">
              <a:spcBef>
                <a:spcPts val="280"/>
              </a:spcBef>
              <a:spcAft>
                <a:spcPts val="0"/>
              </a:spcAft>
              <a:buClr>
                <a:srgbClr val="000000"/>
              </a:buClr>
              <a:buSzPts val="2500"/>
              <a:buChar char="●"/>
            </a:pPr>
            <a:r>
              <a:rPr b="1" lang="en-US" sz="2500">
                <a:solidFill>
                  <a:srgbClr val="000000"/>
                </a:solidFill>
              </a:rPr>
              <a:t>What do you notice about the classroom arrangements for this class discussion?</a:t>
            </a:r>
            <a:endParaRPr b="1" sz="2500">
              <a:solidFill>
                <a:srgbClr val="000000"/>
              </a:solidFill>
            </a:endParaRPr>
          </a:p>
          <a:p>
            <a:pPr indent="0" lvl="0" marL="457200" rtl="0" algn="l">
              <a:spcBef>
                <a:spcPts val="280"/>
              </a:spcBef>
              <a:spcAft>
                <a:spcPts val="0"/>
              </a:spcAft>
              <a:buNone/>
            </a:pPr>
            <a:r>
              <a:t/>
            </a:r>
            <a:endParaRPr b="1" sz="2500">
              <a:solidFill>
                <a:srgbClr val="000000"/>
              </a:solidFill>
            </a:endParaRPr>
          </a:p>
          <a:p>
            <a:pPr indent="-387350" lvl="0" marL="457200" rtl="0" algn="l">
              <a:spcBef>
                <a:spcPts val="280"/>
              </a:spcBef>
              <a:spcAft>
                <a:spcPts val="0"/>
              </a:spcAft>
              <a:buClr>
                <a:srgbClr val="000000"/>
              </a:buClr>
              <a:buSzPts val="2500"/>
              <a:buChar char="●"/>
            </a:pPr>
            <a:r>
              <a:rPr b="1" lang="en-US" sz="2500">
                <a:solidFill>
                  <a:srgbClr val="000000"/>
                </a:solidFill>
              </a:rPr>
              <a:t>How do these students interact with each other?</a:t>
            </a:r>
            <a:endParaRPr b="1" sz="2500">
              <a:solidFill>
                <a:srgbClr val="000000"/>
              </a:solidFill>
            </a:endParaRPr>
          </a:p>
          <a:p>
            <a:pPr indent="0" lvl="0" marL="457200" rtl="0" algn="l">
              <a:spcBef>
                <a:spcPts val="280"/>
              </a:spcBef>
              <a:spcAft>
                <a:spcPts val="0"/>
              </a:spcAft>
              <a:buNone/>
            </a:pPr>
            <a:r>
              <a:t/>
            </a:r>
            <a:endParaRPr b="1" sz="2500">
              <a:solidFill>
                <a:srgbClr val="000000"/>
              </a:solidFill>
            </a:endParaRPr>
          </a:p>
          <a:p>
            <a:pPr indent="-387350" lvl="0" marL="457200" rtl="0" algn="l">
              <a:spcBef>
                <a:spcPts val="280"/>
              </a:spcBef>
              <a:spcAft>
                <a:spcPts val="0"/>
              </a:spcAft>
              <a:buClr>
                <a:srgbClr val="000000"/>
              </a:buClr>
              <a:buSzPts val="2500"/>
              <a:buChar char="●"/>
            </a:pPr>
            <a:r>
              <a:rPr b="1" lang="en-US" sz="2500">
                <a:solidFill>
                  <a:srgbClr val="000000"/>
                </a:solidFill>
              </a:rPr>
              <a:t>What does the teacher do / say during the discussion?</a:t>
            </a:r>
            <a:endParaRPr b="1" sz="2500">
              <a:solidFill>
                <a:srgbClr val="000000"/>
              </a:solidFill>
            </a:endParaRPr>
          </a:p>
          <a:p>
            <a:pPr indent="0" lvl="0" marL="0" rtl="0" algn="l">
              <a:spcBef>
                <a:spcPts val="280"/>
              </a:spcBef>
              <a:spcAft>
                <a:spcPts val="0"/>
              </a:spcAft>
              <a:buNone/>
            </a:pPr>
            <a:r>
              <a:t/>
            </a:r>
            <a:endParaRPr b="1" sz="2500">
              <a:solidFill>
                <a:srgbClr val="000000"/>
              </a:solidFill>
            </a:endParaRPr>
          </a:p>
          <a:p>
            <a:pPr indent="0" lvl="0" marL="0" rtl="0" algn="l">
              <a:spcBef>
                <a:spcPts val="280"/>
              </a:spcBef>
              <a:spcAft>
                <a:spcPts val="0"/>
              </a:spcAft>
              <a:buNone/>
            </a:pPr>
            <a:r>
              <a:t/>
            </a:r>
            <a:endParaRPr b="1" sz="2500">
              <a:solidFill>
                <a:srgbClr val="000000"/>
              </a:solidFill>
            </a:endParaRPr>
          </a:p>
          <a:p>
            <a:pPr indent="0" lvl="0" marL="457200" rtl="0" algn="l">
              <a:spcBef>
                <a:spcPts val="280"/>
              </a:spcBef>
              <a:spcAft>
                <a:spcPts val="0"/>
              </a:spcAft>
              <a:buNone/>
            </a:pPr>
            <a:r>
              <a:t/>
            </a:r>
            <a:endParaRPr/>
          </a:p>
          <a:p>
            <a:pPr indent="0" lvl="0" marL="0" rtl="0" algn="l">
              <a:spcBef>
                <a:spcPts val="280"/>
              </a:spcBef>
              <a:spcAft>
                <a:spcPts val="0"/>
              </a:spcAft>
              <a:buNone/>
            </a:pPr>
            <a:r>
              <a:t/>
            </a:r>
            <a:endParaRPr/>
          </a:p>
        </p:txBody>
      </p:sp>
      <p:sp>
        <p:nvSpPr>
          <p:cNvPr id="387" name="Google Shape;387;p49"/>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pic>
        <p:nvPicPr>
          <p:cNvPr descr="The teacher's question is open in nature and challenges all students to formulate questions and to demonstrate reasoning." id="388" name="Google Shape;388;p49" title="Teacher uses questioning techniques to engage students - Example 19">
            <a:hlinkClick r:id="rId3"/>
          </p:cNvPr>
          <p:cNvPicPr preferRelativeResize="0"/>
          <p:nvPr/>
        </p:nvPicPr>
        <p:blipFill>
          <a:blip r:embed="rId4">
            <a:alphaModFix/>
          </a:blip>
          <a:stretch>
            <a:fillRect/>
          </a:stretch>
        </p:blipFill>
        <p:spPr>
          <a:xfrm>
            <a:off x="4886299" y="1001837"/>
            <a:ext cx="6472426" cy="4854325"/>
          </a:xfrm>
          <a:prstGeom prst="rect">
            <a:avLst/>
          </a:prstGeom>
          <a:noFill/>
          <a:ln>
            <a:noFill/>
          </a:ln>
        </p:spPr>
      </p:pic>
      <p:sp>
        <p:nvSpPr>
          <p:cNvPr id="389" name="Google Shape;389;p49"/>
          <p:cNvSpPr txBox="1"/>
          <p:nvPr/>
        </p:nvSpPr>
        <p:spPr>
          <a:xfrm>
            <a:off x="4925050" y="5966200"/>
            <a:ext cx="6678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EngageNY. (2016). </a:t>
            </a:r>
            <a:r>
              <a:rPr i="1" lang="en-US">
                <a:latin typeface="Calibri"/>
                <a:ea typeface="Calibri"/>
                <a:cs typeface="Calibri"/>
                <a:sym typeface="Calibri"/>
              </a:rPr>
              <a:t>Teacher</a:t>
            </a:r>
            <a:r>
              <a:rPr i="1" lang="en-US">
                <a:latin typeface="Calibri"/>
                <a:ea typeface="Calibri"/>
                <a:cs typeface="Calibri"/>
                <a:sym typeface="Calibri"/>
              </a:rPr>
              <a:t> uses questioning techniques to engage students - Example 19. </a:t>
            </a:r>
            <a:r>
              <a:rPr lang="en-US" u="sng">
                <a:solidFill>
                  <a:schemeClr val="hlink"/>
                </a:solidFill>
                <a:latin typeface="Calibri"/>
                <a:ea typeface="Calibri"/>
                <a:cs typeface="Calibri"/>
                <a:sym typeface="Calibri"/>
                <a:hlinkClick r:id="rId5"/>
              </a:rPr>
              <a:t>https://www.youtube.com/watch?v=1WQCWF7ENfI</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p:nvPr/>
        </p:nvSpPr>
        <p:spPr>
          <a:xfrm>
            <a:off x="435000" y="784675"/>
            <a:ext cx="11322000" cy="115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u="none" cap="none" strike="noStrike">
                <a:solidFill>
                  <a:schemeClr val="dk1"/>
                </a:solidFill>
                <a:latin typeface="Calibri"/>
                <a:ea typeface="Calibri"/>
                <a:cs typeface="Calibri"/>
                <a:sym typeface="Calibri"/>
              </a:rPr>
              <a:t>Purpose of Module </a:t>
            </a:r>
            <a:r>
              <a:rPr b="1" lang="en-US" sz="3000">
                <a:solidFill>
                  <a:schemeClr val="dk1"/>
                </a:solidFill>
                <a:latin typeface="Calibri"/>
                <a:ea typeface="Calibri"/>
                <a:cs typeface="Calibri"/>
                <a:sym typeface="Calibri"/>
              </a:rPr>
              <a:t>9</a:t>
            </a:r>
            <a:r>
              <a:rPr b="1" lang="en-US" sz="3000" u="none" cap="none" strike="noStrike">
                <a:solidFill>
                  <a:schemeClr val="dk1"/>
                </a:solidFill>
                <a:latin typeface="Calibri"/>
                <a:ea typeface="Calibri"/>
                <a:cs typeface="Calibri"/>
                <a:sym typeface="Calibri"/>
              </a:rPr>
              <a:t>: To effec</a:t>
            </a:r>
            <a:r>
              <a:rPr b="1" lang="en-US" sz="3000">
                <a:solidFill>
                  <a:schemeClr val="dk1"/>
                </a:solidFill>
                <a:latin typeface="Calibri"/>
                <a:ea typeface="Calibri"/>
                <a:cs typeface="Calibri"/>
                <a:sym typeface="Calibri"/>
              </a:rPr>
              <a:t>tively facilitate discussions and debates </a:t>
            </a:r>
            <a:endParaRPr sz="1200"/>
          </a:p>
          <a:p>
            <a:pPr indent="0" lvl="0" marL="0" marR="0" rtl="0" algn="l">
              <a:spcBef>
                <a:spcPts val="640"/>
              </a:spcBef>
              <a:spcAft>
                <a:spcPts val="0"/>
              </a:spcAft>
              <a:buNone/>
            </a:pPr>
            <a:r>
              <a:rPr b="0" i="0" lang="en-US" sz="3000" u="none" cap="none" strike="noStrike">
                <a:solidFill>
                  <a:schemeClr val="dk1"/>
                </a:solidFill>
                <a:latin typeface="Calibri"/>
                <a:ea typeface="Calibri"/>
                <a:cs typeface="Calibri"/>
                <a:sym typeface="Calibri"/>
              </a:rPr>
              <a:t> </a:t>
            </a:r>
            <a:endParaRPr sz="1200"/>
          </a:p>
          <a:p>
            <a:pPr indent="0" lvl="0" marL="0" marR="0" rtl="0" algn="l">
              <a:spcBef>
                <a:spcPts val="640"/>
              </a:spcBef>
              <a:spcAft>
                <a:spcPts val="0"/>
              </a:spcAft>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None/>
            </a:pPr>
            <a:r>
              <a:t/>
            </a:r>
            <a:endParaRPr/>
          </a:p>
          <a:p>
            <a:pPr indent="0" lvl="0" marL="0" marR="0" rtl="0" algn="l">
              <a:spcBef>
                <a:spcPts val="640"/>
              </a:spcBef>
              <a:spcAft>
                <a:spcPts val="0"/>
              </a:spcAft>
              <a:buNone/>
            </a:pPr>
            <a:r>
              <a:t/>
            </a:r>
            <a:endParaRPr/>
          </a:p>
        </p:txBody>
      </p:sp>
      <p:sp>
        <p:nvSpPr>
          <p:cNvPr id="150" name="Google Shape;150;p23"/>
          <p:cNvSpPr txBox="1"/>
          <p:nvPr>
            <p:ph idx="2" type="body"/>
          </p:nvPr>
        </p:nvSpPr>
        <p:spPr>
          <a:xfrm>
            <a:off x="614550" y="3124075"/>
            <a:ext cx="10962900" cy="416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800">
                <a:solidFill>
                  <a:srgbClr val="000000"/>
                </a:solidFill>
              </a:rPr>
              <a:t>By the end of the module, you will be able to:</a:t>
            </a:r>
            <a:endParaRPr sz="2800">
              <a:solidFill>
                <a:srgbClr val="000000"/>
              </a:solidFill>
            </a:endParaRPr>
          </a:p>
          <a:p>
            <a:pPr indent="-304800" lvl="0" marL="457200" rtl="0" algn="l">
              <a:lnSpc>
                <a:spcPct val="115000"/>
              </a:lnSpc>
              <a:spcBef>
                <a:spcPts val="1000"/>
              </a:spcBef>
              <a:spcAft>
                <a:spcPts val="0"/>
              </a:spcAft>
              <a:buClr>
                <a:srgbClr val="212121"/>
              </a:buClr>
              <a:buSzPts val="1200"/>
              <a:buChar char="●"/>
            </a:pPr>
            <a:r>
              <a:rPr lang="en-US" sz="2200">
                <a:solidFill>
                  <a:srgbClr val="000000"/>
                </a:solidFill>
              </a:rPr>
              <a:t>describe the benefits of communicative language teaching through discussions and debates and how to use them in the EFL classroom</a:t>
            </a:r>
            <a:endParaRPr sz="2200">
              <a:solidFill>
                <a:srgbClr val="000000"/>
              </a:solidFill>
            </a:endParaRPr>
          </a:p>
          <a:p>
            <a:pPr indent="-304800" lvl="0" marL="457200" rtl="0" algn="l">
              <a:lnSpc>
                <a:spcPct val="115000"/>
              </a:lnSpc>
              <a:spcBef>
                <a:spcPts val="0"/>
              </a:spcBef>
              <a:spcAft>
                <a:spcPts val="0"/>
              </a:spcAft>
              <a:buClr>
                <a:srgbClr val="212121"/>
              </a:buClr>
              <a:buSzPts val="1200"/>
              <a:buChar char="●"/>
            </a:pPr>
            <a:r>
              <a:rPr lang="en-US" sz="2200">
                <a:solidFill>
                  <a:srgbClr val="000000"/>
                </a:solidFill>
              </a:rPr>
              <a:t>explore various cooperative learning and interactive language tasks and strategies that build language proficiency and a classroom discourse community</a:t>
            </a:r>
            <a:endParaRPr sz="2200">
              <a:solidFill>
                <a:srgbClr val="000000"/>
              </a:solidFill>
            </a:endParaRPr>
          </a:p>
          <a:p>
            <a:pPr indent="-304800" lvl="0" marL="457200" rtl="0" algn="l">
              <a:lnSpc>
                <a:spcPct val="115000"/>
              </a:lnSpc>
              <a:spcBef>
                <a:spcPts val="0"/>
              </a:spcBef>
              <a:spcAft>
                <a:spcPts val="0"/>
              </a:spcAft>
              <a:buClr>
                <a:srgbClr val="212121"/>
              </a:buClr>
              <a:buSzPts val="1200"/>
              <a:buChar char="●"/>
            </a:pPr>
            <a:r>
              <a:rPr lang="en-US" sz="2200">
                <a:solidFill>
                  <a:srgbClr val="000000"/>
                </a:solidFill>
              </a:rPr>
              <a:t>develop higher order thinking questions that encourage critical thinking in the classroom</a:t>
            </a:r>
            <a:endParaRPr sz="2200">
              <a:solidFill>
                <a:srgbClr val="000000"/>
              </a:solidFill>
            </a:endParaRPr>
          </a:p>
          <a:p>
            <a:pPr indent="-304800" lvl="0" marL="457200" rtl="0" algn="l">
              <a:lnSpc>
                <a:spcPct val="115000"/>
              </a:lnSpc>
              <a:spcBef>
                <a:spcPts val="0"/>
              </a:spcBef>
              <a:spcAft>
                <a:spcPts val="0"/>
              </a:spcAft>
              <a:buClr>
                <a:srgbClr val="212121"/>
              </a:buClr>
              <a:buSzPts val="1200"/>
              <a:buChar char="●"/>
            </a:pPr>
            <a:r>
              <a:rPr lang="en-US" sz="2200">
                <a:solidFill>
                  <a:srgbClr val="000000"/>
                </a:solidFill>
              </a:rPr>
              <a:t>design ways you plan to integrate and manage learning activities that support a communicative approach for language learning in your classroom</a:t>
            </a:r>
            <a:endParaRPr sz="2200">
              <a:solidFill>
                <a:srgbClr val="000000"/>
              </a:solidFill>
            </a:endParaRPr>
          </a:p>
          <a:p>
            <a:pPr indent="0" lvl="0" marL="457200" rtl="0" algn="l">
              <a:lnSpc>
                <a:spcPct val="115000"/>
              </a:lnSpc>
              <a:spcBef>
                <a:spcPts val="1000"/>
              </a:spcBef>
              <a:spcAft>
                <a:spcPts val="0"/>
              </a:spcAft>
              <a:buNone/>
            </a:pPr>
            <a:r>
              <a:t/>
            </a:r>
            <a:endParaRPr sz="2100">
              <a:solidFill>
                <a:srgbClr val="000000"/>
              </a:solidFill>
            </a:endParaRPr>
          </a:p>
          <a:p>
            <a:pPr indent="0" lvl="0" marL="457200" rtl="0" algn="l">
              <a:lnSpc>
                <a:spcPct val="100000"/>
              </a:lnSpc>
              <a:spcBef>
                <a:spcPts val="0"/>
              </a:spcBef>
              <a:spcAft>
                <a:spcPts val="0"/>
              </a:spcAft>
              <a:buNone/>
            </a:pPr>
            <a:r>
              <a:t/>
            </a:r>
            <a:endParaRPr sz="2800">
              <a:solidFill>
                <a:srgbClr val="000000"/>
              </a:solidFill>
            </a:endParaRPr>
          </a:p>
        </p:txBody>
      </p:sp>
      <p:sp>
        <p:nvSpPr>
          <p:cNvPr id="151" name="Google Shape;151;p23"/>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b="1" lang="en-US" sz="2000">
                <a:solidFill>
                  <a:schemeClr val="lt1"/>
                </a:solidFill>
              </a:rPr>
              <a:t>TETE MODULE 9 - FACILITATING DISCUSSIONS AND DEBATES</a:t>
            </a:r>
            <a:endParaRPr b="1">
              <a:solidFill>
                <a:srgbClr val="FFFFFF"/>
              </a:solidFill>
            </a:endParaRPr>
          </a:p>
        </p:txBody>
      </p:sp>
      <p:pic>
        <p:nvPicPr>
          <p:cNvPr id="152" name="Google Shape;152;p23"/>
          <p:cNvPicPr preferRelativeResize="0"/>
          <p:nvPr/>
        </p:nvPicPr>
        <p:blipFill>
          <a:blip r:embed="rId3">
            <a:alphaModFix/>
          </a:blip>
          <a:stretch>
            <a:fillRect/>
          </a:stretch>
        </p:blipFill>
        <p:spPr>
          <a:xfrm>
            <a:off x="4594675" y="1274875"/>
            <a:ext cx="2577126" cy="19207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0"/>
          <p:cNvSpPr txBox="1"/>
          <p:nvPr>
            <p:ph idx="2" type="body"/>
          </p:nvPr>
        </p:nvSpPr>
        <p:spPr>
          <a:xfrm>
            <a:off x="406300" y="898100"/>
            <a:ext cx="10769700" cy="5401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sz="3900"/>
              <a:t>Cooperative Learning &amp; Interactive Language Tasks</a:t>
            </a:r>
            <a:endParaRPr b="1" sz="3900"/>
          </a:p>
          <a:p>
            <a:pPr indent="0" lvl="0" marL="0" rtl="0" algn="ctr">
              <a:spcBef>
                <a:spcPts val="0"/>
              </a:spcBef>
              <a:spcAft>
                <a:spcPts val="0"/>
              </a:spcAft>
              <a:buNone/>
            </a:pPr>
            <a:r>
              <a:rPr b="1" i="1" lang="en-US" sz="3900"/>
              <a:t>Activities for Building Practice and Proficiency</a:t>
            </a:r>
            <a:endParaRPr b="1" i="1" sz="3900"/>
          </a:p>
          <a:p>
            <a:pPr indent="0" lvl="0" marL="0" rtl="0" algn="ctr">
              <a:spcBef>
                <a:spcPts val="0"/>
              </a:spcBef>
              <a:spcAft>
                <a:spcPts val="0"/>
              </a:spcAft>
              <a:buNone/>
            </a:pPr>
            <a:r>
              <a:t/>
            </a:r>
            <a:endParaRPr b="1" i="1" sz="2200"/>
          </a:p>
          <a:p>
            <a:pPr indent="-476250" lvl="0" marL="457200" rtl="0" algn="l">
              <a:spcBef>
                <a:spcPts val="0"/>
              </a:spcBef>
              <a:spcAft>
                <a:spcPts val="0"/>
              </a:spcAft>
              <a:buClr>
                <a:srgbClr val="212121"/>
              </a:buClr>
              <a:buSzPts val="3900"/>
              <a:buChar char="●"/>
            </a:pPr>
            <a:r>
              <a:rPr b="1" lang="en-US" sz="3900">
                <a:solidFill>
                  <a:srgbClr val="212121"/>
                </a:solidFill>
              </a:rPr>
              <a:t>Tower Build</a:t>
            </a:r>
            <a:endParaRPr b="1" sz="3900">
              <a:solidFill>
                <a:srgbClr val="212121"/>
              </a:solidFill>
            </a:endParaRPr>
          </a:p>
          <a:p>
            <a:pPr indent="-476250" lvl="0" marL="457200" rtl="0" algn="l">
              <a:spcBef>
                <a:spcPts val="0"/>
              </a:spcBef>
              <a:spcAft>
                <a:spcPts val="0"/>
              </a:spcAft>
              <a:buClr>
                <a:srgbClr val="212121"/>
              </a:buClr>
              <a:buSzPts val="3900"/>
              <a:buChar char="●"/>
            </a:pPr>
            <a:r>
              <a:rPr b="1" lang="en-US" sz="3900">
                <a:solidFill>
                  <a:srgbClr val="212121"/>
                </a:solidFill>
              </a:rPr>
              <a:t>Information Gap Activities</a:t>
            </a:r>
            <a:endParaRPr b="1" sz="3900">
              <a:solidFill>
                <a:srgbClr val="212121"/>
              </a:solidFill>
            </a:endParaRPr>
          </a:p>
          <a:p>
            <a:pPr indent="-476250" lvl="0" marL="457200" rtl="0" algn="l">
              <a:spcBef>
                <a:spcPts val="0"/>
              </a:spcBef>
              <a:spcAft>
                <a:spcPts val="0"/>
              </a:spcAft>
              <a:buClr>
                <a:srgbClr val="212121"/>
              </a:buClr>
              <a:buSzPts val="3900"/>
              <a:buChar char="●"/>
            </a:pPr>
            <a:r>
              <a:rPr b="1" lang="en-US" sz="3900">
                <a:solidFill>
                  <a:srgbClr val="212121"/>
                </a:solidFill>
              </a:rPr>
              <a:t>Jigsaw Activities - </a:t>
            </a:r>
            <a:r>
              <a:rPr b="1" lang="en-US" sz="3900" u="sng">
                <a:solidFill>
                  <a:schemeClr val="hlink"/>
                </a:solidFill>
                <a:hlinkClick r:id="rId3"/>
              </a:rPr>
              <a:t>https://youtu.be/euhtXUgBEts</a:t>
            </a:r>
            <a:endParaRPr b="1" sz="3900">
              <a:solidFill>
                <a:srgbClr val="212121"/>
              </a:solidFill>
            </a:endParaRPr>
          </a:p>
          <a:p>
            <a:pPr indent="-476250" lvl="0" marL="457200" rtl="0" algn="l">
              <a:spcBef>
                <a:spcPts val="0"/>
              </a:spcBef>
              <a:spcAft>
                <a:spcPts val="0"/>
              </a:spcAft>
              <a:buClr>
                <a:srgbClr val="212121"/>
              </a:buClr>
              <a:buSzPts val="3900"/>
              <a:buChar char="●"/>
            </a:pPr>
            <a:r>
              <a:rPr b="1" lang="en-US" sz="3900">
                <a:solidFill>
                  <a:srgbClr val="212121"/>
                </a:solidFill>
              </a:rPr>
              <a:t>Games - Bucket of Prompts / </a:t>
            </a:r>
            <a:r>
              <a:rPr b="1" i="1" lang="en-US" sz="3900">
                <a:solidFill>
                  <a:srgbClr val="212121"/>
                </a:solidFill>
              </a:rPr>
              <a:t>Would you rather?</a:t>
            </a:r>
            <a:endParaRPr b="1" i="1" sz="3900">
              <a:solidFill>
                <a:srgbClr val="212121"/>
              </a:solidFill>
            </a:endParaRPr>
          </a:p>
          <a:p>
            <a:pPr indent="-476250" lvl="0" marL="457200" rtl="0" algn="l">
              <a:spcBef>
                <a:spcPts val="0"/>
              </a:spcBef>
              <a:spcAft>
                <a:spcPts val="0"/>
              </a:spcAft>
              <a:buClr>
                <a:srgbClr val="212121"/>
              </a:buClr>
              <a:buSzPts val="3900"/>
              <a:buChar char="●"/>
            </a:pPr>
            <a:r>
              <a:rPr b="1" lang="en-US" sz="3900">
                <a:solidFill>
                  <a:srgbClr val="212121"/>
                </a:solidFill>
              </a:rPr>
              <a:t>FlipGrid - Recording and responding to conversations - </a:t>
            </a:r>
            <a:r>
              <a:rPr b="1" lang="en-US" sz="3900" u="sng">
                <a:solidFill>
                  <a:schemeClr val="hlink"/>
                </a:solidFill>
                <a:hlinkClick r:id="rId4"/>
              </a:rPr>
              <a:t>www.flipgrid.com</a:t>
            </a:r>
            <a:endParaRPr b="1" sz="3900">
              <a:solidFill>
                <a:srgbClr val="212121"/>
              </a:solidFill>
            </a:endParaRPr>
          </a:p>
          <a:p>
            <a:pPr indent="0" lvl="0" marL="457200" rtl="0" algn="l">
              <a:spcBef>
                <a:spcPts val="0"/>
              </a:spcBef>
              <a:spcAft>
                <a:spcPts val="0"/>
              </a:spcAft>
              <a:buNone/>
            </a:pPr>
            <a:r>
              <a:t/>
            </a:r>
            <a:endParaRPr b="1" sz="3900">
              <a:solidFill>
                <a:srgbClr val="212121"/>
              </a:solidFill>
            </a:endParaRPr>
          </a:p>
          <a:p>
            <a:pPr indent="0" lvl="0" marL="457200" rtl="0" algn="l">
              <a:spcBef>
                <a:spcPts val="0"/>
              </a:spcBef>
              <a:spcAft>
                <a:spcPts val="0"/>
              </a:spcAft>
              <a:buNone/>
            </a:pPr>
            <a:r>
              <a:t/>
            </a:r>
            <a:endParaRPr b="1" sz="3900">
              <a:solidFill>
                <a:srgbClr val="212121"/>
              </a:solidFill>
            </a:endParaRPr>
          </a:p>
          <a:p>
            <a:pPr indent="0" lvl="0" marL="0" rtl="0" algn="l">
              <a:spcBef>
                <a:spcPts val="280"/>
              </a:spcBef>
              <a:spcAft>
                <a:spcPts val="0"/>
              </a:spcAft>
              <a:buNone/>
            </a:pPr>
            <a:r>
              <a:t/>
            </a:r>
            <a:endParaRPr/>
          </a:p>
        </p:txBody>
      </p:sp>
      <p:sp>
        <p:nvSpPr>
          <p:cNvPr id="396" name="Google Shape;396;p50"/>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1"/>
          <p:cNvSpPr txBox="1"/>
          <p:nvPr>
            <p:ph idx="1" type="body"/>
          </p:nvPr>
        </p:nvSpPr>
        <p:spPr>
          <a:xfrm>
            <a:off x="406400" y="838163"/>
            <a:ext cx="5181600" cy="4217700"/>
          </a:xfrm>
          <a:prstGeom prst="rect">
            <a:avLst/>
          </a:prstGeom>
        </p:spPr>
        <p:txBody>
          <a:bodyPr anchorCtr="0" anchor="t" bIns="45700" lIns="91425" spcFirstLastPara="1" rIns="91425" wrap="square" tIns="45700">
            <a:noAutofit/>
          </a:bodyPr>
          <a:lstStyle/>
          <a:p>
            <a:pPr indent="0" lvl="0" marL="0" rtl="0" algn="just">
              <a:lnSpc>
                <a:spcPct val="115000"/>
              </a:lnSpc>
              <a:spcBef>
                <a:spcPts val="900"/>
              </a:spcBef>
              <a:spcAft>
                <a:spcPts val="0"/>
              </a:spcAft>
              <a:buNone/>
            </a:pPr>
            <a:r>
              <a:rPr b="1" lang="en-US" sz="2000">
                <a:solidFill>
                  <a:srgbClr val="000000"/>
                </a:solidFill>
              </a:rPr>
              <a:t>Oleg Beliy - Group 10 - </a:t>
            </a:r>
            <a:r>
              <a:rPr b="1" lang="en-US" sz="2000" u="sng">
                <a:solidFill>
                  <a:schemeClr val="hlink"/>
                </a:solidFill>
                <a:hlinkClick r:id="rId3"/>
              </a:rPr>
              <a:t>https://bit.ly/38CTWHo</a:t>
            </a:r>
            <a:endParaRPr b="1" sz="2000">
              <a:solidFill>
                <a:srgbClr val="000000"/>
              </a:solidFill>
            </a:endParaRPr>
          </a:p>
          <a:p>
            <a:pPr indent="0" lvl="0" marL="0" rtl="0" algn="just">
              <a:lnSpc>
                <a:spcPct val="115000"/>
              </a:lnSpc>
              <a:spcBef>
                <a:spcPts val="900"/>
              </a:spcBef>
              <a:spcAft>
                <a:spcPts val="0"/>
              </a:spcAft>
              <a:buNone/>
            </a:pPr>
            <a:r>
              <a:rPr lang="en-US" sz="2000">
                <a:solidFill>
                  <a:srgbClr val="000000"/>
                </a:solidFill>
              </a:rPr>
              <a:t>The debate activity I want to share is called Mock Debate.</a:t>
            </a:r>
            <a:endParaRPr sz="2000">
              <a:solidFill>
                <a:srgbClr val="000000"/>
              </a:solidFill>
            </a:endParaRPr>
          </a:p>
          <a:p>
            <a:pPr indent="0" lvl="0" marL="0" rtl="0" algn="just">
              <a:lnSpc>
                <a:spcPct val="115000"/>
              </a:lnSpc>
              <a:spcBef>
                <a:spcPts val="900"/>
              </a:spcBef>
              <a:spcAft>
                <a:spcPts val="0"/>
              </a:spcAft>
              <a:buNone/>
            </a:pPr>
            <a:r>
              <a:rPr lang="en-US" sz="2000">
                <a:solidFill>
                  <a:srgbClr val="000000"/>
                </a:solidFill>
              </a:rPr>
              <a:t>Topic “</a:t>
            </a:r>
            <a:r>
              <a:rPr b="1" lang="en-US" sz="2000">
                <a:solidFill>
                  <a:srgbClr val="000000"/>
                </a:solidFill>
              </a:rPr>
              <a:t>Advertisers perform a useful service to the community</a:t>
            </a:r>
            <a:r>
              <a:rPr lang="en-US" sz="2000">
                <a:solidFill>
                  <a:srgbClr val="000000"/>
                </a:solidFill>
              </a:rPr>
              <a:t>”</a:t>
            </a:r>
            <a:endParaRPr sz="2000">
              <a:solidFill>
                <a:srgbClr val="000000"/>
              </a:solidFill>
            </a:endParaRPr>
          </a:p>
          <a:p>
            <a:pPr indent="0" lvl="0" marL="0" rtl="0" algn="l">
              <a:lnSpc>
                <a:spcPct val="115000"/>
              </a:lnSpc>
              <a:spcBef>
                <a:spcPts val="900"/>
              </a:spcBef>
              <a:spcAft>
                <a:spcPts val="0"/>
              </a:spcAft>
              <a:buNone/>
            </a:pPr>
            <a:r>
              <a:rPr lang="en-US" sz="2000">
                <a:solidFill>
                  <a:srgbClr val="000000"/>
                </a:solidFill>
              </a:rPr>
              <a:t>This activity is effective because it gives students an opportunity to share their thoughts on the topic and be engaged into the discussion and debate. You’ll be surprised how many arguments and counter-arguments can children offer!</a:t>
            </a:r>
            <a:endParaRPr sz="2000">
              <a:solidFill>
                <a:srgbClr val="000000"/>
              </a:solidFill>
            </a:endParaRPr>
          </a:p>
          <a:p>
            <a:pPr indent="0" lvl="0" marL="0" rtl="0" algn="l">
              <a:spcBef>
                <a:spcPts val="280"/>
              </a:spcBef>
              <a:spcAft>
                <a:spcPts val="0"/>
              </a:spcAft>
              <a:buNone/>
            </a:pPr>
            <a:r>
              <a:t/>
            </a:r>
            <a:endParaRPr sz="2000"/>
          </a:p>
        </p:txBody>
      </p:sp>
      <p:sp>
        <p:nvSpPr>
          <p:cNvPr id="403" name="Google Shape;403;p51"/>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pic>
        <p:nvPicPr>
          <p:cNvPr id="404" name="Google Shape;404;p51"/>
          <p:cNvPicPr preferRelativeResize="0"/>
          <p:nvPr/>
        </p:nvPicPr>
        <p:blipFill>
          <a:blip r:embed="rId4">
            <a:alphaModFix/>
          </a:blip>
          <a:stretch>
            <a:fillRect/>
          </a:stretch>
        </p:blipFill>
        <p:spPr>
          <a:xfrm>
            <a:off x="5740400" y="838200"/>
            <a:ext cx="6047624" cy="4217625"/>
          </a:xfrm>
          <a:prstGeom prst="rect">
            <a:avLst/>
          </a:prstGeom>
          <a:noFill/>
          <a:ln>
            <a:noFill/>
          </a:ln>
        </p:spPr>
      </p:pic>
      <p:sp>
        <p:nvSpPr>
          <p:cNvPr id="405" name="Google Shape;405;p51"/>
          <p:cNvSpPr txBox="1"/>
          <p:nvPr/>
        </p:nvSpPr>
        <p:spPr>
          <a:xfrm>
            <a:off x="-386875" y="4880100"/>
            <a:ext cx="11060700" cy="1977900"/>
          </a:xfrm>
          <a:prstGeom prst="rect">
            <a:avLst/>
          </a:prstGeom>
          <a:noFill/>
          <a:ln>
            <a:noFill/>
          </a:ln>
        </p:spPr>
        <p:txBody>
          <a:bodyPr anchorCtr="0" anchor="t" bIns="91425" lIns="91425" spcFirstLastPara="1" rIns="91425" wrap="square" tIns="91425">
            <a:spAutoFit/>
          </a:bodyPr>
          <a:lstStyle/>
          <a:p>
            <a:pPr indent="0" lvl="0" marL="1612900" rtl="0" algn="l">
              <a:lnSpc>
                <a:spcPct val="100000"/>
              </a:lnSpc>
              <a:spcBef>
                <a:spcPts val="900"/>
              </a:spcBef>
              <a:spcAft>
                <a:spcPts val="0"/>
              </a:spcAft>
              <a:buNone/>
            </a:pPr>
            <a:r>
              <a:rPr lang="en-US" sz="2000">
                <a:latin typeface="Calibri"/>
                <a:ea typeface="Calibri"/>
                <a:cs typeface="Calibri"/>
                <a:sym typeface="Calibri"/>
              </a:rPr>
              <a:t>Step 1: Divide students into two groups.</a:t>
            </a:r>
            <a:endParaRPr sz="2000">
              <a:latin typeface="Calibri"/>
              <a:ea typeface="Calibri"/>
              <a:cs typeface="Calibri"/>
              <a:sym typeface="Calibri"/>
            </a:endParaRPr>
          </a:p>
          <a:p>
            <a:pPr indent="0" lvl="0" marL="1612900" rtl="0" algn="l">
              <a:lnSpc>
                <a:spcPct val="100000"/>
              </a:lnSpc>
              <a:spcBef>
                <a:spcPts val="900"/>
              </a:spcBef>
              <a:spcAft>
                <a:spcPts val="0"/>
              </a:spcAft>
              <a:buNone/>
            </a:pPr>
            <a:r>
              <a:rPr lang="en-US" sz="2000">
                <a:latin typeface="Calibri"/>
                <a:ea typeface="Calibri"/>
                <a:cs typeface="Calibri"/>
                <a:sym typeface="Calibri"/>
              </a:rPr>
              <a:t>Step 2: Ask one group to make up arguments ‘for’</a:t>
            </a:r>
            <a:endParaRPr sz="2000">
              <a:latin typeface="Calibri"/>
              <a:ea typeface="Calibri"/>
              <a:cs typeface="Calibri"/>
              <a:sym typeface="Calibri"/>
            </a:endParaRPr>
          </a:p>
          <a:p>
            <a:pPr indent="0" lvl="0" marL="1612900" rtl="0" algn="l">
              <a:lnSpc>
                <a:spcPct val="100000"/>
              </a:lnSpc>
              <a:spcBef>
                <a:spcPts val="900"/>
              </a:spcBef>
              <a:spcAft>
                <a:spcPts val="0"/>
              </a:spcAft>
              <a:buNone/>
            </a:pPr>
            <a:r>
              <a:rPr lang="en-US" sz="2000">
                <a:latin typeface="Calibri"/>
                <a:ea typeface="Calibri"/>
                <a:cs typeface="Calibri"/>
                <a:sym typeface="Calibri"/>
              </a:rPr>
              <a:t>Step 3: Ask the other group to make up arguments ‘against’</a:t>
            </a:r>
            <a:endParaRPr sz="2000">
              <a:latin typeface="Calibri"/>
              <a:ea typeface="Calibri"/>
              <a:cs typeface="Calibri"/>
              <a:sym typeface="Calibri"/>
            </a:endParaRPr>
          </a:p>
          <a:p>
            <a:pPr indent="0" lvl="0" marL="1612900" rtl="0" algn="l">
              <a:lnSpc>
                <a:spcPct val="100000"/>
              </a:lnSpc>
              <a:spcBef>
                <a:spcPts val="900"/>
              </a:spcBef>
              <a:spcAft>
                <a:spcPts val="0"/>
              </a:spcAft>
              <a:buNone/>
            </a:pPr>
            <a:r>
              <a:rPr lang="en-US" sz="2000">
                <a:latin typeface="Calibri"/>
                <a:ea typeface="Calibri"/>
                <a:cs typeface="Calibri"/>
                <a:sym typeface="Calibri"/>
              </a:rPr>
              <a:t>Step 4: Listen to each other arguments and try to comment on them</a:t>
            </a:r>
            <a:endParaRPr sz="20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2"/>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sp>
        <p:nvSpPr>
          <p:cNvPr id="411" name="Google Shape;411;p52"/>
          <p:cNvSpPr txBox="1"/>
          <p:nvPr/>
        </p:nvSpPr>
        <p:spPr>
          <a:xfrm>
            <a:off x="482875" y="768275"/>
            <a:ext cx="10769700" cy="601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US" sz="4400">
                <a:solidFill>
                  <a:srgbClr val="1E6138"/>
                </a:solidFill>
                <a:latin typeface="Calibri"/>
                <a:ea typeface="Calibri"/>
                <a:cs typeface="Calibri"/>
                <a:sym typeface="Calibri"/>
              </a:rPr>
              <a:t>As you think about creating more interactive discussions and debates in </a:t>
            </a:r>
            <a:r>
              <a:rPr b="1" i="1" lang="en-US" sz="4400" u="sng">
                <a:solidFill>
                  <a:srgbClr val="1E6138"/>
                </a:solidFill>
                <a:latin typeface="Calibri"/>
                <a:ea typeface="Calibri"/>
                <a:cs typeface="Calibri"/>
                <a:sym typeface="Calibri"/>
              </a:rPr>
              <a:t>your</a:t>
            </a:r>
            <a:r>
              <a:rPr b="1" i="1" lang="en-US" sz="4400">
                <a:solidFill>
                  <a:srgbClr val="1E6138"/>
                </a:solidFill>
                <a:latin typeface="Calibri"/>
                <a:ea typeface="Calibri"/>
                <a:cs typeface="Calibri"/>
                <a:sym typeface="Calibri"/>
              </a:rPr>
              <a:t> classroom, </a:t>
            </a:r>
            <a:r>
              <a:rPr b="1" i="1" lang="en-US" sz="4400">
                <a:solidFill>
                  <a:srgbClr val="1E6138"/>
                </a:solidFill>
                <a:latin typeface="Calibri"/>
                <a:ea typeface="Calibri"/>
                <a:cs typeface="Calibri"/>
                <a:sym typeface="Calibri"/>
              </a:rPr>
              <a:t>what challenges do your foresee?</a:t>
            </a:r>
            <a:endParaRPr b="1" i="1" sz="4400">
              <a:solidFill>
                <a:srgbClr val="1E6138"/>
              </a:solidFill>
              <a:latin typeface="Calibri"/>
              <a:ea typeface="Calibri"/>
              <a:cs typeface="Calibri"/>
              <a:sym typeface="Calibri"/>
            </a:endParaRPr>
          </a:p>
          <a:p>
            <a:pPr indent="0" lvl="0" marL="0" rtl="0" algn="ctr">
              <a:spcBef>
                <a:spcPts val="0"/>
              </a:spcBef>
              <a:spcAft>
                <a:spcPts val="0"/>
              </a:spcAft>
              <a:buNone/>
            </a:pPr>
            <a:r>
              <a:rPr b="1" i="1" lang="en-US" sz="4400">
                <a:solidFill>
                  <a:srgbClr val="1E6138"/>
                </a:solidFill>
                <a:latin typeface="Calibri"/>
                <a:ea typeface="Calibri"/>
                <a:cs typeface="Calibri"/>
                <a:sym typeface="Calibri"/>
              </a:rPr>
              <a:t>How might you think about overcoming these challenges?</a:t>
            </a:r>
            <a:r>
              <a:rPr b="1" i="1" lang="en-US" sz="4400">
                <a:solidFill>
                  <a:srgbClr val="CC0000"/>
                </a:solidFill>
                <a:latin typeface="Calibri"/>
                <a:ea typeface="Calibri"/>
                <a:cs typeface="Calibri"/>
                <a:sym typeface="Calibri"/>
              </a:rPr>
              <a:t> </a:t>
            </a:r>
            <a:endParaRPr b="1" i="1" sz="4400">
              <a:solidFill>
                <a:srgbClr val="CC0000"/>
              </a:solidFill>
              <a:latin typeface="Calibri"/>
              <a:ea typeface="Calibri"/>
              <a:cs typeface="Calibri"/>
              <a:sym typeface="Calibri"/>
            </a:endParaRPr>
          </a:p>
          <a:p>
            <a:pPr indent="0" lvl="0" marL="0" rtl="0" algn="ctr">
              <a:spcBef>
                <a:spcPts val="0"/>
              </a:spcBef>
              <a:spcAft>
                <a:spcPts val="0"/>
              </a:spcAft>
              <a:buNone/>
            </a:pPr>
            <a:r>
              <a:t/>
            </a:r>
            <a:endParaRPr b="1" i="1" sz="2300">
              <a:solidFill>
                <a:srgbClr val="CC0000"/>
              </a:solidFill>
              <a:latin typeface="Calibri"/>
              <a:ea typeface="Calibri"/>
              <a:cs typeface="Calibri"/>
              <a:sym typeface="Calibri"/>
            </a:endParaRPr>
          </a:p>
          <a:p>
            <a:pPr indent="0" lvl="0" marL="0" rtl="0" algn="ctr">
              <a:spcBef>
                <a:spcPts val="0"/>
              </a:spcBef>
              <a:spcAft>
                <a:spcPts val="0"/>
              </a:spcAft>
              <a:buNone/>
            </a:pPr>
            <a:r>
              <a:rPr b="1" i="1" lang="en-US" sz="4400">
                <a:solidFill>
                  <a:srgbClr val="F7931E"/>
                </a:solidFill>
                <a:latin typeface="Calibri"/>
                <a:ea typeface="Calibri"/>
                <a:cs typeface="Calibri"/>
                <a:sym typeface="Calibri"/>
              </a:rPr>
              <a:t>YOUR TURN!</a:t>
            </a:r>
            <a:endParaRPr b="1" i="1" sz="4400">
              <a:solidFill>
                <a:srgbClr val="F7931E"/>
              </a:solidFill>
              <a:latin typeface="Calibri"/>
              <a:ea typeface="Calibri"/>
              <a:cs typeface="Calibri"/>
              <a:sym typeface="Calibri"/>
            </a:endParaRPr>
          </a:p>
          <a:p>
            <a:pPr indent="0" lvl="0" marL="0" rtl="0" algn="ctr">
              <a:spcBef>
                <a:spcPts val="0"/>
              </a:spcBef>
              <a:spcAft>
                <a:spcPts val="0"/>
              </a:spcAft>
              <a:buNone/>
            </a:pPr>
            <a:r>
              <a:t/>
            </a:r>
            <a:endParaRPr b="1" i="1" sz="2000">
              <a:solidFill>
                <a:srgbClr val="F7931E"/>
              </a:solidFill>
              <a:latin typeface="Calibri"/>
              <a:ea typeface="Calibri"/>
              <a:cs typeface="Calibri"/>
              <a:sym typeface="Calibri"/>
            </a:endParaRPr>
          </a:p>
          <a:p>
            <a:pPr indent="0" lvl="0" marL="0" rtl="0" algn="ctr">
              <a:spcBef>
                <a:spcPts val="0"/>
              </a:spcBef>
              <a:spcAft>
                <a:spcPts val="0"/>
              </a:spcAft>
              <a:buNone/>
            </a:pPr>
            <a:r>
              <a:rPr b="1" i="1" lang="en-US" sz="3600">
                <a:solidFill>
                  <a:srgbClr val="F7931E"/>
                </a:solidFill>
                <a:latin typeface="Calibri"/>
                <a:ea typeface="Calibri"/>
                <a:cs typeface="Calibri"/>
                <a:sym typeface="Calibri"/>
              </a:rPr>
              <a:t>Please type your answers into the chat box </a:t>
            </a:r>
            <a:endParaRPr b="1" i="1" sz="3600">
              <a:solidFill>
                <a:srgbClr val="F7931E"/>
              </a:solidFill>
              <a:latin typeface="Calibri"/>
              <a:ea typeface="Calibri"/>
              <a:cs typeface="Calibri"/>
              <a:sym typeface="Calibri"/>
            </a:endParaRPr>
          </a:p>
          <a:p>
            <a:pPr indent="0" lvl="0" marL="0" rtl="0" algn="ctr">
              <a:spcBef>
                <a:spcPts val="0"/>
              </a:spcBef>
              <a:spcAft>
                <a:spcPts val="0"/>
              </a:spcAft>
              <a:buNone/>
            </a:pPr>
            <a:r>
              <a:rPr b="1" i="1" lang="en-US" sz="3600">
                <a:solidFill>
                  <a:srgbClr val="F7931E"/>
                </a:solidFill>
                <a:latin typeface="Calibri"/>
                <a:ea typeface="Calibri"/>
                <a:cs typeface="Calibri"/>
                <a:sym typeface="Calibri"/>
              </a:rPr>
              <a:t>or raise your hand to share an answer!</a:t>
            </a:r>
            <a:endParaRPr b="1" i="1" sz="3600">
              <a:solidFill>
                <a:srgbClr val="F7931E"/>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3"/>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Clr>
                <a:srgbClr val="000000"/>
              </a:buClr>
              <a:buFont typeface="Arial"/>
              <a:buNone/>
            </a:pPr>
            <a:r>
              <a:rPr lang="en-US" sz="2000"/>
              <a:t>TETE MODULE 9 - FACILITATING DISCUSSIONS AND DEBATES</a:t>
            </a:r>
            <a:endParaRPr/>
          </a:p>
        </p:txBody>
      </p:sp>
      <p:sp>
        <p:nvSpPr>
          <p:cNvPr id="418" name="Google Shape;418;p53"/>
          <p:cNvSpPr txBox="1"/>
          <p:nvPr>
            <p:ph idx="2" type="body"/>
          </p:nvPr>
        </p:nvSpPr>
        <p:spPr>
          <a:xfrm>
            <a:off x="406400" y="1821825"/>
            <a:ext cx="10769700" cy="4551600"/>
          </a:xfrm>
          <a:prstGeom prst="rect">
            <a:avLst/>
          </a:prstGeom>
        </p:spPr>
        <p:txBody>
          <a:bodyPr anchorCtr="0" anchor="t" bIns="45700" lIns="91425" spcFirstLastPara="1" rIns="91425" wrap="square" tIns="45700">
            <a:noAutofit/>
          </a:bodyPr>
          <a:lstStyle/>
          <a:p>
            <a:pPr indent="0" lvl="0" marL="457200" rtl="0" algn="l">
              <a:spcBef>
                <a:spcPts val="360"/>
              </a:spcBef>
              <a:spcAft>
                <a:spcPts val="0"/>
              </a:spcAft>
              <a:buNone/>
            </a:pPr>
            <a:r>
              <a:rPr b="1" lang="en-US" sz="2900"/>
              <a:t>Wrap-up: Think about ways that you might </a:t>
            </a:r>
            <a:r>
              <a:rPr b="1" lang="en-US" sz="2900">
                <a:solidFill>
                  <a:srgbClr val="DF8418"/>
                </a:solidFill>
              </a:rPr>
              <a:t>scaffold </a:t>
            </a:r>
            <a:r>
              <a:rPr b="1" lang="en-US" sz="2900"/>
              <a:t>your students’ learning to create a classroom culture where </a:t>
            </a:r>
            <a:r>
              <a:rPr b="1" lang="en-US" sz="2900"/>
              <a:t>discussion</a:t>
            </a:r>
            <a:r>
              <a:rPr b="1" lang="en-US" sz="2900"/>
              <a:t> and interactive idea-sharing become the norm. </a:t>
            </a:r>
            <a:endParaRPr b="1" sz="2900"/>
          </a:p>
          <a:p>
            <a:pPr indent="0" lvl="0" marL="457200" rtl="0" algn="l">
              <a:spcBef>
                <a:spcPts val="360"/>
              </a:spcBef>
              <a:spcAft>
                <a:spcPts val="0"/>
              </a:spcAft>
              <a:buNone/>
            </a:pPr>
            <a:r>
              <a:t/>
            </a:r>
            <a:endParaRPr b="1" sz="2900"/>
          </a:p>
          <a:p>
            <a:pPr indent="0" lvl="0" marL="457200" rtl="0" algn="l">
              <a:spcBef>
                <a:spcPts val="360"/>
              </a:spcBef>
              <a:spcAft>
                <a:spcPts val="0"/>
              </a:spcAft>
              <a:buNone/>
            </a:pPr>
            <a:r>
              <a:rPr b="1" lang="en-US" sz="2900"/>
              <a:t>Reflect Actively and Creatively: </a:t>
            </a:r>
            <a:endParaRPr b="1" sz="2900"/>
          </a:p>
          <a:p>
            <a:pPr indent="0" lvl="0" marL="457200" rtl="0" algn="l">
              <a:spcBef>
                <a:spcPts val="360"/>
              </a:spcBef>
              <a:spcAft>
                <a:spcPts val="0"/>
              </a:spcAft>
              <a:buNone/>
            </a:pPr>
            <a:r>
              <a:rPr b="1" lang="en-US" sz="2900"/>
              <a:t>In what ways might I </a:t>
            </a:r>
            <a:r>
              <a:rPr b="1" i="1" lang="en-US" sz="2900"/>
              <a:t>also</a:t>
            </a:r>
            <a:r>
              <a:rPr b="1" lang="en-US" sz="2900"/>
              <a:t> begin to prepare for and scaffold a </a:t>
            </a:r>
            <a:r>
              <a:rPr b="1" lang="en-US" sz="2900">
                <a:solidFill>
                  <a:srgbClr val="F7931B"/>
                </a:solidFill>
              </a:rPr>
              <a:t>culture of discussion</a:t>
            </a:r>
            <a:r>
              <a:rPr b="1" lang="en-US" sz="2900"/>
              <a:t> and integrate new processes with my younger learners?  This can set the stage for more involved interactive activities when they become secondary learners.   </a:t>
            </a:r>
            <a:endParaRPr b="1" sz="2900"/>
          </a:p>
          <a:p>
            <a:pPr indent="0" lvl="0" marL="457200" rtl="0" algn="l">
              <a:spcBef>
                <a:spcPts val="360"/>
              </a:spcBef>
              <a:spcAft>
                <a:spcPts val="0"/>
              </a:spcAft>
              <a:buNone/>
            </a:pPr>
            <a:r>
              <a:rPr b="1" lang="en-US" sz="2900"/>
              <a:t>	</a:t>
            </a:r>
            <a:endParaRPr b="1" sz="2900"/>
          </a:p>
        </p:txBody>
      </p:sp>
      <p:sp>
        <p:nvSpPr>
          <p:cNvPr id="419" name="Google Shape;419;p53"/>
          <p:cNvSpPr txBox="1"/>
          <p:nvPr/>
        </p:nvSpPr>
        <p:spPr>
          <a:xfrm>
            <a:off x="1751275" y="825900"/>
            <a:ext cx="8928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chemeClr val="dk1"/>
                </a:solidFill>
                <a:latin typeface="Calibri"/>
                <a:ea typeface="Calibri"/>
                <a:cs typeface="Calibri"/>
                <a:sym typeface="Calibri"/>
              </a:rPr>
              <a:t>Module 9: Wrap-up &amp; Reflect</a:t>
            </a:r>
            <a:endParaRPr b="1" sz="4000">
              <a:solidFill>
                <a:schemeClr val="dk1"/>
              </a:solidFill>
              <a:latin typeface="Calibri"/>
              <a:ea typeface="Calibri"/>
              <a:cs typeface="Calibri"/>
              <a:sym typeface="Calibri"/>
            </a:endParaRPr>
          </a:p>
        </p:txBody>
      </p:sp>
      <p:pic>
        <p:nvPicPr>
          <p:cNvPr id="420" name="Google Shape;420;p53"/>
          <p:cNvPicPr preferRelativeResize="0"/>
          <p:nvPr/>
        </p:nvPicPr>
        <p:blipFill>
          <a:blip r:embed="rId3">
            <a:alphaModFix/>
          </a:blip>
          <a:stretch>
            <a:fillRect/>
          </a:stretch>
        </p:blipFill>
        <p:spPr>
          <a:xfrm>
            <a:off x="10462500" y="5022650"/>
            <a:ext cx="814974" cy="881050"/>
          </a:xfrm>
          <a:prstGeom prst="rect">
            <a:avLst/>
          </a:prstGeom>
          <a:noFill/>
          <a:ln>
            <a:noFill/>
          </a:ln>
        </p:spPr>
      </p:pic>
      <p:pic>
        <p:nvPicPr>
          <p:cNvPr id="421" name="Google Shape;421;p53"/>
          <p:cNvPicPr preferRelativeResize="0"/>
          <p:nvPr/>
        </p:nvPicPr>
        <p:blipFill>
          <a:blip r:embed="rId4">
            <a:alphaModFix/>
          </a:blip>
          <a:stretch>
            <a:fillRect/>
          </a:stretch>
        </p:blipFill>
        <p:spPr>
          <a:xfrm>
            <a:off x="6164525" y="3375725"/>
            <a:ext cx="1251451" cy="800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4"/>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sp>
        <p:nvSpPr>
          <p:cNvPr id="427" name="Google Shape;427;p54"/>
          <p:cNvSpPr txBox="1"/>
          <p:nvPr/>
        </p:nvSpPr>
        <p:spPr>
          <a:xfrm>
            <a:off x="2338225" y="923100"/>
            <a:ext cx="6713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chemeClr val="dk1"/>
                </a:solidFill>
                <a:latin typeface="Calibri"/>
                <a:ea typeface="Calibri"/>
                <a:cs typeface="Calibri"/>
                <a:sym typeface="Calibri"/>
              </a:rPr>
              <a:t>Let’s Review!</a:t>
            </a:r>
            <a:endParaRPr b="1" sz="4000">
              <a:solidFill>
                <a:schemeClr val="dk1"/>
              </a:solidFill>
              <a:latin typeface="Calibri"/>
              <a:ea typeface="Calibri"/>
              <a:cs typeface="Calibri"/>
              <a:sym typeface="Calibri"/>
            </a:endParaRPr>
          </a:p>
        </p:txBody>
      </p:sp>
      <p:sp>
        <p:nvSpPr>
          <p:cNvPr id="428" name="Google Shape;428;p54"/>
          <p:cNvSpPr txBox="1"/>
          <p:nvPr/>
        </p:nvSpPr>
        <p:spPr>
          <a:xfrm>
            <a:off x="2527125" y="5936500"/>
            <a:ext cx="67137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900">
                <a:solidFill>
                  <a:schemeClr val="accent6"/>
                </a:solidFill>
                <a:latin typeface="Calibri"/>
                <a:ea typeface="Calibri"/>
                <a:cs typeface="Calibri"/>
                <a:sym typeface="Calibri"/>
              </a:rPr>
              <a:t>Type your answer in the Chat Box.</a:t>
            </a:r>
            <a:endParaRPr b="1" sz="2900">
              <a:solidFill>
                <a:schemeClr val="accent6"/>
              </a:solidFill>
              <a:latin typeface="Calibri"/>
              <a:ea typeface="Calibri"/>
              <a:cs typeface="Calibri"/>
              <a:sym typeface="Calibri"/>
            </a:endParaRPr>
          </a:p>
        </p:txBody>
      </p:sp>
      <p:pic>
        <p:nvPicPr>
          <p:cNvPr id="429" name="Google Shape;429;p54"/>
          <p:cNvPicPr preferRelativeResize="0"/>
          <p:nvPr/>
        </p:nvPicPr>
        <p:blipFill>
          <a:blip r:embed="rId3">
            <a:alphaModFix/>
          </a:blip>
          <a:stretch>
            <a:fillRect/>
          </a:stretch>
        </p:blipFill>
        <p:spPr>
          <a:xfrm>
            <a:off x="1005375" y="1652275"/>
            <a:ext cx="9929100" cy="4409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55"/>
          <p:cNvPicPr preferRelativeResize="0"/>
          <p:nvPr/>
        </p:nvPicPr>
        <p:blipFill>
          <a:blip r:embed="rId3">
            <a:alphaModFix/>
          </a:blip>
          <a:stretch>
            <a:fillRect/>
          </a:stretch>
        </p:blipFill>
        <p:spPr>
          <a:xfrm>
            <a:off x="1005375" y="1652275"/>
            <a:ext cx="9929100" cy="4409150"/>
          </a:xfrm>
          <a:prstGeom prst="rect">
            <a:avLst/>
          </a:prstGeom>
          <a:noFill/>
          <a:ln>
            <a:noFill/>
          </a:ln>
        </p:spPr>
      </p:pic>
      <p:sp>
        <p:nvSpPr>
          <p:cNvPr id="435" name="Google Shape;435;p55"/>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sp>
        <p:nvSpPr>
          <p:cNvPr id="436" name="Google Shape;436;p55"/>
          <p:cNvSpPr/>
          <p:nvPr/>
        </p:nvSpPr>
        <p:spPr>
          <a:xfrm>
            <a:off x="1466700" y="3018800"/>
            <a:ext cx="223500" cy="223500"/>
          </a:xfrm>
          <a:prstGeom prst="ellipse">
            <a:avLst/>
          </a:prstGeom>
          <a:solidFill>
            <a:srgbClr val="F7931E"/>
          </a:solidFill>
          <a:ln cap="flat" cmpd="sng" w="9525">
            <a:solidFill>
              <a:srgbClr val="F793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5"/>
          <p:cNvSpPr txBox="1"/>
          <p:nvPr/>
        </p:nvSpPr>
        <p:spPr>
          <a:xfrm>
            <a:off x="2338225" y="923100"/>
            <a:ext cx="6713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chemeClr val="dk1"/>
                </a:solidFill>
                <a:latin typeface="Calibri"/>
                <a:ea typeface="Calibri"/>
                <a:cs typeface="Calibri"/>
                <a:sym typeface="Calibri"/>
              </a:rPr>
              <a:t>The answer is...</a:t>
            </a:r>
            <a:endParaRPr b="1" sz="40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6"/>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sp>
        <p:nvSpPr>
          <p:cNvPr id="443" name="Google Shape;443;p56"/>
          <p:cNvSpPr txBox="1"/>
          <p:nvPr/>
        </p:nvSpPr>
        <p:spPr>
          <a:xfrm>
            <a:off x="2338225" y="923100"/>
            <a:ext cx="6713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chemeClr val="dk1"/>
                </a:solidFill>
                <a:latin typeface="Calibri"/>
                <a:ea typeface="Calibri"/>
                <a:cs typeface="Calibri"/>
                <a:sym typeface="Calibri"/>
              </a:rPr>
              <a:t>Let’s Review!</a:t>
            </a:r>
            <a:endParaRPr b="1" sz="4000">
              <a:solidFill>
                <a:schemeClr val="dk1"/>
              </a:solidFill>
              <a:latin typeface="Calibri"/>
              <a:ea typeface="Calibri"/>
              <a:cs typeface="Calibri"/>
              <a:sym typeface="Calibri"/>
            </a:endParaRPr>
          </a:p>
        </p:txBody>
      </p:sp>
      <p:sp>
        <p:nvSpPr>
          <p:cNvPr id="444" name="Google Shape;444;p56"/>
          <p:cNvSpPr txBox="1"/>
          <p:nvPr/>
        </p:nvSpPr>
        <p:spPr>
          <a:xfrm>
            <a:off x="2527125" y="5936500"/>
            <a:ext cx="67137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900">
                <a:solidFill>
                  <a:schemeClr val="accent6"/>
                </a:solidFill>
                <a:latin typeface="Calibri"/>
                <a:ea typeface="Calibri"/>
                <a:cs typeface="Calibri"/>
                <a:sym typeface="Calibri"/>
              </a:rPr>
              <a:t>Type your answer in the Chat Box.</a:t>
            </a:r>
            <a:endParaRPr b="1" sz="2900">
              <a:solidFill>
                <a:schemeClr val="accent6"/>
              </a:solidFill>
              <a:latin typeface="Calibri"/>
              <a:ea typeface="Calibri"/>
              <a:cs typeface="Calibri"/>
              <a:sym typeface="Calibri"/>
            </a:endParaRPr>
          </a:p>
        </p:txBody>
      </p:sp>
      <p:pic>
        <p:nvPicPr>
          <p:cNvPr id="445" name="Google Shape;445;p56"/>
          <p:cNvPicPr preferRelativeResize="0"/>
          <p:nvPr/>
        </p:nvPicPr>
        <p:blipFill>
          <a:blip r:embed="rId3">
            <a:alphaModFix/>
          </a:blip>
          <a:stretch>
            <a:fillRect/>
          </a:stretch>
        </p:blipFill>
        <p:spPr>
          <a:xfrm>
            <a:off x="606500" y="1611075"/>
            <a:ext cx="10554950" cy="4164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57"/>
          <p:cNvPicPr preferRelativeResize="0"/>
          <p:nvPr/>
        </p:nvPicPr>
        <p:blipFill>
          <a:blip r:embed="rId3">
            <a:alphaModFix/>
          </a:blip>
          <a:stretch>
            <a:fillRect/>
          </a:stretch>
        </p:blipFill>
        <p:spPr>
          <a:xfrm>
            <a:off x="606500" y="1611075"/>
            <a:ext cx="10554950" cy="4164050"/>
          </a:xfrm>
          <a:prstGeom prst="rect">
            <a:avLst/>
          </a:prstGeom>
          <a:noFill/>
          <a:ln>
            <a:noFill/>
          </a:ln>
        </p:spPr>
      </p:pic>
      <p:sp>
        <p:nvSpPr>
          <p:cNvPr id="451" name="Google Shape;451;p57"/>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sp>
        <p:nvSpPr>
          <p:cNvPr id="452" name="Google Shape;452;p57"/>
          <p:cNvSpPr/>
          <p:nvPr/>
        </p:nvSpPr>
        <p:spPr>
          <a:xfrm>
            <a:off x="1101850" y="3581350"/>
            <a:ext cx="223500" cy="223500"/>
          </a:xfrm>
          <a:prstGeom prst="ellipse">
            <a:avLst/>
          </a:prstGeom>
          <a:solidFill>
            <a:srgbClr val="F7931E"/>
          </a:solidFill>
          <a:ln cap="flat" cmpd="sng" w="9525">
            <a:solidFill>
              <a:srgbClr val="F793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7"/>
          <p:cNvSpPr txBox="1"/>
          <p:nvPr/>
        </p:nvSpPr>
        <p:spPr>
          <a:xfrm>
            <a:off x="2338225" y="923100"/>
            <a:ext cx="6713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chemeClr val="dk1"/>
                </a:solidFill>
                <a:latin typeface="Calibri"/>
                <a:ea typeface="Calibri"/>
                <a:cs typeface="Calibri"/>
                <a:sym typeface="Calibri"/>
              </a:rPr>
              <a:t>The answer is...</a:t>
            </a:r>
            <a:endParaRPr b="1" sz="40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8"/>
          <p:cNvSpPr txBox="1"/>
          <p:nvPr/>
        </p:nvSpPr>
        <p:spPr>
          <a:xfrm>
            <a:off x="406400" y="920650"/>
            <a:ext cx="10769700" cy="1371600"/>
          </a:xfrm>
          <a:prstGeom prst="rect">
            <a:avLst/>
          </a:prstGeom>
          <a:noFill/>
          <a:ln>
            <a:noFill/>
          </a:ln>
        </p:spPr>
        <p:txBody>
          <a:bodyPr anchorCtr="0" anchor="t" bIns="46025" lIns="92075" spcFirstLastPara="1" rIns="92075" wrap="square" tIns="46025">
            <a:noAutofit/>
          </a:bodyPr>
          <a:lstStyle/>
          <a:p>
            <a:pPr indent="0" lvl="0" marL="0" rtl="0" algn="ctr">
              <a:spcBef>
                <a:spcPts val="0"/>
              </a:spcBef>
              <a:spcAft>
                <a:spcPts val="0"/>
              </a:spcAft>
              <a:buNone/>
            </a:pPr>
            <a:r>
              <a:rPr b="1" lang="en-US" sz="5200">
                <a:latin typeface="Calibri"/>
                <a:ea typeface="Calibri"/>
                <a:cs typeface="Calibri"/>
                <a:sym typeface="Calibri"/>
              </a:rPr>
              <a:t>EXIT TICKET - TIME FOR D.E.A.R.</a:t>
            </a:r>
            <a:endParaRPr b="1" sz="5200">
              <a:latin typeface="Calibri"/>
              <a:ea typeface="Calibri"/>
              <a:cs typeface="Calibri"/>
              <a:sym typeface="Calibri"/>
            </a:endParaRPr>
          </a:p>
          <a:p>
            <a:pPr indent="0" lvl="0" marL="0" rtl="0" algn="ctr">
              <a:spcBef>
                <a:spcPts val="0"/>
              </a:spcBef>
              <a:spcAft>
                <a:spcPts val="0"/>
              </a:spcAft>
              <a:buNone/>
            </a:pPr>
            <a:r>
              <a:rPr b="1" lang="en-US" sz="4700">
                <a:latin typeface="Calibri"/>
                <a:ea typeface="Calibri"/>
                <a:cs typeface="Calibri"/>
                <a:sym typeface="Calibri"/>
              </a:rPr>
              <a:t>D</a:t>
            </a:r>
            <a:r>
              <a:rPr lang="en-US" sz="4700">
                <a:latin typeface="Calibri"/>
                <a:ea typeface="Calibri"/>
                <a:cs typeface="Calibri"/>
                <a:sym typeface="Calibri"/>
              </a:rPr>
              <a:t>rop </a:t>
            </a:r>
            <a:r>
              <a:rPr b="1" lang="en-US" sz="4700">
                <a:latin typeface="Calibri"/>
                <a:ea typeface="Calibri"/>
                <a:cs typeface="Calibri"/>
                <a:sym typeface="Calibri"/>
              </a:rPr>
              <a:t>E</a:t>
            </a:r>
            <a:r>
              <a:rPr lang="en-US" sz="4700">
                <a:latin typeface="Calibri"/>
                <a:ea typeface="Calibri"/>
                <a:cs typeface="Calibri"/>
                <a:sym typeface="Calibri"/>
              </a:rPr>
              <a:t>verything </a:t>
            </a:r>
            <a:r>
              <a:rPr b="1" lang="en-US" sz="4700">
                <a:latin typeface="Calibri"/>
                <a:ea typeface="Calibri"/>
                <a:cs typeface="Calibri"/>
                <a:sym typeface="Calibri"/>
              </a:rPr>
              <a:t>A</a:t>
            </a:r>
            <a:r>
              <a:rPr lang="en-US" sz="4700">
                <a:latin typeface="Calibri"/>
                <a:ea typeface="Calibri"/>
                <a:cs typeface="Calibri"/>
                <a:sym typeface="Calibri"/>
              </a:rPr>
              <a:t>nd </a:t>
            </a:r>
            <a:r>
              <a:rPr b="1" lang="en-US" sz="4700">
                <a:latin typeface="Calibri"/>
                <a:ea typeface="Calibri"/>
                <a:cs typeface="Calibri"/>
                <a:sym typeface="Calibri"/>
              </a:rPr>
              <a:t>R</a:t>
            </a:r>
            <a:r>
              <a:rPr lang="en-US" sz="4700">
                <a:latin typeface="Calibri"/>
                <a:ea typeface="Calibri"/>
                <a:cs typeface="Calibri"/>
                <a:sym typeface="Calibri"/>
              </a:rPr>
              <a:t>eflect</a:t>
            </a:r>
            <a:endParaRPr sz="47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476250" lvl="0" marL="457200" rtl="0" algn="l">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What is one new thing from Module 9 that you learned about facilitating interactive and communicative activities in your classroom that you would like to try out this academic year?</a:t>
            </a:r>
            <a:endParaRPr sz="3900">
              <a:solidFill>
                <a:schemeClr val="dk1"/>
              </a:solidFill>
              <a:highlight>
                <a:srgbClr val="FFFF00"/>
              </a:highlight>
              <a:latin typeface="Calibri"/>
              <a:ea typeface="Calibri"/>
              <a:cs typeface="Calibri"/>
              <a:sym typeface="Calibri"/>
            </a:endParaRPr>
          </a:p>
          <a:p>
            <a:pPr indent="0" lvl="0" marL="457200" rtl="0" algn="l">
              <a:spcBef>
                <a:spcPts val="0"/>
              </a:spcBef>
              <a:spcAft>
                <a:spcPts val="0"/>
              </a:spcAft>
              <a:buNone/>
            </a:pPr>
            <a:r>
              <a:t/>
            </a:r>
            <a:endParaRPr sz="4000">
              <a:solidFill>
                <a:schemeClr val="dk1"/>
              </a:solidFill>
              <a:highlight>
                <a:srgbClr val="FFFF00"/>
              </a:highlight>
              <a:latin typeface="Calibri"/>
              <a:ea typeface="Calibri"/>
              <a:cs typeface="Calibri"/>
              <a:sym typeface="Calibri"/>
            </a:endParaRPr>
          </a:p>
        </p:txBody>
      </p:sp>
      <p:sp>
        <p:nvSpPr>
          <p:cNvPr id="459" name="Google Shape;459;p58"/>
          <p:cNvSpPr/>
          <p:nvPr/>
        </p:nvSpPr>
        <p:spPr>
          <a:xfrm>
            <a:off x="406400" y="5231200"/>
            <a:ext cx="10769700" cy="82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3800">
                <a:solidFill>
                  <a:srgbClr val="F8931F"/>
                </a:solidFill>
                <a:latin typeface="Calibri"/>
                <a:ea typeface="Calibri"/>
                <a:cs typeface="Calibri"/>
                <a:sym typeface="Calibri"/>
              </a:rPr>
              <a:t>Now we will do our Module 9 Exit Ticket!</a:t>
            </a:r>
            <a:endParaRPr b="1" i="1" sz="3800">
              <a:solidFill>
                <a:srgbClr val="F8931F"/>
              </a:solidFill>
              <a:latin typeface="Calibri"/>
              <a:ea typeface="Calibri"/>
              <a:cs typeface="Calibri"/>
              <a:sym typeface="Calibri"/>
            </a:endParaRPr>
          </a:p>
          <a:p>
            <a:pPr indent="0" lvl="0" marL="0" marR="0" rtl="0" algn="ctr">
              <a:spcBef>
                <a:spcPts val="0"/>
              </a:spcBef>
              <a:spcAft>
                <a:spcPts val="0"/>
              </a:spcAft>
              <a:buNone/>
            </a:pPr>
            <a:r>
              <a:rPr b="1" i="1" lang="en-US" sz="3800">
                <a:solidFill>
                  <a:srgbClr val="F8931F"/>
                </a:solidFill>
                <a:latin typeface="Calibri"/>
                <a:ea typeface="Calibri"/>
                <a:cs typeface="Calibri"/>
                <a:sym typeface="Calibri"/>
              </a:rPr>
              <a:t>Click on the link in the chat box.</a:t>
            </a:r>
            <a:endParaRPr b="1" i="1" sz="3800">
              <a:solidFill>
                <a:srgbClr val="F8931F"/>
              </a:solidFill>
              <a:latin typeface="Calibri"/>
              <a:ea typeface="Calibri"/>
              <a:cs typeface="Calibri"/>
              <a:sym typeface="Calibri"/>
            </a:endParaRPr>
          </a:p>
        </p:txBody>
      </p:sp>
      <p:sp>
        <p:nvSpPr>
          <p:cNvPr id="460" name="Google Shape;460;p58"/>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9"/>
          <p:cNvSpPr txBox="1"/>
          <p:nvPr/>
        </p:nvSpPr>
        <p:spPr>
          <a:xfrm>
            <a:off x="452700" y="864200"/>
            <a:ext cx="10769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600"/>
              </a:spcAft>
              <a:buNone/>
            </a:pPr>
            <a:r>
              <a:rPr b="1" lang="en-US" sz="3000">
                <a:solidFill>
                  <a:schemeClr val="dk1"/>
                </a:solidFill>
                <a:latin typeface="Calibri"/>
                <a:ea typeface="Calibri"/>
                <a:cs typeface="Calibri"/>
                <a:sym typeface="Calibri"/>
              </a:rPr>
              <a:t>What is due on Sunday, September 5th?</a:t>
            </a:r>
            <a:endParaRPr/>
          </a:p>
        </p:txBody>
      </p:sp>
      <p:sp>
        <p:nvSpPr>
          <p:cNvPr id="467" name="Google Shape;467;p59"/>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sp>
        <p:nvSpPr>
          <p:cNvPr id="468" name="Google Shape;468;p59"/>
          <p:cNvSpPr txBox="1"/>
          <p:nvPr/>
        </p:nvSpPr>
        <p:spPr>
          <a:xfrm>
            <a:off x="406400" y="5820650"/>
            <a:ext cx="10769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600"/>
              </a:spcAft>
              <a:buNone/>
            </a:pPr>
            <a:r>
              <a:rPr b="1" lang="en-US" sz="3000">
                <a:solidFill>
                  <a:srgbClr val="F7931E"/>
                </a:solidFill>
                <a:latin typeface="Calibri"/>
                <a:ea typeface="Calibri"/>
                <a:cs typeface="Calibri"/>
                <a:sym typeface="Calibri"/>
              </a:rPr>
              <a:t>Remember to continue building your portfolios!</a:t>
            </a:r>
            <a:endParaRPr>
              <a:solidFill>
                <a:srgbClr val="F7931E"/>
              </a:solidFill>
            </a:endParaRPr>
          </a:p>
        </p:txBody>
      </p:sp>
      <p:pic>
        <p:nvPicPr>
          <p:cNvPr id="469" name="Google Shape;469;p59"/>
          <p:cNvPicPr preferRelativeResize="0"/>
          <p:nvPr/>
        </p:nvPicPr>
        <p:blipFill>
          <a:blip r:embed="rId3">
            <a:alphaModFix/>
          </a:blip>
          <a:stretch>
            <a:fillRect/>
          </a:stretch>
        </p:blipFill>
        <p:spPr>
          <a:xfrm>
            <a:off x="84700" y="1510700"/>
            <a:ext cx="11692899" cy="4538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idx="2" type="body"/>
          </p:nvPr>
        </p:nvSpPr>
        <p:spPr>
          <a:xfrm>
            <a:off x="406300" y="898100"/>
            <a:ext cx="10769700" cy="5401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sz="3900">
                <a:solidFill>
                  <a:srgbClr val="212121"/>
                </a:solidFill>
              </a:rPr>
              <a:t>Benefits of Communicative Language Teaching</a:t>
            </a:r>
            <a:endParaRPr sz="2100">
              <a:solidFill>
                <a:srgbClr val="212121"/>
              </a:solidFill>
              <a:latin typeface="Arial"/>
              <a:ea typeface="Arial"/>
              <a:cs typeface="Arial"/>
              <a:sym typeface="Arial"/>
            </a:endParaRPr>
          </a:p>
          <a:p>
            <a:pPr indent="0" lvl="0" marL="0" rtl="0" algn="l">
              <a:spcBef>
                <a:spcPts val="280"/>
              </a:spcBef>
              <a:spcAft>
                <a:spcPts val="0"/>
              </a:spcAft>
              <a:buNone/>
            </a:pPr>
            <a:r>
              <a:t/>
            </a:r>
            <a:endParaRPr/>
          </a:p>
        </p:txBody>
      </p:sp>
      <p:sp>
        <p:nvSpPr>
          <p:cNvPr id="159" name="Google Shape;159;p24"/>
          <p:cNvSpPr txBox="1"/>
          <p:nvPr>
            <p:ph idx="3"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Clr>
                <a:srgbClr val="000000"/>
              </a:buClr>
              <a:buFont typeface="Arial"/>
              <a:buNone/>
            </a:pPr>
            <a:r>
              <a:rPr lang="en-US" sz="2000"/>
              <a:t>TETE MODULE 9 - FACILITATING DISCUSSIONS AND DEBATES</a:t>
            </a:r>
            <a:endParaRPr/>
          </a:p>
        </p:txBody>
      </p:sp>
      <p:sp>
        <p:nvSpPr>
          <p:cNvPr id="160" name="Google Shape;160;p24"/>
          <p:cNvSpPr txBox="1"/>
          <p:nvPr/>
        </p:nvSpPr>
        <p:spPr>
          <a:xfrm>
            <a:off x="475200" y="1518875"/>
            <a:ext cx="11241600" cy="59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700">
                <a:latin typeface="Syncopate"/>
                <a:ea typeface="Syncopate"/>
                <a:cs typeface="Syncopate"/>
                <a:sym typeface="Syncopate"/>
              </a:rPr>
              <a:t>Recall and Apply</a:t>
            </a:r>
            <a:endParaRPr b="1" sz="3700">
              <a:latin typeface="Syncopate"/>
              <a:ea typeface="Syncopate"/>
              <a:cs typeface="Syncopate"/>
              <a:sym typeface="Syncopate"/>
            </a:endParaRPr>
          </a:p>
          <a:p>
            <a:pPr indent="0" lvl="0" marL="0" rtl="0" algn="ctr">
              <a:spcBef>
                <a:spcPts val="0"/>
              </a:spcBef>
              <a:spcAft>
                <a:spcPts val="0"/>
              </a:spcAft>
              <a:buNone/>
            </a:pPr>
            <a:r>
              <a:t/>
            </a:r>
            <a:endParaRPr b="1" sz="1000">
              <a:solidFill>
                <a:schemeClr val="dk1"/>
              </a:solidFill>
              <a:latin typeface="Calibri"/>
              <a:ea typeface="Calibri"/>
              <a:cs typeface="Calibri"/>
              <a:sym typeface="Calibri"/>
            </a:endParaRPr>
          </a:p>
          <a:p>
            <a:pPr indent="0" lvl="0" marL="0" rtl="0" algn="ctr">
              <a:spcBef>
                <a:spcPts val="0"/>
              </a:spcBef>
              <a:spcAft>
                <a:spcPts val="0"/>
              </a:spcAft>
              <a:buClr>
                <a:srgbClr val="000000"/>
              </a:buClr>
              <a:buFont typeface="Arial"/>
              <a:buNone/>
            </a:pPr>
            <a:r>
              <a:rPr b="1" lang="en-US" sz="3300">
                <a:solidFill>
                  <a:schemeClr val="dk1"/>
                </a:solidFill>
              </a:rPr>
              <a:t>Recalling our Module Content on </a:t>
            </a:r>
            <a:r>
              <a:rPr b="1" lang="en-US" sz="3300">
                <a:solidFill>
                  <a:schemeClr val="dk1"/>
                </a:solidFill>
              </a:rPr>
              <a:t>interactive</a:t>
            </a:r>
            <a:r>
              <a:rPr b="1" lang="en-US" sz="3300">
                <a:solidFill>
                  <a:schemeClr val="dk1"/>
                </a:solidFill>
              </a:rPr>
              <a:t> and communicative approaches for engaging students in the English language classroom, </a:t>
            </a:r>
            <a:endParaRPr>
              <a:solidFill>
                <a:schemeClr val="dk1"/>
              </a:solidFill>
            </a:endParaRPr>
          </a:p>
          <a:p>
            <a:pPr indent="0" lvl="0" marL="0" rtl="0" algn="ctr">
              <a:spcBef>
                <a:spcPts val="0"/>
              </a:spcBef>
              <a:spcAft>
                <a:spcPts val="0"/>
              </a:spcAft>
              <a:buNone/>
            </a:pPr>
            <a:r>
              <a:rPr b="1" lang="en-US" sz="3300" u="sng">
                <a:solidFill>
                  <a:schemeClr val="dk1"/>
                </a:solidFill>
              </a:rPr>
              <a:t>think about</a:t>
            </a:r>
            <a:r>
              <a:rPr b="1" lang="en-US" sz="3300">
                <a:solidFill>
                  <a:schemeClr val="dk1"/>
                </a:solidFill>
              </a:rPr>
              <a:t> your most important new learning.</a:t>
            </a:r>
            <a:endParaRPr b="1" sz="3300">
              <a:solidFill>
                <a:schemeClr val="dk1"/>
              </a:solidFill>
            </a:endParaRPr>
          </a:p>
          <a:p>
            <a:pPr indent="0" lvl="0" marL="0" rtl="0" algn="ctr">
              <a:spcBef>
                <a:spcPts val="0"/>
              </a:spcBef>
              <a:spcAft>
                <a:spcPts val="0"/>
              </a:spcAft>
              <a:buNone/>
            </a:pPr>
            <a:r>
              <a:t/>
            </a:r>
            <a:endParaRPr b="1" sz="3200">
              <a:solidFill>
                <a:schemeClr val="dk1"/>
              </a:solidFill>
            </a:endParaRPr>
          </a:p>
          <a:p>
            <a:pPr indent="0" lvl="0" marL="0" rtl="0" algn="ctr">
              <a:spcBef>
                <a:spcPts val="0"/>
              </a:spcBef>
              <a:spcAft>
                <a:spcPts val="0"/>
              </a:spcAft>
              <a:buNone/>
            </a:pPr>
            <a:r>
              <a:rPr b="1" lang="en-US" sz="3200">
                <a:solidFill>
                  <a:srgbClr val="F8931F"/>
                </a:solidFill>
              </a:rPr>
              <a:t>NOW, use the chat box to share </a:t>
            </a:r>
            <a:r>
              <a:rPr b="1" lang="en-US" sz="3300">
                <a:solidFill>
                  <a:srgbClr val="F8931F"/>
                </a:solidFill>
              </a:rPr>
              <a:t>one new interactive activity you would like to </a:t>
            </a:r>
            <a:r>
              <a:rPr b="1" lang="en-US" sz="3300">
                <a:solidFill>
                  <a:srgbClr val="F8931F"/>
                </a:solidFill>
              </a:rPr>
              <a:t>apply with your </a:t>
            </a:r>
            <a:endParaRPr b="1" sz="3300">
              <a:solidFill>
                <a:srgbClr val="F8931F"/>
              </a:solidFill>
            </a:endParaRPr>
          </a:p>
          <a:p>
            <a:pPr indent="0" lvl="0" marL="0" rtl="0" algn="ctr">
              <a:spcBef>
                <a:spcPts val="0"/>
              </a:spcBef>
              <a:spcAft>
                <a:spcPts val="0"/>
              </a:spcAft>
              <a:buNone/>
            </a:pPr>
            <a:r>
              <a:rPr b="1" lang="en-US" sz="3300">
                <a:solidFill>
                  <a:srgbClr val="F8931F"/>
                </a:solidFill>
              </a:rPr>
              <a:t>English language classes this academic year.</a:t>
            </a:r>
            <a:endParaRPr b="1" sz="3300">
              <a:solidFill>
                <a:srgbClr val="F8931F"/>
              </a:solidFill>
            </a:endParaRPr>
          </a:p>
          <a:p>
            <a:pPr indent="-228600" lvl="0" marL="457200" rtl="0" algn="ctr">
              <a:spcBef>
                <a:spcPts val="280"/>
              </a:spcBef>
              <a:spcAft>
                <a:spcPts val="0"/>
              </a:spcAft>
              <a:buClr>
                <a:srgbClr val="000000"/>
              </a:buClr>
              <a:buSzPts val="1400"/>
              <a:buFont typeface="Arial"/>
              <a:buNone/>
            </a:pPr>
            <a:r>
              <a:t/>
            </a:r>
            <a:endParaRPr b="1" sz="32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0"/>
          <p:cNvSpPr txBox="1"/>
          <p:nvPr/>
        </p:nvSpPr>
        <p:spPr>
          <a:xfrm>
            <a:off x="452700" y="864200"/>
            <a:ext cx="10769700" cy="4540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400">
                <a:solidFill>
                  <a:srgbClr val="F8931F"/>
                </a:solidFill>
                <a:latin typeface="Calibri"/>
                <a:ea typeface="Calibri"/>
                <a:cs typeface="Calibri"/>
                <a:sym typeface="Calibri"/>
              </a:rPr>
              <a:t>ANNOUNCEMENTS</a:t>
            </a:r>
            <a:endParaRPr b="1" sz="4400">
              <a:solidFill>
                <a:srgbClr val="F8931F"/>
              </a:solidFill>
              <a:latin typeface="Calibri"/>
              <a:ea typeface="Calibri"/>
              <a:cs typeface="Calibri"/>
              <a:sym typeface="Calibri"/>
            </a:endParaRPr>
          </a:p>
          <a:p>
            <a:pPr indent="0" lvl="0" marL="0" rtl="0" algn="ctr">
              <a:spcBef>
                <a:spcPts val="600"/>
              </a:spcBef>
              <a:spcAft>
                <a:spcPts val="0"/>
              </a:spcAft>
              <a:buNone/>
            </a:pPr>
            <a:r>
              <a:t/>
            </a:r>
            <a:endParaRPr b="1" sz="2000">
              <a:solidFill>
                <a:schemeClr val="dk1"/>
              </a:solidFill>
              <a:latin typeface="Calibri"/>
              <a:ea typeface="Calibri"/>
              <a:cs typeface="Calibri"/>
              <a:sym typeface="Calibri"/>
            </a:endParaRPr>
          </a:p>
          <a:p>
            <a:pPr indent="0" lvl="0" marL="0" rtl="0" algn="ctr">
              <a:spcBef>
                <a:spcPts val="600"/>
              </a:spcBef>
              <a:spcAft>
                <a:spcPts val="0"/>
              </a:spcAft>
              <a:buNone/>
            </a:pPr>
            <a:r>
              <a:rPr b="1" lang="en-US" sz="3000">
                <a:solidFill>
                  <a:schemeClr val="dk1"/>
                </a:solidFill>
                <a:latin typeface="Calibri"/>
                <a:ea typeface="Calibri"/>
                <a:cs typeface="Calibri"/>
                <a:sym typeface="Calibri"/>
              </a:rPr>
              <a:t>Module 10: Managing Cooperative Activities </a:t>
            </a:r>
            <a:endParaRPr b="1" sz="3000">
              <a:solidFill>
                <a:schemeClr val="dk1"/>
              </a:solidFill>
              <a:latin typeface="Calibri"/>
              <a:ea typeface="Calibri"/>
              <a:cs typeface="Calibri"/>
              <a:sym typeface="Calibri"/>
            </a:endParaRPr>
          </a:p>
          <a:p>
            <a:pPr indent="0" lvl="0" marL="0" rtl="0" algn="ctr">
              <a:spcBef>
                <a:spcPts val="600"/>
              </a:spcBef>
              <a:spcAft>
                <a:spcPts val="0"/>
              </a:spcAft>
              <a:buNone/>
            </a:pPr>
            <a:r>
              <a:rPr b="1" lang="en-US" sz="3000">
                <a:solidFill>
                  <a:schemeClr val="dk1"/>
                </a:solidFill>
                <a:latin typeface="Calibri"/>
                <a:ea typeface="Calibri"/>
                <a:cs typeface="Calibri"/>
                <a:sym typeface="Calibri"/>
              </a:rPr>
              <a:t>will be announced on Monday, September 6th!</a:t>
            </a:r>
            <a:endParaRPr b="1" sz="3000">
              <a:solidFill>
                <a:schemeClr val="dk1"/>
              </a:solidFill>
              <a:latin typeface="Calibri"/>
              <a:ea typeface="Calibri"/>
              <a:cs typeface="Calibri"/>
              <a:sym typeface="Calibri"/>
            </a:endParaRPr>
          </a:p>
          <a:p>
            <a:pPr indent="0" lvl="0" marL="0" rtl="0" algn="ctr">
              <a:spcBef>
                <a:spcPts val="600"/>
              </a:spcBef>
              <a:spcAft>
                <a:spcPts val="0"/>
              </a:spcAft>
              <a:buNone/>
            </a:pPr>
            <a:r>
              <a:t/>
            </a:r>
            <a:endParaRPr b="1" sz="3000">
              <a:solidFill>
                <a:schemeClr val="dk1"/>
              </a:solidFill>
              <a:latin typeface="Calibri"/>
              <a:ea typeface="Calibri"/>
              <a:cs typeface="Calibri"/>
              <a:sym typeface="Calibri"/>
            </a:endParaRPr>
          </a:p>
          <a:p>
            <a:pPr indent="0" lvl="0" marL="0" rtl="0" algn="ctr">
              <a:spcBef>
                <a:spcPts val="600"/>
              </a:spcBef>
              <a:spcAft>
                <a:spcPts val="0"/>
              </a:spcAft>
              <a:buNone/>
            </a:pPr>
            <a:r>
              <a:rPr b="1" lang="en-US" sz="3400">
                <a:solidFill>
                  <a:srgbClr val="F8931F"/>
                </a:solidFill>
                <a:latin typeface="Calibri"/>
                <a:ea typeface="Calibri"/>
                <a:cs typeface="Calibri"/>
                <a:sym typeface="Calibri"/>
              </a:rPr>
              <a:t>FINAL WEBINAR</a:t>
            </a:r>
            <a:endParaRPr b="1" sz="3000">
              <a:solidFill>
                <a:schemeClr val="dk1"/>
              </a:solidFill>
              <a:latin typeface="Calibri"/>
              <a:ea typeface="Calibri"/>
              <a:cs typeface="Calibri"/>
              <a:sym typeface="Calibri"/>
            </a:endParaRPr>
          </a:p>
          <a:p>
            <a:pPr indent="0" lvl="0" marL="0" rtl="0" algn="ctr">
              <a:spcBef>
                <a:spcPts val="600"/>
              </a:spcBef>
              <a:spcAft>
                <a:spcPts val="0"/>
              </a:spcAft>
              <a:buNone/>
            </a:pPr>
            <a:r>
              <a:rPr b="1" lang="en-US" sz="3000">
                <a:solidFill>
                  <a:schemeClr val="dk1"/>
                </a:solidFill>
                <a:latin typeface="Calibri"/>
                <a:ea typeface="Calibri"/>
                <a:cs typeface="Calibri"/>
                <a:sym typeface="Calibri"/>
              </a:rPr>
              <a:t>Friday, September 10th</a:t>
            </a:r>
            <a:endParaRPr b="1" sz="3000">
              <a:solidFill>
                <a:schemeClr val="dk1"/>
              </a:solidFill>
              <a:latin typeface="Calibri"/>
              <a:ea typeface="Calibri"/>
              <a:cs typeface="Calibri"/>
              <a:sym typeface="Calibri"/>
            </a:endParaRPr>
          </a:p>
          <a:p>
            <a:pPr indent="0" lvl="0" marL="0" rtl="0" algn="ctr">
              <a:spcBef>
                <a:spcPts val="600"/>
              </a:spcBef>
              <a:spcAft>
                <a:spcPts val="600"/>
              </a:spcAft>
              <a:buNone/>
            </a:pPr>
            <a:r>
              <a:rPr b="1" lang="en-US" sz="3000">
                <a:solidFill>
                  <a:schemeClr val="dk1"/>
                </a:solidFill>
                <a:latin typeface="Calibri"/>
                <a:ea typeface="Calibri"/>
                <a:cs typeface="Calibri"/>
                <a:sym typeface="Calibri"/>
              </a:rPr>
              <a:t>7:00-8:00 PM Uzbekistan Time</a:t>
            </a:r>
            <a:endParaRPr b="1" sz="3000">
              <a:solidFill>
                <a:schemeClr val="dk1"/>
              </a:solidFill>
              <a:latin typeface="Calibri"/>
              <a:ea typeface="Calibri"/>
              <a:cs typeface="Calibri"/>
              <a:sym typeface="Calibri"/>
            </a:endParaRPr>
          </a:p>
        </p:txBody>
      </p:sp>
      <p:sp>
        <p:nvSpPr>
          <p:cNvPr id="476" name="Google Shape;476;p60"/>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1"/>
          <p:cNvSpPr txBox="1"/>
          <p:nvPr/>
        </p:nvSpPr>
        <p:spPr>
          <a:xfrm>
            <a:off x="1789050" y="3014875"/>
            <a:ext cx="7967700" cy="48687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1800"/>
              </a:spcBef>
              <a:spcAft>
                <a:spcPts val="0"/>
              </a:spcAft>
              <a:buNone/>
            </a:pPr>
            <a:r>
              <a:rPr b="1" i="1" lang="en-US" sz="3400">
                <a:solidFill>
                  <a:schemeClr val="dk1"/>
                </a:solidFill>
              </a:rPr>
              <a:t>"If you talk to a man in a language he understands, that goes to his head.</a:t>
            </a:r>
            <a:endParaRPr b="1" i="1" sz="3400">
              <a:solidFill>
                <a:schemeClr val="dk1"/>
              </a:solidFill>
            </a:endParaRPr>
          </a:p>
          <a:p>
            <a:pPr indent="0" lvl="0" marL="0" rtl="0" algn="ctr">
              <a:lnSpc>
                <a:spcPct val="120000"/>
              </a:lnSpc>
              <a:spcBef>
                <a:spcPts val="1800"/>
              </a:spcBef>
              <a:spcAft>
                <a:spcPts val="0"/>
              </a:spcAft>
              <a:buNone/>
            </a:pPr>
            <a:r>
              <a:rPr b="1" i="1" lang="en-US" sz="3400">
                <a:solidFill>
                  <a:schemeClr val="dk1"/>
                </a:solidFill>
              </a:rPr>
              <a:t>If you talk to him in his own language, that goes to his heart."</a:t>
            </a:r>
            <a:r>
              <a:rPr b="1" lang="en-US" sz="3100">
                <a:solidFill>
                  <a:schemeClr val="dk1"/>
                </a:solidFill>
              </a:rPr>
              <a:t> </a:t>
            </a:r>
            <a:endParaRPr b="1" sz="3100">
              <a:solidFill>
                <a:schemeClr val="dk1"/>
              </a:solidFill>
            </a:endParaRPr>
          </a:p>
          <a:p>
            <a:pPr indent="0" lvl="0" marL="0" rtl="0" algn="ctr">
              <a:lnSpc>
                <a:spcPct val="120000"/>
              </a:lnSpc>
              <a:spcBef>
                <a:spcPts val="1800"/>
              </a:spcBef>
              <a:spcAft>
                <a:spcPts val="0"/>
              </a:spcAft>
              <a:buNone/>
            </a:pPr>
            <a:r>
              <a:rPr b="1" lang="en-US" sz="2000">
                <a:solidFill>
                  <a:srgbClr val="212121"/>
                </a:solidFill>
              </a:rPr>
              <a:t>‒ Nelson Mandela </a:t>
            </a:r>
            <a:endParaRPr b="1" sz="2000">
              <a:solidFill>
                <a:srgbClr val="212121"/>
              </a:solidFill>
            </a:endParaRPr>
          </a:p>
          <a:p>
            <a:pPr indent="0" lvl="0" marL="0" rtl="0" algn="ctr">
              <a:lnSpc>
                <a:spcPct val="138000"/>
              </a:lnSpc>
              <a:spcBef>
                <a:spcPts val="1800"/>
              </a:spcBef>
              <a:spcAft>
                <a:spcPts val="0"/>
              </a:spcAft>
              <a:buNone/>
            </a:pPr>
            <a:r>
              <a:t/>
            </a:r>
            <a:endParaRPr b="1" i="1" sz="3100">
              <a:solidFill>
                <a:schemeClr val="dk1"/>
              </a:solidFill>
            </a:endParaRPr>
          </a:p>
          <a:p>
            <a:pPr indent="0" lvl="0" marL="0" rtl="0" algn="ctr">
              <a:lnSpc>
                <a:spcPct val="166670"/>
              </a:lnSpc>
              <a:spcBef>
                <a:spcPts val="400"/>
              </a:spcBef>
              <a:spcAft>
                <a:spcPts val="0"/>
              </a:spcAft>
              <a:buNone/>
            </a:pPr>
            <a:r>
              <a:t/>
            </a:r>
            <a:endParaRPr b="1" i="1" sz="2600">
              <a:solidFill>
                <a:srgbClr val="1E6138"/>
              </a:solidFill>
              <a:latin typeface="Raleway"/>
              <a:ea typeface="Raleway"/>
              <a:cs typeface="Raleway"/>
              <a:sym typeface="Raleway"/>
            </a:endParaRPr>
          </a:p>
        </p:txBody>
      </p:sp>
      <p:sp>
        <p:nvSpPr>
          <p:cNvPr id="482" name="Google Shape;482;p61"/>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pic>
        <p:nvPicPr>
          <p:cNvPr id="483" name="Google Shape;483;p61"/>
          <p:cNvPicPr preferRelativeResize="0"/>
          <p:nvPr/>
        </p:nvPicPr>
        <p:blipFill>
          <a:blip r:embed="rId3">
            <a:alphaModFix/>
          </a:blip>
          <a:stretch>
            <a:fillRect/>
          </a:stretch>
        </p:blipFill>
        <p:spPr>
          <a:xfrm>
            <a:off x="3873288" y="838200"/>
            <a:ext cx="3799224" cy="202427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2"/>
          <p:cNvSpPr txBox="1"/>
          <p:nvPr/>
        </p:nvSpPr>
        <p:spPr>
          <a:xfrm>
            <a:off x="1246125" y="1051525"/>
            <a:ext cx="5030700" cy="137160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r>
              <a:rPr b="1" lang="en-US" sz="5400" cap="small">
                <a:solidFill>
                  <a:srgbClr val="F7931E"/>
                </a:solidFill>
                <a:latin typeface="Calibri"/>
                <a:ea typeface="Calibri"/>
                <a:cs typeface="Calibri"/>
                <a:sym typeface="Calibri"/>
              </a:rPr>
              <a:t>QUESTIONS?</a:t>
            </a:r>
            <a:endParaRPr>
              <a:solidFill>
                <a:srgbClr val="F7931E"/>
              </a:solidFill>
            </a:endParaRPr>
          </a:p>
        </p:txBody>
      </p:sp>
      <p:sp>
        <p:nvSpPr>
          <p:cNvPr id="489" name="Google Shape;489;p62"/>
          <p:cNvSpPr/>
          <p:nvPr/>
        </p:nvSpPr>
        <p:spPr>
          <a:xfrm>
            <a:off x="558800" y="2150650"/>
            <a:ext cx="6273300" cy="432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800">
                <a:latin typeface="Calibri"/>
                <a:ea typeface="Calibri"/>
                <a:cs typeface="Calibri"/>
                <a:sym typeface="Calibri"/>
              </a:rPr>
              <a:t>You can communicate with the TETE Academic Team at </a:t>
            </a:r>
            <a:r>
              <a:rPr lang="en-US" sz="3800" u="sng">
                <a:solidFill>
                  <a:schemeClr val="hlink"/>
                </a:solidFill>
                <a:latin typeface="Calibri"/>
                <a:ea typeface="Calibri"/>
                <a:cs typeface="Calibri"/>
                <a:sym typeface="Calibri"/>
                <a:hlinkClick r:id="rId3"/>
              </a:rPr>
              <a:t>georgemasontete@gmail.com</a:t>
            </a:r>
            <a:r>
              <a:rPr lang="en-US" sz="3800">
                <a:latin typeface="Calibri"/>
                <a:ea typeface="Calibri"/>
                <a:cs typeface="Calibri"/>
                <a:sym typeface="Calibri"/>
              </a:rPr>
              <a:t> or </a:t>
            </a:r>
            <a:endParaRPr sz="3800">
              <a:latin typeface="Calibri"/>
              <a:ea typeface="Calibri"/>
              <a:cs typeface="Calibri"/>
              <a:sym typeface="Calibri"/>
            </a:endParaRPr>
          </a:p>
          <a:p>
            <a:pPr indent="0" lvl="0" marL="0" marR="0" rtl="0" algn="ctr">
              <a:spcBef>
                <a:spcPts val="0"/>
              </a:spcBef>
              <a:spcAft>
                <a:spcPts val="0"/>
              </a:spcAft>
              <a:buNone/>
            </a:pPr>
            <a:r>
              <a:rPr lang="en-US" sz="3800">
                <a:latin typeface="Calibri"/>
                <a:ea typeface="Calibri"/>
                <a:cs typeface="Calibri"/>
                <a:sym typeface="Calibri"/>
              </a:rPr>
              <a:t>through your Telegram Chat groups.</a:t>
            </a:r>
            <a:endParaRPr sz="3800">
              <a:latin typeface="Calibri"/>
              <a:ea typeface="Calibri"/>
              <a:cs typeface="Calibri"/>
              <a:sym typeface="Calibri"/>
            </a:endParaRPr>
          </a:p>
        </p:txBody>
      </p:sp>
      <p:sp>
        <p:nvSpPr>
          <p:cNvPr id="490" name="Google Shape;490;p62"/>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b="1">
              <a:solidFill>
                <a:schemeClr val="lt1"/>
              </a:solidFill>
            </a:endParaRPr>
          </a:p>
        </p:txBody>
      </p:sp>
      <p:pic>
        <p:nvPicPr>
          <p:cNvPr id="491" name="Google Shape;491;p62"/>
          <p:cNvPicPr preferRelativeResize="0"/>
          <p:nvPr/>
        </p:nvPicPr>
        <p:blipFill>
          <a:blip r:embed="rId4">
            <a:alphaModFix/>
          </a:blip>
          <a:stretch>
            <a:fillRect/>
          </a:stretch>
        </p:blipFill>
        <p:spPr>
          <a:xfrm>
            <a:off x="6831975" y="1540450"/>
            <a:ext cx="3952975" cy="39529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3"/>
          <p:cNvSpPr txBox="1"/>
          <p:nvPr>
            <p:ph idx="1" type="body"/>
          </p:nvPr>
        </p:nvSpPr>
        <p:spPr>
          <a:xfrm>
            <a:off x="406400" y="381000"/>
            <a:ext cx="10769700" cy="304800"/>
          </a:xfrm>
          <a:prstGeom prst="rect">
            <a:avLst/>
          </a:prstGeom>
          <a:solidFill>
            <a:schemeClr val="accent6"/>
          </a:solidFill>
          <a:ln>
            <a:noFill/>
          </a:ln>
        </p:spPr>
        <p:txBody>
          <a:bodyPr anchorCtr="0" anchor="t" bIns="0" lIns="91425" spcFirstLastPara="1" rIns="91425" wrap="square" tIns="0">
            <a:normAutofit/>
          </a:bodyPr>
          <a:lstStyle/>
          <a:p>
            <a:pPr indent="0" lvl="0" marL="0" rtl="0" algn="l">
              <a:spcBef>
                <a:spcPts val="0"/>
              </a:spcBef>
              <a:spcAft>
                <a:spcPts val="0"/>
              </a:spcAft>
              <a:buNone/>
            </a:pPr>
            <a:r>
              <a:rPr lang="en-US" sz="2000"/>
              <a:t>TETE MODULE 9 - FACILITATING DISCUSSIONS AND DEBATES</a:t>
            </a:r>
            <a:endParaRPr/>
          </a:p>
        </p:txBody>
      </p:sp>
      <p:sp>
        <p:nvSpPr>
          <p:cNvPr id="497" name="Google Shape;497;p63"/>
          <p:cNvSpPr txBox="1"/>
          <p:nvPr/>
        </p:nvSpPr>
        <p:spPr>
          <a:xfrm>
            <a:off x="406400" y="852075"/>
            <a:ext cx="10769700" cy="1371600"/>
          </a:xfrm>
          <a:prstGeom prst="rect">
            <a:avLst/>
          </a:prstGeom>
          <a:noFill/>
          <a:ln>
            <a:noFill/>
          </a:ln>
        </p:spPr>
        <p:txBody>
          <a:bodyPr anchorCtr="0" anchor="t" bIns="46025" lIns="92075" spcFirstLastPara="1" rIns="92075" wrap="square" tIns="46025">
            <a:noAutofit/>
          </a:bodyPr>
          <a:lstStyle/>
          <a:p>
            <a:pPr indent="-342900" lvl="0" marL="342900" rtl="0" algn="ctr">
              <a:spcBef>
                <a:spcPts val="0"/>
              </a:spcBef>
              <a:spcAft>
                <a:spcPts val="0"/>
              </a:spcAft>
              <a:buNone/>
            </a:pPr>
            <a:r>
              <a:rPr b="1" lang="en-US" sz="4900">
                <a:solidFill>
                  <a:schemeClr val="dk1"/>
                </a:solidFill>
                <a:latin typeface="Calibri"/>
                <a:ea typeface="Calibri"/>
                <a:cs typeface="Calibri"/>
                <a:sym typeface="Calibri"/>
              </a:rPr>
              <a:t>Farewell Routine</a:t>
            </a:r>
            <a:endParaRPr b="1" sz="4900">
              <a:solidFill>
                <a:schemeClr val="dk1"/>
              </a:solidFill>
              <a:latin typeface="Calibri"/>
              <a:ea typeface="Calibri"/>
              <a:cs typeface="Calibri"/>
              <a:sym typeface="Calibri"/>
            </a:endParaRPr>
          </a:p>
          <a:p>
            <a:pPr indent="0" lvl="0" marL="0" rtl="0" algn="ctr">
              <a:spcBef>
                <a:spcPts val="0"/>
              </a:spcBef>
              <a:spcAft>
                <a:spcPts val="0"/>
              </a:spcAft>
              <a:buNone/>
            </a:pPr>
            <a:r>
              <a:t/>
            </a:r>
            <a:endParaRPr sz="4200">
              <a:solidFill>
                <a:schemeClr val="dk1"/>
              </a:solidFill>
              <a:latin typeface="Calibri"/>
              <a:ea typeface="Calibri"/>
              <a:cs typeface="Calibri"/>
              <a:sym typeface="Calibri"/>
            </a:endParaRPr>
          </a:p>
        </p:txBody>
      </p:sp>
      <p:pic>
        <p:nvPicPr>
          <p:cNvPr id="498" name="Google Shape;498;p63"/>
          <p:cNvPicPr preferRelativeResize="0"/>
          <p:nvPr/>
        </p:nvPicPr>
        <p:blipFill>
          <a:blip r:embed="rId3">
            <a:alphaModFix/>
          </a:blip>
          <a:stretch>
            <a:fillRect/>
          </a:stretch>
        </p:blipFill>
        <p:spPr>
          <a:xfrm>
            <a:off x="2641525" y="1851725"/>
            <a:ext cx="6299446"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ctrTitle"/>
          </p:nvPr>
        </p:nvSpPr>
        <p:spPr>
          <a:xfrm>
            <a:off x="273400" y="2176450"/>
            <a:ext cx="11227800" cy="5334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5400"/>
              <a:t>Creating a Classroom Culture for Authentic Interactions and </a:t>
            </a:r>
            <a:endParaRPr b="1" sz="5400"/>
          </a:p>
          <a:p>
            <a:pPr indent="0" lvl="0" marL="0" rtl="0" algn="ctr">
              <a:spcBef>
                <a:spcPts val="280"/>
              </a:spcBef>
              <a:spcAft>
                <a:spcPts val="0"/>
              </a:spcAft>
              <a:buNone/>
            </a:pPr>
            <a:r>
              <a:rPr b="1" lang="en-US" sz="5400"/>
              <a:t>Interactive Discussions in English </a:t>
            </a:r>
            <a:endParaRPr b="1" sz="5400">
              <a:latin typeface="Arial"/>
              <a:ea typeface="Arial"/>
              <a:cs typeface="Arial"/>
              <a:sym typeface="Arial"/>
            </a:endParaRPr>
          </a:p>
          <a:p>
            <a:pPr indent="0" lvl="0" marL="0" rtl="0" algn="ctr">
              <a:spcBef>
                <a:spcPts val="0"/>
              </a:spcBef>
              <a:spcAft>
                <a:spcPts val="0"/>
              </a:spcAft>
              <a:buNone/>
            </a:pPr>
            <a:r>
              <a:t/>
            </a:r>
            <a:endParaRPr b="1" sz="1800">
              <a:solidFill>
                <a:schemeClr val="dk1"/>
              </a:solidFill>
            </a:endParaRPr>
          </a:p>
        </p:txBody>
      </p:sp>
      <p:sp>
        <p:nvSpPr>
          <p:cNvPr id="167" name="Google Shape;167;p2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457200" rtl="0" algn="l">
              <a:spcBef>
                <a:spcPts val="28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174" name="Google Shape;174;p26"/>
          <p:cNvSpPr txBox="1"/>
          <p:nvPr>
            <p:ph idx="2" type="body"/>
          </p:nvPr>
        </p:nvSpPr>
        <p:spPr>
          <a:xfrm>
            <a:off x="406400" y="685800"/>
            <a:ext cx="7170900" cy="5996400"/>
          </a:xfrm>
          <a:prstGeom prst="rect">
            <a:avLst/>
          </a:prstGeom>
        </p:spPr>
        <p:txBody>
          <a:bodyPr anchorCtr="0" anchor="t" bIns="45700" lIns="91425" spcFirstLastPara="1" rIns="91425" wrap="square" tIns="45700">
            <a:noAutofit/>
          </a:bodyPr>
          <a:lstStyle/>
          <a:p>
            <a:pPr indent="0" lvl="0" marL="0" rtl="0" algn="ctr">
              <a:spcBef>
                <a:spcPts val="280"/>
              </a:spcBef>
              <a:spcAft>
                <a:spcPts val="0"/>
              </a:spcAft>
              <a:buNone/>
            </a:pPr>
            <a:r>
              <a:rPr b="1" lang="en-US" sz="4300"/>
              <a:t>Setting the Stage for </a:t>
            </a:r>
            <a:endParaRPr b="1" sz="4300"/>
          </a:p>
          <a:p>
            <a:pPr indent="0" lvl="0" marL="0" rtl="0" algn="ctr">
              <a:spcBef>
                <a:spcPts val="280"/>
              </a:spcBef>
              <a:spcAft>
                <a:spcPts val="0"/>
              </a:spcAft>
              <a:buNone/>
            </a:pPr>
            <a:r>
              <a:rPr b="1" lang="en-US" sz="4300"/>
              <a:t>Authentic Discussion</a:t>
            </a:r>
            <a:endParaRPr b="1" sz="4300"/>
          </a:p>
          <a:p>
            <a:pPr indent="0" lvl="0" marL="0" rtl="0" algn="ctr">
              <a:spcBef>
                <a:spcPts val="280"/>
              </a:spcBef>
              <a:spcAft>
                <a:spcPts val="0"/>
              </a:spcAft>
              <a:buNone/>
            </a:pPr>
            <a:r>
              <a:t/>
            </a:r>
            <a:endParaRPr b="1" sz="900"/>
          </a:p>
          <a:p>
            <a:pPr indent="-425450" lvl="0" marL="457200" rtl="0" algn="l">
              <a:spcBef>
                <a:spcPts val="280"/>
              </a:spcBef>
              <a:spcAft>
                <a:spcPts val="0"/>
              </a:spcAft>
              <a:buClr>
                <a:srgbClr val="212121"/>
              </a:buClr>
              <a:buSzPts val="3100"/>
              <a:buChar char="●"/>
            </a:pPr>
            <a:r>
              <a:rPr b="1" lang="en-US" sz="3100">
                <a:solidFill>
                  <a:srgbClr val="212121"/>
                </a:solidFill>
              </a:rPr>
              <a:t>Be sure vocabulary is in place</a:t>
            </a:r>
            <a:endParaRPr b="1" sz="3100">
              <a:solidFill>
                <a:srgbClr val="212121"/>
              </a:solidFill>
            </a:endParaRPr>
          </a:p>
          <a:p>
            <a:pPr indent="-425450" lvl="0" marL="457200" rtl="0" algn="l">
              <a:spcBef>
                <a:spcPts val="0"/>
              </a:spcBef>
              <a:spcAft>
                <a:spcPts val="0"/>
              </a:spcAft>
              <a:buClr>
                <a:srgbClr val="212121"/>
              </a:buClr>
              <a:buSzPts val="3100"/>
              <a:buChar char="●"/>
            </a:pPr>
            <a:r>
              <a:rPr b="1" lang="en-US" sz="3100">
                <a:solidFill>
                  <a:srgbClr val="212121"/>
                </a:solidFill>
              </a:rPr>
              <a:t>Prepare students with Sentence Starters/Frames and Anchor Pages to guide and reference</a:t>
            </a:r>
            <a:endParaRPr b="1" sz="3100">
              <a:solidFill>
                <a:srgbClr val="212121"/>
              </a:solidFill>
            </a:endParaRPr>
          </a:p>
          <a:p>
            <a:pPr indent="-425450" lvl="0" marL="457200" rtl="0" algn="l">
              <a:spcBef>
                <a:spcPts val="0"/>
              </a:spcBef>
              <a:spcAft>
                <a:spcPts val="0"/>
              </a:spcAft>
              <a:buClr>
                <a:srgbClr val="212121"/>
              </a:buClr>
              <a:buSzPts val="3100"/>
              <a:buChar char="●"/>
            </a:pPr>
            <a:r>
              <a:rPr b="1" lang="en-US" sz="3100">
                <a:solidFill>
                  <a:srgbClr val="212121"/>
                </a:solidFill>
              </a:rPr>
              <a:t>Model and role-play what you expect students to do in authentic discussion</a:t>
            </a:r>
            <a:endParaRPr b="1" sz="3100">
              <a:solidFill>
                <a:srgbClr val="212121"/>
              </a:solidFill>
            </a:endParaRPr>
          </a:p>
          <a:p>
            <a:pPr indent="-425450" lvl="0" marL="457200" rtl="0" algn="l">
              <a:spcBef>
                <a:spcPts val="0"/>
              </a:spcBef>
              <a:spcAft>
                <a:spcPts val="0"/>
              </a:spcAft>
              <a:buClr>
                <a:srgbClr val="212121"/>
              </a:buClr>
              <a:buSzPts val="3100"/>
              <a:buChar char="●"/>
            </a:pPr>
            <a:r>
              <a:rPr b="1" lang="en-US" sz="3100">
                <a:solidFill>
                  <a:srgbClr val="212121"/>
                </a:solidFill>
              </a:rPr>
              <a:t>Consider ways to purposely partner  your students for interactive activities</a:t>
            </a:r>
            <a:endParaRPr b="1" sz="3100">
              <a:solidFill>
                <a:srgbClr val="212121"/>
              </a:solidFill>
            </a:endParaRPr>
          </a:p>
        </p:txBody>
      </p:sp>
      <p:pic>
        <p:nvPicPr>
          <p:cNvPr id="175" name="Google Shape;175;p26"/>
          <p:cNvPicPr preferRelativeResize="0"/>
          <p:nvPr/>
        </p:nvPicPr>
        <p:blipFill>
          <a:blip r:embed="rId3">
            <a:alphaModFix/>
          </a:blip>
          <a:stretch>
            <a:fillRect/>
          </a:stretch>
        </p:blipFill>
        <p:spPr>
          <a:xfrm>
            <a:off x="7699125" y="1138125"/>
            <a:ext cx="3852176" cy="4253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182" name="Google Shape;182;p27"/>
          <p:cNvSpPr txBox="1"/>
          <p:nvPr>
            <p:ph idx="2" type="body"/>
          </p:nvPr>
        </p:nvSpPr>
        <p:spPr>
          <a:xfrm>
            <a:off x="406400" y="685800"/>
            <a:ext cx="3868800" cy="4536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3800"/>
              <a:t>Sentence Starters</a:t>
            </a:r>
            <a:endParaRPr b="1" sz="3800"/>
          </a:p>
          <a:p>
            <a:pPr indent="-387350" lvl="0" marL="457200" rtl="0" algn="l">
              <a:spcBef>
                <a:spcPts val="360"/>
              </a:spcBef>
              <a:spcAft>
                <a:spcPts val="0"/>
              </a:spcAft>
              <a:buClr>
                <a:srgbClr val="212121"/>
              </a:buClr>
              <a:buSzPts val="2500"/>
              <a:buChar char="●"/>
            </a:pPr>
            <a:r>
              <a:rPr b="1" lang="en-US" sz="2500">
                <a:solidFill>
                  <a:srgbClr val="212121"/>
                </a:solidFill>
              </a:rPr>
              <a:t>provide an introduction phrase for students to complete</a:t>
            </a:r>
            <a:endParaRPr b="1" sz="2500">
              <a:solidFill>
                <a:srgbClr val="212121"/>
              </a:solidFill>
            </a:endParaRPr>
          </a:p>
          <a:p>
            <a:pPr indent="0" lvl="0" marL="0" rtl="0" algn="l">
              <a:spcBef>
                <a:spcPts val="360"/>
              </a:spcBef>
              <a:spcAft>
                <a:spcPts val="0"/>
              </a:spcAft>
              <a:buNone/>
            </a:pPr>
            <a:r>
              <a:t/>
            </a:r>
            <a:endParaRPr b="1" sz="2500">
              <a:solidFill>
                <a:srgbClr val="212121"/>
              </a:solidFill>
            </a:endParaRPr>
          </a:p>
          <a:p>
            <a:pPr indent="0" lvl="0" marL="0" rtl="0" algn="l">
              <a:spcBef>
                <a:spcPts val="360"/>
              </a:spcBef>
              <a:spcAft>
                <a:spcPts val="0"/>
              </a:spcAft>
              <a:buNone/>
            </a:pPr>
            <a:r>
              <a:rPr b="1" lang="en-US" sz="3800"/>
              <a:t>Sentence Frames</a:t>
            </a:r>
            <a:endParaRPr b="1" sz="3800"/>
          </a:p>
          <a:p>
            <a:pPr indent="-387350" lvl="0" marL="457200" rtl="0" algn="l">
              <a:spcBef>
                <a:spcPts val="360"/>
              </a:spcBef>
              <a:spcAft>
                <a:spcPts val="0"/>
              </a:spcAft>
              <a:buClr>
                <a:srgbClr val="212121"/>
              </a:buClr>
              <a:buSzPts val="2500"/>
              <a:buChar char="●"/>
            </a:pPr>
            <a:r>
              <a:rPr b="1" lang="en-US" sz="2500">
                <a:solidFill>
                  <a:srgbClr val="212121"/>
                </a:solidFill>
              </a:rPr>
              <a:t>model how students should fill in specific vocabulary in context</a:t>
            </a:r>
            <a:endParaRPr b="1" sz="2500">
              <a:solidFill>
                <a:srgbClr val="212121"/>
              </a:solidFill>
            </a:endParaRPr>
          </a:p>
          <a:p>
            <a:pPr indent="0" lvl="0" marL="0" rtl="0" algn="l">
              <a:spcBef>
                <a:spcPts val="360"/>
              </a:spcBef>
              <a:spcAft>
                <a:spcPts val="0"/>
              </a:spcAft>
              <a:buNone/>
            </a:pPr>
            <a:r>
              <a:t/>
            </a:r>
            <a:endParaRPr b="1" sz="800">
              <a:solidFill>
                <a:srgbClr val="212121"/>
              </a:solidFill>
            </a:endParaRPr>
          </a:p>
          <a:p>
            <a:pPr indent="0" lvl="0" marL="0" rtl="0" algn="l">
              <a:spcBef>
                <a:spcPts val="360"/>
              </a:spcBef>
              <a:spcAft>
                <a:spcPts val="0"/>
              </a:spcAft>
              <a:buNone/>
            </a:pPr>
            <a:r>
              <a:rPr b="1" lang="en-US" sz="2100"/>
              <a:t>Begin with easier sentences and increase level of difficulty as they are ready - Think about your students’ prior knowledge and proficiency level as you prepare. </a:t>
            </a:r>
            <a:endParaRPr b="1" sz="2100"/>
          </a:p>
        </p:txBody>
      </p:sp>
      <p:pic>
        <p:nvPicPr>
          <p:cNvPr id="183" name="Google Shape;183;p27"/>
          <p:cNvPicPr preferRelativeResize="0"/>
          <p:nvPr/>
        </p:nvPicPr>
        <p:blipFill>
          <a:blip r:embed="rId3">
            <a:alphaModFix/>
          </a:blip>
          <a:stretch>
            <a:fillRect/>
          </a:stretch>
        </p:blipFill>
        <p:spPr>
          <a:xfrm>
            <a:off x="4275325" y="838200"/>
            <a:ext cx="7239851" cy="5355599"/>
          </a:xfrm>
          <a:prstGeom prst="rect">
            <a:avLst/>
          </a:prstGeom>
          <a:noFill/>
          <a:ln>
            <a:noFill/>
          </a:ln>
        </p:spPr>
      </p:pic>
      <p:sp>
        <p:nvSpPr>
          <p:cNvPr id="184" name="Google Shape;184;p27"/>
          <p:cNvSpPr txBox="1"/>
          <p:nvPr/>
        </p:nvSpPr>
        <p:spPr>
          <a:xfrm>
            <a:off x="5390325" y="1397775"/>
            <a:ext cx="5284800" cy="464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latin typeface="Calibri"/>
                <a:ea typeface="Calibri"/>
                <a:cs typeface="Calibri"/>
                <a:sym typeface="Calibri"/>
              </a:rPr>
              <a:t>Example Sentence Starters for</a:t>
            </a:r>
            <a:endParaRPr b="1" sz="1900">
              <a:latin typeface="Calibri"/>
              <a:ea typeface="Calibri"/>
              <a:cs typeface="Calibri"/>
              <a:sym typeface="Calibri"/>
            </a:endParaRPr>
          </a:p>
          <a:p>
            <a:pPr indent="0" lvl="0" marL="0" rtl="0" algn="l">
              <a:spcBef>
                <a:spcPts val="0"/>
              </a:spcBef>
              <a:spcAft>
                <a:spcPts val="0"/>
              </a:spcAft>
              <a:buNone/>
            </a:pPr>
            <a:r>
              <a:rPr b="1" lang="en-US" sz="1900">
                <a:latin typeface="Calibri"/>
                <a:ea typeface="Calibri"/>
                <a:cs typeface="Calibri"/>
                <a:sym typeface="Calibri"/>
              </a:rPr>
              <a:t>Interacting in Class Discussions</a:t>
            </a:r>
            <a:endParaRPr b="1" sz="19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One interesting example I heard from my partner was _______________. I would like to add _________.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This example was interesting to me because _____________.</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I agree with my partner that ______ and also think ______..</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Thank you for that idea, but I somewhat disagree with my partner because I think that ___________.</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My idea is similar to his/hers because we both said that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My idea is a bit different than his/her idea </a:t>
            </a:r>
            <a:r>
              <a:rPr lang="en-US" sz="1600">
                <a:latin typeface="Calibri"/>
                <a:ea typeface="Calibri"/>
                <a:cs typeface="Calibri"/>
                <a:sym typeface="Calibri"/>
              </a:rPr>
              <a:t>because</a:t>
            </a:r>
            <a:r>
              <a:rPr lang="en-US" sz="1600">
                <a:latin typeface="Calibri"/>
                <a:ea typeface="Calibri"/>
                <a:cs typeface="Calibri"/>
                <a:sym typeface="Calibri"/>
              </a:rPr>
              <a:t> I think that ...</a:t>
            </a:r>
            <a:endParaRPr sz="16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191" name="Google Shape;191;p28"/>
          <p:cNvSpPr txBox="1"/>
          <p:nvPr>
            <p:ph idx="2" type="body"/>
          </p:nvPr>
        </p:nvSpPr>
        <p:spPr>
          <a:xfrm>
            <a:off x="6096000" y="990425"/>
            <a:ext cx="5487900" cy="5029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3500">
                <a:latin typeface="Arial"/>
                <a:ea typeface="Arial"/>
                <a:cs typeface="Arial"/>
                <a:sym typeface="Arial"/>
              </a:rPr>
              <a:t>Anchor Pages</a:t>
            </a:r>
            <a:endParaRPr b="1" sz="3500">
              <a:latin typeface="Arial"/>
              <a:ea typeface="Arial"/>
              <a:cs typeface="Arial"/>
              <a:sym typeface="Arial"/>
            </a:endParaRPr>
          </a:p>
          <a:p>
            <a:pPr indent="0" lvl="0" marL="0" rtl="0" algn="l">
              <a:spcBef>
                <a:spcPts val="0"/>
              </a:spcBef>
              <a:spcAft>
                <a:spcPts val="0"/>
              </a:spcAft>
              <a:buNone/>
            </a:pPr>
            <a:r>
              <a:t/>
            </a:r>
            <a:endParaRPr b="1" sz="1300">
              <a:latin typeface="Arial"/>
              <a:ea typeface="Arial"/>
              <a:cs typeface="Arial"/>
              <a:sym typeface="Arial"/>
            </a:endParaRPr>
          </a:p>
          <a:p>
            <a:pPr indent="-387350" lvl="0" marL="457200" rtl="0" algn="l">
              <a:lnSpc>
                <a:spcPct val="115000"/>
              </a:lnSpc>
              <a:spcBef>
                <a:spcPts val="0"/>
              </a:spcBef>
              <a:spcAft>
                <a:spcPts val="0"/>
              </a:spcAft>
              <a:buClr>
                <a:srgbClr val="212121"/>
              </a:buClr>
              <a:buSzPts val="2500"/>
              <a:buFont typeface="Arial"/>
              <a:buChar char="●"/>
            </a:pPr>
            <a:r>
              <a:rPr b="1" lang="en-US" sz="2500">
                <a:solidFill>
                  <a:srgbClr val="212121"/>
                </a:solidFill>
                <a:latin typeface="Arial"/>
                <a:ea typeface="Arial"/>
                <a:cs typeface="Arial"/>
                <a:sym typeface="Arial"/>
              </a:rPr>
              <a:t>designed for students to use individually during the activity</a:t>
            </a:r>
            <a:endParaRPr b="1" sz="2500">
              <a:solidFill>
                <a:srgbClr val="212121"/>
              </a:solidFill>
              <a:latin typeface="Arial"/>
              <a:ea typeface="Arial"/>
              <a:cs typeface="Arial"/>
              <a:sym typeface="Arial"/>
            </a:endParaRPr>
          </a:p>
          <a:p>
            <a:pPr indent="-387350" lvl="0" marL="457200" rtl="0" algn="l">
              <a:lnSpc>
                <a:spcPct val="115000"/>
              </a:lnSpc>
              <a:spcBef>
                <a:spcPts val="0"/>
              </a:spcBef>
              <a:spcAft>
                <a:spcPts val="0"/>
              </a:spcAft>
              <a:buClr>
                <a:srgbClr val="212121"/>
              </a:buClr>
              <a:buSzPts val="2500"/>
              <a:buFont typeface="Arial"/>
              <a:buChar char="●"/>
            </a:pPr>
            <a:r>
              <a:rPr b="1" lang="en-US" sz="2500">
                <a:solidFill>
                  <a:srgbClr val="212121"/>
                </a:solidFill>
                <a:latin typeface="Arial"/>
                <a:ea typeface="Arial"/>
                <a:cs typeface="Arial"/>
                <a:sym typeface="Arial"/>
              </a:rPr>
              <a:t>no more than one page</a:t>
            </a:r>
            <a:endParaRPr b="1" sz="2500">
              <a:solidFill>
                <a:srgbClr val="212121"/>
              </a:solidFill>
              <a:latin typeface="Arial"/>
              <a:ea typeface="Arial"/>
              <a:cs typeface="Arial"/>
              <a:sym typeface="Arial"/>
            </a:endParaRPr>
          </a:p>
          <a:p>
            <a:pPr indent="-387350" lvl="0" marL="457200" rtl="0" algn="l">
              <a:lnSpc>
                <a:spcPct val="115000"/>
              </a:lnSpc>
              <a:spcBef>
                <a:spcPts val="0"/>
              </a:spcBef>
              <a:spcAft>
                <a:spcPts val="0"/>
              </a:spcAft>
              <a:buClr>
                <a:srgbClr val="212121"/>
              </a:buClr>
              <a:buSzPts val="2500"/>
              <a:buFont typeface="Arial"/>
              <a:buChar char="●"/>
            </a:pPr>
            <a:r>
              <a:rPr b="1" lang="en-US" sz="2500">
                <a:solidFill>
                  <a:srgbClr val="212121"/>
                </a:solidFill>
                <a:latin typeface="Arial"/>
                <a:ea typeface="Arial"/>
                <a:cs typeface="Arial"/>
                <a:sym typeface="Arial"/>
              </a:rPr>
              <a:t>display key vocabulary to use during the activity</a:t>
            </a:r>
            <a:endParaRPr b="1" sz="2500">
              <a:solidFill>
                <a:srgbClr val="212121"/>
              </a:solidFill>
              <a:latin typeface="Arial"/>
              <a:ea typeface="Arial"/>
              <a:cs typeface="Arial"/>
              <a:sym typeface="Arial"/>
            </a:endParaRPr>
          </a:p>
          <a:p>
            <a:pPr indent="-387350" lvl="0" marL="457200" rtl="0" algn="l">
              <a:lnSpc>
                <a:spcPct val="115000"/>
              </a:lnSpc>
              <a:spcBef>
                <a:spcPts val="0"/>
              </a:spcBef>
              <a:spcAft>
                <a:spcPts val="0"/>
              </a:spcAft>
              <a:buClr>
                <a:srgbClr val="212121"/>
              </a:buClr>
              <a:buSzPts val="2500"/>
              <a:buFont typeface="Arial"/>
              <a:buChar char="●"/>
            </a:pPr>
            <a:r>
              <a:rPr b="1" lang="en-US" sz="2500">
                <a:solidFill>
                  <a:srgbClr val="212121"/>
                </a:solidFill>
                <a:latin typeface="Arial"/>
                <a:ea typeface="Arial"/>
                <a:cs typeface="Arial"/>
                <a:sym typeface="Arial"/>
              </a:rPr>
              <a:t>include sentence frames to model types of responses expected to be used</a:t>
            </a:r>
            <a:endParaRPr b="1" sz="2500">
              <a:solidFill>
                <a:srgbClr val="212121"/>
              </a:solidFill>
              <a:latin typeface="Arial"/>
              <a:ea typeface="Arial"/>
              <a:cs typeface="Arial"/>
              <a:sym typeface="Arial"/>
            </a:endParaRPr>
          </a:p>
          <a:p>
            <a:pPr indent="-387350" lvl="0" marL="457200" rtl="0" algn="l">
              <a:lnSpc>
                <a:spcPct val="115000"/>
              </a:lnSpc>
              <a:spcBef>
                <a:spcPts val="0"/>
              </a:spcBef>
              <a:spcAft>
                <a:spcPts val="0"/>
              </a:spcAft>
              <a:buClr>
                <a:srgbClr val="212121"/>
              </a:buClr>
              <a:buSzPts val="2500"/>
              <a:buFont typeface="Arial"/>
              <a:buChar char="●"/>
            </a:pPr>
            <a:r>
              <a:rPr b="1" lang="en-US" sz="2500">
                <a:solidFill>
                  <a:srgbClr val="212121"/>
                </a:solidFill>
                <a:latin typeface="Arial"/>
                <a:ea typeface="Arial"/>
                <a:cs typeface="Arial"/>
                <a:sym typeface="Arial"/>
              </a:rPr>
              <a:t>provide space for students to add their own ideas during the activity</a:t>
            </a:r>
            <a:endParaRPr b="1" sz="2500">
              <a:solidFill>
                <a:srgbClr val="212121"/>
              </a:solidFill>
              <a:latin typeface="Arial"/>
              <a:ea typeface="Arial"/>
              <a:cs typeface="Arial"/>
              <a:sym typeface="Arial"/>
            </a:endParaRPr>
          </a:p>
          <a:p>
            <a:pPr indent="0" lvl="0" marL="0" rtl="0" algn="l">
              <a:spcBef>
                <a:spcPts val="360"/>
              </a:spcBef>
              <a:spcAft>
                <a:spcPts val="0"/>
              </a:spcAft>
              <a:buNone/>
            </a:pPr>
            <a:r>
              <a:t/>
            </a:r>
            <a:endParaRPr/>
          </a:p>
        </p:txBody>
      </p:sp>
      <p:pic>
        <p:nvPicPr>
          <p:cNvPr id="192" name="Google Shape;192;p28"/>
          <p:cNvPicPr preferRelativeResize="0"/>
          <p:nvPr/>
        </p:nvPicPr>
        <p:blipFill>
          <a:blip r:embed="rId3">
            <a:alphaModFix/>
          </a:blip>
          <a:stretch>
            <a:fillRect/>
          </a:stretch>
        </p:blipFill>
        <p:spPr>
          <a:xfrm>
            <a:off x="152400" y="838200"/>
            <a:ext cx="5791200" cy="5791200"/>
          </a:xfrm>
          <a:prstGeom prst="rect">
            <a:avLst/>
          </a:prstGeom>
          <a:noFill/>
          <a:ln>
            <a:noFill/>
          </a:ln>
        </p:spPr>
      </p:pic>
      <p:sp>
        <p:nvSpPr>
          <p:cNvPr id="193" name="Google Shape;193;p28"/>
          <p:cNvSpPr txBox="1"/>
          <p:nvPr/>
        </p:nvSpPr>
        <p:spPr>
          <a:xfrm>
            <a:off x="1610200" y="1116175"/>
            <a:ext cx="3513000" cy="575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latin typeface="Calibri"/>
                <a:ea typeface="Calibri"/>
                <a:cs typeface="Calibri"/>
                <a:sym typeface="Calibri"/>
              </a:rPr>
              <a:t>Jobs and Professions </a:t>
            </a:r>
            <a:r>
              <a:rPr b="1" lang="en-US" sz="2000">
                <a:latin typeface="Calibri"/>
                <a:ea typeface="Calibri"/>
                <a:cs typeface="Calibri"/>
                <a:sym typeface="Calibri"/>
              </a:rPr>
              <a:t>(Grade 9)</a:t>
            </a:r>
            <a:endParaRPr b="1" sz="2000">
              <a:latin typeface="Calibri"/>
              <a:ea typeface="Calibri"/>
              <a:cs typeface="Calibri"/>
              <a:sym typeface="Calibri"/>
            </a:endParaRPr>
          </a:p>
          <a:p>
            <a:pPr indent="0" lvl="0" marL="0" rtl="0" algn="l">
              <a:spcBef>
                <a:spcPts val="0"/>
              </a:spcBef>
              <a:spcAft>
                <a:spcPts val="0"/>
              </a:spcAft>
              <a:buNone/>
            </a:pPr>
            <a:r>
              <a:t/>
            </a:r>
            <a:endParaRPr b="1" sz="11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Vocabulary Word Bank:</a:t>
            </a:r>
            <a:endParaRPr b="1" sz="1600">
              <a:latin typeface="Calibri"/>
              <a:ea typeface="Calibri"/>
              <a:cs typeface="Calibri"/>
              <a:sym typeface="Calibri"/>
            </a:endParaRPr>
          </a:p>
          <a:p>
            <a:pPr indent="0" lvl="0" marL="0" rtl="0" algn="l">
              <a:spcBef>
                <a:spcPts val="0"/>
              </a:spcBef>
              <a:spcAft>
                <a:spcPts val="0"/>
              </a:spcAft>
              <a:buNone/>
            </a:pPr>
            <a:r>
              <a:t/>
            </a:r>
            <a:endParaRPr b="1" sz="10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journalist		-creative</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police officer	-organized</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teacher		-patient</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firefighter		-empathetic</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social worker	-analytic</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accountant	-bank</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clerk			-museum</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mechanic		-station</a:t>
            </a:r>
            <a:endParaRPr b="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US" sz="1600">
                <a:latin typeface="Calibri"/>
                <a:ea typeface="Calibri"/>
                <a:cs typeface="Calibri"/>
                <a:sym typeface="Calibri"/>
              </a:rPr>
              <a:t>artist			-school</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Sentence Frames:</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A __(noun)_ is __(adjective)_ and ___.</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The __(adjective) (noun) _works at the ___(place)__.</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This interests me because I _(verb)__.</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idx="1" type="body"/>
          </p:nvPr>
        </p:nvSpPr>
        <p:spPr>
          <a:xfrm>
            <a:off x="406400" y="381000"/>
            <a:ext cx="10769700" cy="3048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US" sz="2000"/>
              <a:t>TETE MODULE 9 - FACILITATING DISCUSSIONS AND DEBATES</a:t>
            </a:r>
            <a:endParaRPr/>
          </a:p>
        </p:txBody>
      </p:sp>
      <p:sp>
        <p:nvSpPr>
          <p:cNvPr id="200" name="Google Shape;200;p29"/>
          <p:cNvSpPr txBox="1"/>
          <p:nvPr>
            <p:ph idx="2" type="body"/>
          </p:nvPr>
        </p:nvSpPr>
        <p:spPr>
          <a:xfrm>
            <a:off x="273225" y="745850"/>
            <a:ext cx="3353100" cy="58767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3500"/>
              <a:t>Supporting Productive Whole Classroom Discussions</a:t>
            </a:r>
            <a:endParaRPr b="1" sz="3500"/>
          </a:p>
          <a:p>
            <a:pPr indent="0" lvl="0" marL="0" rtl="0" algn="l">
              <a:spcBef>
                <a:spcPts val="360"/>
              </a:spcBef>
              <a:spcAft>
                <a:spcPts val="0"/>
              </a:spcAft>
              <a:buNone/>
            </a:pPr>
            <a:r>
              <a:t/>
            </a:r>
            <a:endParaRPr b="1" sz="3000">
              <a:solidFill>
                <a:srgbClr val="212121"/>
              </a:solidFill>
            </a:endParaRPr>
          </a:p>
          <a:p>
            <a:pPr indent="0" lvl="0" marL="0" rtl="0" algn="l">
              <a:spcBef>
                <a:spcPts val="360"/>
              </a:spcBef>
              <a:spcAft>
                <a:spcPts val="0"/>
              </a:spcAft>
              <a:buNone/>
            </a:pPr>
            <a:r>
              <a:rPr b="1" lang="en-US" sz="3000">
                <a:solidFill>
                  <a:srgbClr val="212121"/>
                </a:solidFill>
              </a:rPr>
              <a:t>Q1 - </a:t>
            </a:r>
            <a:r>
              <a:rPr b="1" lang="en-US" sz="3000">
                <a:solidFill>
                  <a:srgbClr val="212121"/>
                </a:solidFill>
              </a:rPr>
              <a:t>What do the students do at the </a:t>
            </a:r>
            <a:r>
              <a:rPr b="1" lang="en-US" sz="3000">
                <a:solidFill>
                  <a:srgbClr val="F7931E"/>
                </a:solidFill>
              </a:rPr>
              <a:t>start of the class </a:t>
            </a:r>
            <a:r>
              <a:rPr b="1" lang="en-US" sz="3000">
                <a:solidFill>
                  <a:srgbClr val="212121"/>
                </a:solidFill>
              </a:rPr>
              <a:t>and lesson? </a:t>
            </a:r>
            <a:r>
              <a:rPr b="1" lang="en-US" sz="3000">
                <a:solidFill>
                  <a:schemeClr val="accent6"/>
                </a:solidFill>
              </a:rPr>
              <a:t>Why?</a:t>
            </a:r>
            <a:endParaRPr b="1" sz="3000">
              <a:solidFill>
                <a:schemeClr val="accent6"/>
              </a:solidFill>
            </a:endParaRPr>
          </a:p>
          <a:p>
            <a:pPr indent="0" lvl="0" marL="457200" rtl="0" algn="l">
              <a:spcBef>
                <a:spcPts val="360"/>
              </a:spcBef>
              <a:spcAft>
                <a:spcPts val="0"/>
              </a:spcAft>
              <a:buNone/>
            </a:pPr>
            <a:r>
              <a:t/>
            </a:r>
            <a:endParaRPr b="1" sz="2000">
              <a:solidFill>
                <a:srgbClr val="212121"/>
              </a:solidFill>
            </a:endParaRPr>
          </a:p>
        </p:txBody>
      </p:sp>
      <p:pic>
        <p:nvPicPr>
          <p:cNvPr descr="Video featuring teacher Laura Cason describing strategies for supporting classroom discussions in her sixth-grade social studies class. This video was developed for the Tennessee Department of Education" id="201" name="Google Shape;201;p29" title="Classroom Discussion (Secondary)">
            <a:hlinkClick r:id="rId3"/>
          </p:cNvPr>
          <p:cNvPicPr preferRelativeResize="0"/>
          <p:nvPr/>
        </p:nvPicPr>
        <p:blipFill>
          <a:blip r:embed="rId4">
            <a:alphaModFix/>
          </a:blip>
          <a:stretch>
            <a:fillRect/>
          </a:stretch>
        </p:blipFill>
        <p:spPr>
          <a:xfrm>
            <a:off x="3759575" y="819301"/>
            <a:ext cx="7365575" cy="5196000"/>
          </a:xfrm>
          <a:prstGeom prst="rect">
            <a:avLst/>
          </a:prstGeom>
          <a:noFill/>
          <a:ln>
            <a:noFill/>
          </a:ln>
        </p:spPr>
      </p:pic>
      <p:sp>
        <p:nvSpPr>
          <p:cNvPr id="202" name="Google Shape;202;p29"/>
          <p:cNvSpPr txBox="1"/>
          <p:nvPr/>
        </p:nvSpPr>
        <p:spPr>
          <a:xfrm>
            <a:off x="3779300" y="6146250"/>
            <a:ext cx="725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Cason, L. (2017). </a:t>
            </a:r>
            <a:r>
              <a:rPr i="1" lang="en-US">
                <a:latin typeface="Calibri"/>
                <a:ea typeface="Calibri"/>
                <a:cs typeface="Calibri"/>
                <a:sym typeface="Calibri"/>
              </a:rPr>
              <a:t>Classroom Discussion (Secondary)</a:t>
            </a:r>
            <a:r>
              <a:rPr lang="en-US">
                <a:latin typeface="Calibri"/>
                <a:ea typeface="Calibri"/>
                <a:cs typeface="Calibri"/>
                <a:sym typeface="Calibri"/>
              </a:rPr>
              <a:t>.</a:t>
            </a:r>
            <a:r>
              <a:rPr lang="en-US" sz="1050">
                <a:highlight>
                  <a:srgbClr val="F9F9F9"/>
                </a:highlight>
                <a:latin typeface="Roboto"/>
                <a:ea typeface="Roboto"/>
                <a:cs typeface="Roboto"/>
                <a:sym typeface="Roboto"/>
              </a:rPr>
              <a:t> AppalachiaRCC. </a:t>
            </a:r>
            <a:r>
              <a:rPr lang="en-US">
                <a:latin typeface="Calibri"/>
                <a:ea typeface="Calibri"/>
                <a:cs typeface="Calibri"/>
                <a:sym typeface="Calibri"/>
              </a:rPr>
              <a:t> </a:t>
            </a:r>
            <a:r>
              <a:rPr lang="en-US" sz="1200" u="sng">
                <a:solidFill>
                  <a:schemeClr val="hlink"/>
                </a:solidFill>
                <a:latin typeface="Calibri"/>
                <a:ea typeface="Calibri"/>
                <a:cs typeface="Calibri"/>
                <a:sym typeface="Calibri"/>
                <a:hlinkClick r:id="rId5"/>
              </a:rPr>
              <a:t>https://youtu.be/1vu_6KrUQLg</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sonBrand.pxtx">
  <a:themeElements>
    <a:clrScheme name="Custom 5">
      <a:dk1>
        <a:srgbClr val="1E6138"/>
      </a:dk1>
      <a:lt1>
        <a:srgbClr val="FFFFFF"/>
      </a:lt1>
      <a:dk2>
        <a:srgbClr val="00909E"/>
      </a:dk2>
      <a:lt2>
        <a:srgbClr val="D1D3D5"/>
      </a:lt2>
      <a:accent1>
        <a:srgbClr val="B31D37"/>
      </a:accent1>
      <a:accent2>
        <a:srgbClr val="E2A82B"/>
      </a:accent2>
      <a:accent3>
        <a:srgbClr val="7E5300"/>
      </a:accent3>
      <a:accent4>
        <a:srgbClr val="87908F"/>
      </a:accent4>
      <a:accent5>
        <a:srgbClr val="81A32B"/>
      </a:accent5>
      <a:accent6>
        <a:srgbClr val="F7931E"/>
      </a:accent6>
      <a:hlink>
        <a:srgbClr val="007DC5"/>
      </a:hlink>
      <a:folHlink>
        <a:srgbClr val="8057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