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94" r:id="rId4"/>
    <p:sldId id="293" r:id="rId5"/>
    <p:sldId id="296" r:id="rId6"/>
    <p:sldId id="286" r:id="rId7"/>
    <p:sldId id="295" r:id="rId8"/>
    <p:sldId id="297" r:id="rId9"/>
    <p:sldId id="261"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8"/>
  </p:normalViewPr>
  <p:slideViewPr>
    <p:cSldViewPr>
      <p:cViewPr varScale="1">
        <p:scale>
          <a:sx n="119" d="100"/>
          <a:sy n="119" d="100"/>
        </p:scale>
        <p:origin x="1440"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presProps" Target="presProps.xml" /><Relationship Id="rId5" Type="http://schemas.openxmlformats.org/officeDocument/2006/relationships/slide" Target="slides/slide4.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E8F2DC3B-B676-4349-A859-A52A93E5AC40}" type="datetimeFigureOut">
              <a:rPr lang="ru-RU" smtClean="0"/>
              <a:t>21.02.2022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8D7AFE-6542-44AE-B1F3-B934F33D30EE}" type="slidenum">
              <a:rPr lang="ru-RU" smtClean="0"/>
              <a:t>‹#›</a:t>
            </a:fld>
            <a:endParaRPr lang="ru-RU"/>
          </a:p>
        </p:txBody>
      </p:sp>
    </p:spTree>
    <p:extLst>
      <p:ext uri="{BB962C8B-B14F-4D97-AF65-F5344CB8AC3E}">
        <p14:creationId xmlns:p14="http://schemas.microsoft.com/office/powerpoint/2010/main" val="2320114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8F2DC3B-B676-4349-A859-A52A93E5AC40}" type="datetimeFigureOut">
              <a:rPr lang="ru-RU" smtClean="0"/>
              <a:t>21.02.2022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8D7AFE-6542-44AE-B1F3-B934F33D30EE}" type="slidenum">
              <a:rPr lang="ru-RU" smtClean="0"/>
              <a:t>‹#›</a:t>
            </a:fld>
            <a:endParaRPr lang="ru-RU"/>
          </a:p>
        </p:txBody>
      </p:sp>
    </p:spTree>
    <p:extLst>
      <p:ext uri="{BB962C8B-B14F-4D97-AF65-F5344CB8AC3E}">
        <p14:creationId xmlns:p14="http://schemas.microsoft.com/office/powerpoint/2010/main" val="281536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8F2DC3B-B676-4349-A859-A52A93E5AC40}" type="datetimeFigureOut">
              <a:rPr lang="ru-RU" smtClean="0"/>
              <a:t>21.02.2022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8D7AFE-6542-44AE-B1F3-B934F33D30EE}" type="slidenum">
              <a:rPr lang="ru-RU" smtClean="0"/>
              <a:t>‹#›</a:t>
            </a:fld>
            <a:endParaRPr lang="ru-RU"/>
          </a:p>
        </p:txBody>
      </p:sp>
    </p:spTree>
    <p:extLst>
      <p:ext uri="{BB962C8B-B14F-4D97-AF65-F5344CB8AC3E}">
        <p14:creationId xmlns:p14="http://schemas.microsoft.com/office/powerpoint/2010/main" val="2678216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8F2DC3B-B676-4349-A859-A52A93E5AC40}" type="datetimeFigureOut">
              <a:rPr lang="ru-RU" smtClean="0"/>
              <a:t>21.02.2022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8D7AFE-6542-44AE-B1F3-B934F33D30EE}" type="slidenum">
              <a:rPr lang="ru-RU" smtClean="0"/>
              <a:t>‹#›</a:t>
            </a:fld>
            <a:endParaRPr lang="ru-RU"/>
          </a:p>
        </p:txBody>
      </p:sp>
    </p:spTree>
    <p:extLst>
      <p:ext uri="{BB962C8B-B14F-4D97-AF65-F5344CB8AC3E}">
        <p14:creationId xmlns:p14="http://schemas.microsoft.com/office/powerpoint/2010/main" val="132165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8F2DC3B-B676-4349-A859-A52A93E5AC40}" type="datetimeFigureOut">
              <a:rPr lang="ru-RU" smtClean="0"/>
              <a:t>21.02.2022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8D7AFE-6542-44AE-B1F3-B934F33D30EE}" type="slidenum">
              <a:rPr lang="ru-RU" smtClean="0"/>
              <a:t>‹#›</a:t>
            </a:fld>
            <a:endParaRPr lang="ru-RU"/>
          </a:p>
        </p:txBody>
      </p:sp>
    </p:spTree>
    <p:extLst>
      <p:ext uri="{BB962C8B-B14F-4D97-AF65-F5344CB8AC3E}">
        <p14:creationId xmlns:p14="http://schemas.microsoft.com/office/powerpoint/2010/main" val="301878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E8F2DC3B-B676-4349-A859-A52A93E5AC40}" type="datetimeFigureOut">
              <a:rPr lang="ru-RU" smtClean="0"/>
              <a:t>21.02.2022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38D7AFE-6542-44AE-B1F3-B934F33D30EE}" type="slidenum">
              <a:rPr lang="ru-RU" smtClean="0"/>
              <a:t>‹#›</a:t>
            </a:fld>
            <a:endParaRPr lang="ru-RU"/>
          </a:p>
        </p:txBody>
      </p:sp>
    </p:spTree>
    <p:extLst>
      <p:ext uri="{BB962C8B-B14F-4D97-AF65-F5344CB8AC3E}">
        <p14:creationId xmlns:p14="http://schemas.microsoft.com/office/powerpoint/2010/main" val="261643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8F2DC3B-B676-4349-A859-A52A93E5AC40}" type="datetimeFigureOut">
              <a:rPr lang="ru-RU" smtClean="0"/>
              <a:t>21.02.2022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38D7AFE-6542-44AE-B1F3-B934F33D30EE}" type="slidenum">
              <a:rPr lang="ru-RU" smtClean="0"/>
              <a:t>‹#›</a:t>
            </a:fld>
            <a:endParaRPr lang="ru-RU"/>
          </a:p>
        </p:txBody>
      </p:sp>
    </p:spTree>
    <p:extLst>
      <p:ext uri="{BB962C8B-B14F-4D97-AF65-F5344CB8AC3E}">
        <p14:creationId xmlns:p14="http://schemas.microsoft.com/office/powerpoint/2010/main" val="580387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E8F2DC3B-B676-4349-A859-A52A93E5AC40}" type="datetimeFigureOut">
              <a:rPr lang="ru-RU" smtClean="0"/>
              <a:t>21.02.2022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38D7AFE-6542-44AE-B1F3-B934F33D30EE}" type="slidenum">
              <a:rPr lang="ru-RU" smtClean="0"/>
              <a:t>‹#›</a:t>
            </a:fld>
            <a:endParaRPr lang="ru-RU"/>
          </a:p>
        </p:txBody>
      </p:sp>
    </p:spTree>
    <p:extLst>
      <p:ext uri="{BB962C8B-B14F-4D97-AF65-F5344CB8AC3E}">
        <p14:creationId xmlns:p14="http://schemas.microsoft.com/office/powerpoint/2010/main" val="1838701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8F2DC3B-B676-4349-A859-A52A93E5AC40}" type="datetimeFigureOut">
              <a:rPr lang="ru-RU" smtClean="0"/>
              <a:t>21.02.2022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38D7AFE-6542-44AE-B1F3-B934F33D30EE}" type="slidenum">
              <a:rPr lang="ru-RU" smtClean="0"/>
              <a:t>‹#›</a:t>
            </a:fld>
            <a:endParaRPr lang="ru-RU"/>
          </a:p>
        </p:txBody>
      </p:sp>
    </p:spTree>
    <p:extLst>
      <p:ext uri="{BB962C8B-B14F-4D97-AF65-F5344CB8AC3E}">
        <p14:creationId xmlns:p14="http://schemas.microsoft.com/office/powerpoint/2010/main" val="208423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8F2DC3B-B676-4349-A859-A52A93E5AC40}" type="datetimeFigureOut">
              <a:rPr lang="ru-RU" smtClean="0"/>
              <a:t>21.02.2022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38D7AFE-6542-44AE-B1F3-B934F33D30EE}" type="slidenum">
              <a:rPr lang="ru-RU" smtClean="0"/>
              <a:t>‹#›</a:t>
            </a:fld>
            <a:endParaRPr lang="ru-RU"/>
          </a:p>
        </p:txBody>
      </p:sp>
    </p:spTree>
    <p:extLst>
      <p:ext uri="{BB962C8B-B14F-4D97-AF65-F5344CB8AC3E}">
        <p14:creationId xmlns:p14="http://schemas.microsoft.com/office/powerpoint/2010/main" val="568192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8F2DC3B-B676-4349-A859-A52A93E5AC40}" type="datetimeFigureOut">
              <a:rPr lang="ru-RU" smtClean="0"/>
              <a:t>21.02.2022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38D7AFE-6542-44AE-B1F3-B934F33D30EE}" type="slidenum">
              <a:rPr lang="ru-RU" smtClean="0"/>
              <a:t>‹#›</a:t>
            </a:fld>
            <a:endParaRPr lang="ru-RU"/>
          </a:p>
        </p:txBody>
      </p:sp>
    </p:spTree>
    <p:extLst>
      <p:ext uri="{BB962C8B-B14F-4D97-AF65-F5344CB8AC3E}">
        <p14:creationId xmlns:p14="http://schemas.microsoft.com/office/powerpoint/2010/main" val="1500505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2DC3B-B676-4349-A859-A52A93E5AC40}" type="datetimeFigureOut">
              <a:rPr lang="ru-RU" smtClean="0"/>
              <a:t>21.02.2022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D7AFE-6542-44AE-B1F3-B934F33D30EE}" type="slidenum">
              <a:rPr lang="ru-RU" smtClean="0"/>
              <a:t>‹#›</a:t>
            </a:fld>
            <a:endParaRPr lang="ru-RU"/>
          </a:p>
        </p:txBody>
      </p:sp>
    </p:spTree>
    <p:extLst>
      <p:ext uri="{BB962C8B-B14F-4D97-AF65-F5344CB8AC3E}">
        <p14:creationId xmlns:p14="http://schemas.microsoft.com/office/powerpoint/2010/main" val="2239724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8" Type="http://schemas.openxmlformats.org/officeDocument/2006/relationships/audio" Target="../media/media4.wav" /><Relationship Id="rId13" Type="http://schemas.microsoft.com/office/2007/relationships/media" Target="../media/media7.wav" /><Relationship Id="rId18" Type="http://schemas.openxmlformats.org/officeDocument/2006/relationships/image" Target="../media/image4.jpeg" /><Relationship Id="rId3" Type="http://schemas.microsoft.com/office/2007/relationships/media" Target="../media/media2.wav" /><Relationship Id="rId21" Type="http://schemas.openxmlformats.org/officeDocument/2006/relationships/image" Target="../media/image7.jpeg" /><Relationship Id="rId7" Type="http://schemas.microsoft.com/office/2007/relationships/media" Target="../media/media4.wav" /><Relationship Id="rId12" Type="http://schemas.openxmlformats.org/officeDocument/2006/relationships/audio" Target="../media/media6.wav" /><Relationship Id="rId17" Type="http://schemas.openxmlformats.org/officeDocument/2006/relationships/image" Target="../media/image3.jpeg" /><Relationship Id="rId2" Type="http://schemas.openxmlformats.org/officeDocument/2006/relationships/audio" Target="../media/media1.wav" /><Relationship Id="rId16" Type="http://schemas.openxmlformats.org/officeDocument/2006/relationships/image" Target="../media/image2.jpeg" /><Relationship Id="rId20" Type="http://schemas.openxmlformats.org/officeDocument/2006/relationships/image" Target="../media/image6.jpeg" /><Relationship Id="rId1" Type="http://schemas.microsoft.com/office/2007/relationships/media" Target="../media/media1.wav" /><Relationship Id="rId6" Type="http://schemas.microsoft.com/office/2007/relationships/media" Target="../media/media3.wav" /><Relationship Id="rId11" Type="http://schemas.microsoft.com/office/2007/relationships/media" Target="../media/media6.wav" /><Relationship Id="rId5" Type="http://schemas.openxmlformats.org/officeDocument/2006/relationships/audio" Target="NULL" TargetMode="External" /><Relationship Id="rId15" Type="http://schemas.openxmlformats.org/officeDocument/2006/relationships/slideLayout" Target="../slideLayouts/slideLayout2.xml" /><Relationship Id="rId23" Type="http://schemas.openxmlformats.org/officeDocument/2006/relationships/image" Target="../media/image9.png" /><Relationship Id="rId10" Type="http://schemas.openxmlformats.org/officeDocument/2006/relationships/audio" Target="../media/media5.wav" /><Relationship Id="rId19" Type="http://schemas.openxmlformats.org/officeDocument/2006/relationships/image" Target="../media/image5.jpeg" /><Relationship Id="rId4" Type="http://schemas.openxmlformats.org/officeDocument/2006/relationships/audio" Target="../media/media2.wav" /><Relationship Id="rId9" Type="http://schemas.microsoft.com/office/2007/relationships/media" Target="../media/media5.wav" /><Relationship Id="rId14" Type="http://schemas.openxmlformats.org/officeDocument/2006/relationships/audio" Target="../media/media7.wav" /><Relationship Id="rId22" Type="http://schemas.openxmlformats.org/officeDocument/2006/relationships/image" Target="../media/image8.jpeg" /></Relationships>
</file>

<file path=ppt/slides/_rels/slide5.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en-US" sz="13800" b="1" dirty="0">
                <a:solidFill>
                  <a:schemeClr val="bg1"/>
                </a:solidFill>
              </a:rPr>
              <a:t>Module 7</a:t>
            </a:r>
            <a:br>
              <a:rPr lang="en-US" sz="13800" b="1" dirty="0">
                <a:solidFill>
                  <a:schemeClr val="bg1"/>
                </a:solidFill>
              </a:rPr>
            </a:br>
            <a:r>
              <a:rPr lang="en-US" sz="6000" b="1" dirty="0">
                <a:solidFill>
                  <a:schemeClr val="bg1"/>
                </a:solidFill>
              </a:rPr>
              <a:t>extending textbook activities</a:t>
            </a:r>
            <a:endParaRPr lang="ru-RU" sz="13800" b="1" dirty="0">
              <a:solidFill>
                <a:schemeClr val="bg1"/>
              </a:solidFill>
            </a:endParaRPr>
          </a:p>
        </p:txBody>
      </p:sp>
      <p:sp>
        <p:nvSpPr>
          <p:cNvPr id="3" name="Заголовок 1"/>
          <p:cNvSpPr txBox="1">
            <a:spLocks/>
          </p:cNvSpPr>
          <p:nvPr/>
        </p:nvSpPr>
        <p:spPr>
          <a:xfrm>
            <a:off x="457200" y="4797152"/>
            <a:ext cx="8229600" cy="2007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7.4 – THINK</a:t>
            </a:r>
          </a:p>
          <a:p>
            <a:r>
              <a:rPr lang="en-US" dirty="0"/>
              <a:t>7.5 </a:t>
            </a:r>
            <a:r>
              <a:rPr lang="en-US"/>
              <a:t>– </a:t>
            </a:r>
            <a:r>
              <a:rPr lang="ru-RU"/>
              <a:t>CREATE</a:t>
            </a:r>
            <a:endParaRPr lang="en-US" dirty="0"/>
          </a:p>
          <a:p>
            <a:r>
              <a:rPr lang="en-US" dirty="0"/>
              <a:t>7.6 – SHARE</a:t>
            </a:r>
            <a:endParaRPr lang="ru-RU" dirty="0"/>
          </a:p>
        </p:txBody>
      </p:sp>
    </p:spTree>
    <p:extLst>
      <p:ext uri="{BB962C8B-B14F-4D97-AF65-F5344CB8AC3E}">
        <p14:creationId xmlns:p14="http://schemas.microsoft.com/office/powerpoint/2010/main" val="316623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28600"/>
            <a:ext cx="9143999" cy="6829400"/>
          </a:xfrm>
        </p:spPr>
        <p:txBody>
          <a:bodyPr>
            <a:normAutofit/>
          </a:bodyPr>
          <a:lstStyle/>
          <a:p>
            <a:pPr marL="0" indent="0">
              <a:buNone/>
            </a:pPr>
            <a:r>
              <a:rPr lang="en-US" sz="2800" dirty="0"/>
              <a:t>Hello, Colleagues!</a:t>
            </a:r>
            <a:endParaRPr lang="ru-RU" sz="2800" dirty="0"/>
          </a:p>
          <a:p>
            <a:pPr marL="0" indent="0">
              <a:buNone/>
            </a:pPr>
            <a:r>
              <a:rPr lang="en-US" sz="2800" dirty="0"/>
              <a:t>The lesson I’d like to share is What are you wearing </a:t>
            </a:r>
          </a:p>
          <a:p>
            <a:pPr marL="0" indent="0">
              <a:buNone/>
            </a:pPr>
            <a:r>
              <a:rPr lang="en-US" sz="2800" dirty="0"/>
              <a:t>(Grade 7, Unit 5, Lesson 2, exercise 4)</a:t>
            </a:r>
            <a:endParaRPr lang="ru-RU" sz="2800" dirty="0"/>
          </a:p>
          <a:p>
            <a:pPr marL="0" indent="0">
              <a:buNone/>
            </a:pPr>
            <a:r>
              <a:rPr lang="en-US" sz="2800" dirty="0"/>
              <a:t>textbook TEENS’ 7</a:t>
            </a:r>
            <a:endParaRPr lang="ru-RU" sz="28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3" b="73"/>
          <a:stretch/>
        </p:blipFill>
        <p:spPr bwMode="auto">
          <a:xfrm>
            <a:off x="0" y="2774730"/>
            <a:ext cx="9144000" cy="3364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66681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28600"/>
            <a:ext cx="9143999" cy="6829400"/>
          </a:xfrm>
        </p:spPr>
        <p:txBody>
          <a:bodyPr>
            <a:normAutofit/>
          </a:bodyPr>
          <a:lstStyle/>
          <a:p>
            <a:pPr marL="0" indent="0">
              <a:buNone/>
            </a:pPr>
            <a:r>
              <a:rPr lang="en-US" sz="2800" dirty="0"/>
              <a:t>This activity is not interactive enough. Listen and match does not require any interaction to complete. Hence, it does not encourage communication and only enforces students’  listening skills. However, it presents relevant and useful vocabulary for our daily lives. I enhance it the following way.</a:t>
            </a:r>
          </a:p>
          <a:p>
            <a:pPr marL="0" indent="0">
              <a:buNone/>
            </a:pPr>
            <a:r>
              <a:rPr lang="en-US" sz="2800" dirty="0"/>
              <a:t>First, students do listen and match, learn the vocabulary.</a:t>
            </a:r>
            <a:endParaRPr lang="ru-RU" sz="28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3" b="73"/>
          <a:stretch/>
        </p:blipFill>
        <p:spPr bwMode="auto">
          <a:xfrm>
            <a:off x="0" y="2996952"/>
            <a:ext cx="9144000" cy="3364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2682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4"/>
          <p:cNvSpPr txBox="1">
            <a:spLocks noChangeArrowheads="1"/>
          </p:cNvSpPr>
          <p:nvPr/>
        </p:nvSpPr>
        <p:spPr bwMode="auto">
          <a:xfrm>
            <a:off x="611560" y="495722"/>
            <a:ext cx="8387407" cy="738664"/>
          </a:xfrm>
          <a:prstGeom prst="rect">
            <a:avLst/>
          </a:prstGeom>
          <a:noFill/>
          <a:ln>
            <a:noFill/>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50000"/>
              </a:lnSpc>
              <a:spcBef>
                <a:spcPct val="0"/>
              </a:spcBef>
              <a:buNone/>
            </a:pPr>
            <a:r>
              <a:rPr lang="en-US" altLang="ru-RU" sz="2800" dirty="0">
                <a:latin typeface="Arial" charset="0"/>
                <a:cs typeface="Arial" charset="0"/>
              </a:rPr>
              <a:t>1.         2.        3.        4.        5.        6.        7.</a:t>
            </a:r>
          </a:p>
        </p:txBody>
      </p:sp>
      <p:sp>
        <p:nvSpPr>
          <p:cNvPr id="7" name="Стрелка вправо 6">
            <a:hlinkClick r:id="" action="ppaction://hlinkshowjump?jump=nextslide"/>
          </p:cNvPr>
          <p:cNvSpPr/>
          <p:nvPr/>
        </p:nvSpPr>
        <p:spPr>
          <a:xfrm>
            <a:off x="8645525" y="6453188"/>
            <a:ext cx="431800" cy="360362"/>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 name="Стрелка вправо 7">
            <a:hlinkClick r:id="" action="ppaction://hlinkshowjump?jump=previousslide"/>
          </p:cNvPr>
          <p:cNvSpPr/>
          <p:nvPr/>
        </p:nvSpPr>
        <p:spPr>
          <a:xfrm flipH="1">
            <a:off x="8101013" y="6453188"/>
            <a:ext cx="431800" cy="360362"/>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 name="TextBox 3"/>
          <p:cNvSpPr txBox="1">
            <a:spLocks noChangeArrowheads="1"/>
          </p:cNvSpPr>
          <p:nvPr/>
        </p:nvSpPr>
        <p:spPr bwMode="auto">
          <a:xfrm>
            <a:off x="0" y="5984"/>
            <a:ext cx="9144000"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ru-RU" sz="2400" dirty="0">
                <a:solidFill>
                  <a:srgbClr val="FF0000"/>
                </a:solidFill>
                <a:latin typeface="Arial" charset="0"/>
                <a:cs typeface="Arial" charset="0"/>
              </a:rPr>
              <a:t>Activity 4 </a:t>
            </a:r>
            <a:r>
              <a:rPr lang="en-US" altLang="ru-RU" sz="2400" dirty="0">
                <a:latin typeface="Arial" charset="0"/>
                <a:cs typeface="Arial" charset="0"/>
              </a:rPr>
              <a:t>Listen and match the texts and pictures</a:t>
            </a:r>
            <a:endParaRPr lang="ru-RU" altLang="ru-RU" sz="2400" i="1" dirty="0">
              <a:solidFill>
                <a:srgbClr val="FF0000"/>
              </a:solidFill>
              <a:latin typeface="Arial" charset="0"/>
              <a:cs typeface="Arial" charset="0"/>
            </a:endParaRPr>
          </a:p>
        </p:txBody>
      </p:sp>
      <p:pic>
        <p:nvPicPr>
          <p:cNvPr id="1026"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496" y="1264214"/>
            <a:ext cx="933450"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17">
            <a:extLst>
              <a:ext uri="{28A0092B-C50C-407E-A947-70E740481C1C}">
                <a14:useLocalDpi xmlns:a14="http://schemas.microsoft.com/office/drawing/2010/main" val="0"/>
              </a:ext>
            </a:extLst>
          </a:blip>
          <a:srcRect b="113"/>
          <a:stretch/>
        </p:blipFill>
        <p:spPr bwMode="auto">
          <a:xfrm>
            <a:off x="1115616" y="1271389"/>
            <a:ext cx="1000125" cy="26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18">
            <a:extLst>
              <a:ext uri="{28A0092B-C50C-407E-A947-70E740481C1C}">
                <a14:useLocalDpi xmlns:a14="http://schemas.microsoft.com/office/drawing/2010/main" val="0"/>
              </a:ext>
            </a:extLst>
          </a:blip>
          <a:srcRect r="81" b="82"/>
          <a:stretch/>
        </p:blipFill>
        <p:spPr bwMode="auto">
          <a:xfrm>
            <a:off x="2448000" y="1453602"/>
            <a:ext cx="1656000" cy="24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19">
            <a:extLst>
              <a:ext uri="{28A0092B-C50C-407E-A947-70E740481C1C}">
                <a14:useLocalDpi xmlns:a14="http://schemas.microsoft.com/office/drawing/2010/main" val="0"/>
              </a:ext>
            </a:extLst>
          </a:blip>
          <a:srcRect b="-1540"/>
          <a:stretch/>
        </p:blipFill>
        <p:spPr bwMode="auto">
          <a:xfrm>
            <a:off x="4152131" y="1369064"/>
            <a:ext cx="962025" cy="25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20">
            <a:extLst>
              <a:ext uri="{28A0092B-C50C-407E-A947-70E740481C1C}">
                <a14:useLocalDpi xmlns:a14="http://schemas.microsoft.com/office/drawing/2010/main" val="0"/>
              </a:ext>
            </a:extLst>
          </a:blip>
          <a:srcRect t="-468" r="539" b="50"/>
          <a:stretch/>
        </p:blipFill>
        <p:spPr bwMode="auto">
          <a:xfrm>
            <a:off x="5172125" y="1672022"/>
            <a:ext cx="720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21">
            <a:extLst>
              <a:ext uri="{28A0092B-C50C-407E-A947-70E740481C1C}">
                <a14:useLocalDpi xmlns:a14="http://schemas.microsoft.com/office/drawing/2010/main" val="0"/>
              </a:ext>
            </a:extLst>
          </a:blip>
          <a:srcRect b="-85"/>
          <a:stretch/>
        </p:blipFill>
        <p:spPr bwMode="auto">
          <a:xfrm>
            <a:off x="6039197" y="1196752"/>
            <a:ext cx="981075" cy="27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22">
            <a:extLst>
              <a:ext uri="{28A0092B-C50C-407E-A947-70E740481C1C}">
                <a14:useLocalDpi xmlns:a14="http://schemas.microsoft.com/office/drawing/2010/main" val="0"/>
              </a:ext>
            </a:extLst>
          </a:blip>
          <a:srcRect b="-2273"/>
          <a:stretch/>
        </p:blipFill>
        <p:spPr bwMode="auto">
          <a:xfrm>
            <a:off x="7184454" y="1380939"/>
            <a:ext cx="192405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Овал 8"/>
          <p:cNvSpPr/>
          <p:nvPr/>
        </p:nvSpPr>
        <p:spPr>
          <a:xfrm>
            <a:off x="323528" y="4105368"/>
            <a:ext cx="504056"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a:t>
            </a:r>
            <a:endParaRPr lang="ru-RU" sz="2800" b="1" dirty="0">
              <a:solidFill>
                <a:schemeClr val="tx1"/>
              </a:solidFill>
            </a:endParaRPr>
          </a:p>
        </p:txBody>
      </p:sp>
      <p:sp>
        <p:nvSpPr>
          <p:cNvPr id="25" name="Овал 24"/>
          <p:cNvSpPr/>
          <p:nvPr/>
        </p:nvSpPr>
        <p:spPr>
          <a:xfrm>
            <a:off x="1475656" y="4105368"/>
            <a:ext cx="504056"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a:t>
            </a:r>
            <a:endParaRPr lang="ru-RU" sz="2800" b="1" dirty="0">
              <a:solidFill>
                <a:schemeClr val="tx1"/>
              </a:solidFill>
            </a:endParaRPr>
          </a:p>
        </p:txBody>
      </p:sp>
      <p:sp>
        <p:nvSpPr>
          <p:cNvPr id="26" name="Овал 25"/>
          <p:cNvSpPr/>
          <p:nvPr/>
        </p:nvSpPr>
        <p:spPr>
          <a:xfrm>
            <a:off x="2987824" y="4105368"/>
            <a:ext cx="504056"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a:t>
            </a:r>
            <a:endParaRPr lang="ru-RU" sz="2800" b="1" dirty="0">
              <a:solidFill>
                <a:schemeClr val="tx1"/>
              </a:solidFill>
            </a:endParaRPr>
          </a:p>
        </p:txBody>
      </p:sp>
      <p:sp>
        <p:nvSpPr>
          <p:cNvPr id="27" name="Овал 26"/>
          <p:cNvSpPr/>
          <p:nvPr/>
        </p:nvSpPr>
        <p:spPr>
          <a:xfrm>
            <a:off x="4311782" y="4105368"/>
            <a:ext cx="504056"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D</a:t>
            </a:r>
            <a:endParaRPr lang="ru-RU" sz="2800" b="1" dirty="0">
              <a:solidFill>
                <a:schemeClr val="tx1"/>
              </a:solidFill>
            </a:endParaRPr>
          </a:p>
        </p:txBody>
      </p:sp>
      <p:sp>
        <p:nvSpPr>
          <p:cNvPr id="28" name="Овал 27"/>
          <p:cNvSpPr/>
          <p:nvPr/>
        </p:nvSpPr>
        <p:spPr>
          <a:xfrm>
            <a:off x="5292080" y="4105368"/>
            <a:ext cx="504056"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E</a:t>
            </a:r>
            <a:endParaRPr lang="ru-RU" sz="2800" b="1" dirty="0">
              <a:solidFill>
                <a:schemeClr val="tx1"/>
              </a:solidFill>
            </a:endParaRPr>
          </a:p>
        </p:txBody>
      </p:sp>
      <p:sp>
        <p:nvSpPr>
          <p:cNvPr id="29" name="Овал 28"/>
          <p:cNvSpPr/>
          <p:nvPr/>
        </p:nvSpPr>
        <p:spPr>
          <a:xfrm>
            <a:off x="6300192" y="4105368"/>
            <a:ext cx="504056"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F</a:t>
            </a:r>
            <a:endParaRPr lang="ru-RU" sz="2800" b="1" dirty="0">
              <a:solidFill>
                <a:schemeClr val="tx1"/>
              </a:solidFill>
            </a:endParaRPr>
          </a:p>
        </p:txBody>
      </p:sp>
      <p:sp>
        <p:nvSpPr>
          <p:cNvPr id="30" name="Овал 29"/>
          <p:cNvSpPr/>
          <p:nvPr/>
        </p:nvSpPr>
        <p:spPr>
          <a:xfrm>
            <a:off x="7812360" y="4105368"/>
            <a:ext cx="504056"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G</a:t>
            </a:r>
            <a:endParaRPr lang="ru-RU" sz="2800" b="1" dirty="0">
              <a:solidFill>
                <a:schemeClr val="tx1"/>
              </a:solidFill>
            </a:endParaRPr>
          </a:p>
        </p:txBody>
      </p:sp>
      <p:pic>
        <p:nvPicPr>
          <p:cNvPr id="10" name="Sound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3" cstate="print">
            <a:extLst>
              <a:ext uri="{28A0092B-C50C-407E-A947-70E740481C1C}">
                <a14:useLocalDpi xmlns:a14="http://schemas.microsoft.com/office/drawing/2010/main" val="0"/>
              </a:ext>
            </a:extLst>
          </a:blip>
          <a:stretch>
            <a:fillRect/>
          </a:stretch>
        </p:blipFill>
        <p:spPr>
          <a:xfrm>
            <a:off x="1007096" y="548680"/>
            <a:ext cx="609600" cy="609600"/>
          </a:xfrm>
          <a:prstGeom prst="rect">
            <a:avLst/>
          </a:prstGeom>
        </p:spPr>
      </p:pic>
      <p:pic>
        <p:nvPicPr>
          <p:cNvPr id="11" name="Sound2.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3" cstate="print">
            <a:extLst>
              <a:ext uri="{28A0092B-C50C-407E-A947-70E740481C1C}">
                <a14:useLocalDpi xmlns:a14="http://schemas.microsoft.com/office/drawing/2010/main" val="0"/>
              </a:ext>
            </a:extLst>
          </a:blip>
          <a:stretch>
            <a:fillRect/>
          </a:stretch>
        </p:blipFill>
        <p:spPr>
          <a:xfrm>
            <a:off x="2188289" y="548680"/>
            <a:ext cx="609600" cy="609600"/>
          </a:xfrm>
          <a:prstGeom prst="rect">
            <a:avLst/>
          </a:prstGeom>
        </p:spPr>
      </p:pic>
      <p:pic>
        <p:nvPicPr>
          <p:cNvPr id="12" name="Sound2.wav">
            <a:hlinkClick r:id="" action="ppaction://media"/>
          </p:cNvPr>
          <p:cNvPicPr>
            <a:picLocks noChangeAspect="1"/>
          </p:cNvPicPr>
          <p:nvPr>
            <a:audioFile r:link="rId5"/>
            <p:extLst>
              <p:ext uri="{DAA4B4D4-6D71-4841-9C94-3DE7FCFB9230}">
                <p14:media xmlns:p14="http://schemas.microsoft.com/office/powerpoint/2010/main" r:embed="rId6">
                  <p14:trim end="3553.0269"/>
                </p14:media>
              </p:ext>
            </p:extLst>
          </p:nvPr>
        </p:nvPicPr>
        <p:blipFill>
          <a:blip r:embed="rId23" cstate="print">
            <a:extLst>
              <a:ext uri="{28A0092B-C50C-407E-A947-70E740481C1C}">
                <a14:useLocalDpi xmlns:a14="http://schemas.microsoft.com/office/drawing/2010/main" val="0"/>
              </a:ext>
            </a:extLst>
          </a:blip>
          <a:stretch>
            <a:fillRect/>
          </a:stretch>
        </p:blipFill>
        <p:spPr>
          <a:xfrm>
            <a:off x="3265637" y="548680"/>
            <a:ext cx="609600" cy="609600"/>
          </a:xfrm>
          <a:prstGeom prst="rect">
            <a:avLst/>
          </a:prstGeom>
        </p:spPr>
      </p:pic>
      <p:pic>
        <p:nvPicPr>
          <p:cNvPr id="21" name="Sound2.wav">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3" cstate="print">
            <a:extLst>
              <a:ext uri="{28A0092B-C50C-407E-A947-70E740481C1C}">
                <a14:useLocalDpi xmlns:a14="http://schemas.microsoft.com/office/drawing/2010/main" val="0"/>
              </a:ext>
            </a:extLst>
          </a:blip>
          <a:stretch>
            <a:fillRect/>
          </a:stretch>
        </p:blipFill>
        <p:spPr>
          <a:xfrm>
            <a:off x="4343449" y="548680"/>
            <a:ext cx="609600" cy="609600"/>
          </a:xfrm>
          <a:prstGeom prst="rect">
            <a:avLst/>
          </a:prstGeom>
        </p:spPr>
      </p:pic>
      <p:pic>
        <p:nvPicPr>
          <p:cNvPr id="22" name="Sound2.wav">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3" cstate="print">
            <a:extLst>
              <a:ext uri="{28A0092B-C50C-407E-A947-70E740481C1C}">
                <a14:useLocalDpi xmlns:a14="http://schemas.microsoft.com/office/drawing/2010/main" val="0"/>
              </a:ext>
            </a:extLst>
          </a:blip>
          <a:stretch>
            <a:fillRect/>
          </a:stretch>
        </p:blipFill>
        <p:spPr>
          <a:xfrm>
            <a:off x="5447842" y="548680"/>
            <a:ext cx="609600" cy="609600"/>
          </a:xfrm>
          <a:prstGeom prst="rect">
            <a:avLst/>
          </a:prstGeom>
        </p:spPr>
      </p:pic>
      <p:pic>
        <p:nvPicPr>
          <p:cNvPr id="23" name="Sound2.wav">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3" cstate="print">
            <a:extLst>
              <a:ext uri="{28A0092B-C50C-407E-A947-70E740481C1C}">
                <a14:useLocalDpi xmlns:a14="http://schemas.microsoft.com/office/drawing/2010/main" val="0"/>
              </a:ext>
            </a:extLst>
          </a:blip>
          <a:stretch>
            <a:fillRect/>
          </a:stretch>
        </p:blipFill>
        <p:spPr>
          <a:xfrm>
            <a:off x="6522546" y="548680"/>
            <a:ext cx="609600" cy="609600"/>
          </a:xfrm>
          <a:prstGeom prst="rect">
            <a:avLst/>
          </a:prstGeom>
        </p:spPr>
      </p:pic>
      <p:pic>
        <p:nvPicPr>
          <p:cNvPr id="24" name="Sound2.wav">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3" cstate="print">
            <a:extLst>
              <a:ext uri="{28A0092B-C50C-407E-A947-70E740481C1C}">
                <a14:useLocalDpi xmlns:a14="http://schemas.microsoft.com/office/drawing/2010/main" val="0"/>
              </a:ext>
            </a:extLst>
          </a:blip>
          <a:stretch>
            <a:fillRect/>
          </a:stretch>
        </p:blipFill>
        <p:spPr>
          <a:xfrm>
            <a:off x="7598296" y="548680"/>
            <a:ext cx="609600" cy="609600"/>
          </a:xfrm>
          <a:prstGeom prst="rect">
            <a:avLst/>
          </a:prstGeom>
        </p:spPr>
      </p:pic>
      <p:cxnSp>
        <p:nvCxnSpPr>
          <p:cNvPr id="34" name="Прямая соединительная линия 33"/>
          <p:cNvCxnSpPr/>
          <p:nvPr/>
        </p:nvCxnSpPr>
        <p:spPr>
          <a:xfrm>
            <a:off x="179512" y="3988264"/>
            <a:ext cx="78943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1254053" y="3988264"/>
            <a:ext cx="93423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2389397" y="3988264"/>
            <a:ext cx="171460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p:nvPr/>
        </p:nvCxnSpPr>
        <p:spPr>
          <a:xfrm>
            <a:off x="4253532" y="3988264"/>
            <a:ext cx="720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5196402" y="3988264"/>
            <a:ext cx="720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p:nvPr/>
        </p:nvCxnSpPr>
        <p:spPr>
          <a:xfrm>
            <a:off x="6047785" y="3988264"/>
            <a:ext cx="97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a:off x="7132145" y="3988264"/>
            <a:ext cx="1908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552893" y="5589240"/>
            <a:ext cx="5940000" cy="648000"/>
          </a:xfrm>
          <a:prstGeom prst="rect">
            <a:avLst/>
          </a:prstGeom>
          <a:solidFill>
            <a:srgbClr val="FFFF00"/>
          </a:solidFill>
          <a:ln>
            <a:solidFill>
              <a:schemeClr val="tx1"/>
            </a:solidFill>
          </a:ln>
        </p:spPr>
        <p:txBody>
          <a:bodyPr wrap="square" rtlCol="0" anchor="ctr">
            <a:spAutoFit/>
          </a:bodyPr>
          <a:lstStyle/>
          <a:p>
            <a:r>
              <a:rPr lang="en-US" sz="2800" dirty="0">
                <a:solidFill>
                  <a:srgbClr val="FF0000"/>
                </a:solidFill>
              </a:rPr>
              <a:t>Texts:</a:t>
            </a:r>
            <a:endParaRPr lang="ru-RU" sz="2800" dirty="0">
              <a:solidFill>
                <a:srgbClr val="FF0000"/>
              </a:solidFill>
            </a:endParaRPr>
          </a:p>
        </p:txBody>
      </p:sp>
      <p:sp>
        <p:nvSpPr>
          <p:cNvPr id="3" name="Скругленная прямоугольная выноска 2"/>
          <p:cNvSpPr/>
          <p:nvPr/>
        </p:nvSpPr>
        <p:spPr>
          <a:xfrm>
            <a:off x="72000" y="3601311"/>
            <a:ext cx="9000000" cy="1972758"/>
          </a:xfrm>
          <a:prstGeom prst="wedgeRoundRectCallout">
            <a:avLst>
              <a:gd name="adj1" fmla="val -1776"/>
              <a:gd name="adj2" fmla="val -13301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rPr>
              <a:t>I like to wear good clothes. I have a lot of clothes in my wardrobe. I have five pairs of jeans, because I wear jeans all the time. I usually put on a shirt or a short-sleeved </a:t>
            </a:r>
            <a:br>
              <a:rPr lang="en-US" sz="2800" dirty="0">
                <a:solidFill>
                  <a:schemeClr val="tx1"/>
                </a:solidFill>
              </a:rPr>
            </a:br>
            <a:r>
              <a:rPr lang="en-US" sz="2800" dirty="0">
                <a:solidFill>
                  <a:schemeClr val="tx1"/>
                </a:solidFill>
              </a:rPr>
              <a:t>T-shirt with them. Now it’s cold and I’m wearing a sweater.</a:t>
            </a:r>
            <a:endParaRPr lang="ru-RU" sz="2800" dirty="0">
              <a:solidFill>
                <a:schemeClr val="tx1"/>
              </a:solidFill>
            </a:endParaRPr>
          </a:p>
        </p:txBody>
      </p:sp>
      <p:sp>
        <p:nvSpPr>
          <p:cNvPr id="4" name="Скругленная прямоугольная выноска 3"/>
          <p:cNvSpPr/>
          <p:nvPr/>
        </p:nvSpPr>
        <p:spPr>
          <a:xfrm>
            <a:off x="72000" y="3601311"/>
            <a:ext cx="9000000" cy="1972757"/>
          </a:xfrm>
          <a:prstGeom prst="wedgeRoundRectCallout">
            <a:avLst>
              <a:gd name="adj1" fmla="val -31789"/>
              <a:gd name="adj2" fmla="val -13588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solidFill>
                  <a:schemeClr val="tx1"/>
                </a:solidFill>
              </a:rPr>
              <a:t>My </a:t>
            </a:r>
            <a:r>
              <a:rPr lang="en-US" sz="2700" dirty="0" err="1">
                <a:solidFill>
                  <a:schemeClr val="tx1"/>
                </a:solidFill>
              </a:rPr>
              <a:t>favourite</a:t>
            </a:r>
            <a:r>
              <a:rPr lang="en-US" sz="2700" dirty="0">
                <a:solidFill>
                  <a:schemeClr val="tx1"/>
                </a:solidFill>
              </a:rPr>
              <a:t> clothes are sportswear. My casual clothes are sports trousers with long sleeved T-shirt. Also, I like wearing jackets when I go for a walk. At the moment I’m wearing black sports trousers and my shoes are black trainers.</a:t>
            </a:r>
            <a:endParaRPr lang="ru-RU" sz="2700" dirty="0">
              <a:solidFill>
                <a:schemeClr val="tx1"/>
              </a:solidFill>
            </a:endParaRPr>
          </a:p>
        </p:txBody>
      </p:sp>
      <p:sp>
        <p:nvSpPr>
          <p:cNvPr id="5" name="Скругленная прямоугольная выноска 4"/>
          <p:cNvSpPr/>
          <p:nvPr/>
        </p:nvSpPr>
        <p:spPr>
          <a:xfrm>
            <a:off x="72000" y="4105368"/>
            <a:ext cx="9000000" cy="1468700"/>
          </a:xfrm>
          <a:prstGeom prst="wedgeRoundRectCallout">
            <a:avLst>
              <a:gd name="adj1" fmla="val -41669"/>
              <a:gd name="adj2" fmla="val -19425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I wear a school uniform at school. I like it because it’s comfortable. These are black trousers, a blue shirt and a black jacket. I wear casual clothes at home. </a:t>
            </a:r>
            <a:endParaRPr lang="ru-RU" sz="2800" dirty="0">
              <a:solidFill>
                <a:schemeClr val="tx1"/>
              </a:solidFill>
            </a:endParaRPr>
          </a:p>
        </p:txBody>
      </p:sp>
      <p:sp>
        <p:nvSpPr>
          <p:cNvPr id="6" name="Скругленная прямоугольная выноска 5"/>
          <p:cNvSpPr/>
          <p:nvPr/>
        </p:nvSpPr>
        <p:spPr>
          <a:xfrm>
            <a:off x="72000" y="3601311"/>
            <a:ext cx="9000000" cy="1972758"/>
          </a:xfrm>
          <a:prstGeom prst="wedgeRoundRectCallout">
            <a:avLst>
              <a:gd name="adj1" fmla="val 34431"/>
              <a:gd name="adj2" fmla="val -13141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solidFill>
                  <a:schemeClr val="tx1"/>
                </a:solidFill>
              </a:rPr>
              <a:t>My name’s </a:t>
            </a:r>
            <a:r>
              <a:rPr lang="en-US" sz="2700" dirty="0" err="1">
                <a:solidFill>
                  <a:schemeClr val="tx1"/>
                </a:solidFill>
              </a:rPr>
              <a:t>Inobat</a:t>
            </a:r>
            <a:r>
              <a:rPr lang="en-US" sz="2700" dirty="0">
                <a:solidFill>
                  <a:schemeClr val="tx1"/>
                </a:solidFill>
              </a:rPr>
              <a:t>. I’m 14 years old. I’m in class 7. I don’t have many clothes. I have some black skirts and white blouses. They are my usual school uniform. I also have some jeans and T-shirts, which I often wear when I go for a walk with friends.</a:t>
            </a:r>
            <a:endParaRPr lang="ru-RU" sz="2700" dirty="0">
              <a:solidFill>
                <a:schemeClr val="tx1"/>
              </a:solidFill>
            </a:endParaRPr>
          </a:p>
        </p:txBody>
      </p:sp>
      <p:sp>
        <p:nvSpPr>
          <p:cNvPr id="13" name="Блок-схема: узел суммирования 12"/>
          <p:cNvSpPr/>
          <p:nvPr/>
        </p:nvSpPr>
        <p:spPr>
          <a:xfrm>
            <a:off x="6893342" y="5661248"/>
            <a:ext cx="504056" cy="504056"/>
          </a:xfrm>
          <a:prstGeom prst="flowChartSummingJunction">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rgbClr val="FF0000"/>
                </a:solidFill>
              </a:ln>
            </a:endParaRPr>
          </a:p>
        </p:txBody>
      </p:sp>
      <p:sp>
        <p:nvSpPr>
          <p:cNvPr id="14" name="Скругленная прямоугольная выноска 13"/>
          <p:cNvSpPr/>
          <p:nvPr/>
        </p:nvSpPr>
        <p:spPr>
          <a:xfrm>
            <a:off x="72000" y="3601311"/>
            <a:ext cx="9000000" cy="1972758"/>
          </a:xfrm>
          <a:prstGeom prst="wedgeRoundRectCallout">
            <a:avLst>
              <a:gd name="adj1" fmla="val 11552"/>
              <a:gd name="adj2" fmla="val -11807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solidFill>
                  <a:schemeClr val="tx1"/>
                </a:solidFill>
              </a:rPr>
              <a:t>The choice of clothes depends on seasons and weather conditions. In summer, for example, I put on short-sleeved T-shirts and shorts. In winter it’s important to have some warm clothes. I’m wearing a warm coat, a pair of boots and a hat.</a:t>
            </a:r>
            <a:endParaRPr lang="ru-RU" sz="2700" dirty="0">
              <a:solidFill>
                <a:schemeClr val="tx1"/>
              </a:solidFill>
            </a:endParaRPr>
          </a:p>
        </p:txBody>
      </p:sp>
      <p:sp>
        <p:nvSpPr>
          <p:cNvPr id="15" name="Скругленная прямоугольная выноска 14"/>
          <p:cNvSpPr/>
          <p:nvPr/>
        </p:nvSpPr>
        <p:spPr>
          <a:xfrm>
            <a:off x="72000" y="3601311"/>
            <a:ext cx="9000000" cy="1972758"/>
          </a:xfrm>
          <a:prstGeom prst="wedgeRoundRectCallout">
            <a:avLst>
              <a:gd name="adj1" fmla="val 22210"/>
              <a:gd name="adj2" fmla="val -12290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school I wear a school uniform. But after lessons I prefer wearing dresses and skirts. Today my cousin </a:t>
            </a:r>
            <a:r>
              <a:rPr lang="en-US" sz="2800" dirty="0" err="1">
                <a:solidFill>
                  <a:schemeClr val="tx1"/>
                </a:solidFill>
              </a:rPr>
              <a:t>Bahodir’s</a:t>
            </a:r>
            <a:r>
              <a:rPr lang="en-US" sz="2800" dirty="0">
                <a:solidFill>
                  <a:schemeClr val="tx1"/>
                </a:solidFill>
              </a:rPr>
              <a:t> going to have a wedding party. So I’m wearing my atlas dress because I love national costume.</a:t>
            </a:r>
            <a:endParaRPr lang="ru-RU" sz="2800" dirty="0">
              <a:solidFill>
                <a:schemeClr val="tx1"/>
              </a:solidFill>
            </a:endParaRPr>
          </a:p>
        </p:txBody>
      </p:sp>
      <p:sp>
        <p:nvSpPr>
          <p:cNvPr id="16" name="Скругленная прямоугольная выноска 15"/>
          <p:cNvSpPr/>
          <p:nvPr/>
        </p:nvSpPr>
        <p:spPr>
          <a:xfrm>
            <a:off x="72000" y="3457296"/>
            <a:ext cx="9000000" cy="2116773"/>
          </a:xfrm>
          <a:prstGeom prst="wedgeRoundRectCallout">
            <a:avLst>
              <a:gd name="adj1" fmla="val -13038"/>
              <a:gd name="adj2" fmla="val -10179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As for shoes, I prefer wearing low-heeled shoes and I wear some classic black shoes to school. I don’t like high-heeled shoes because they’re uncomfortable. And my brother prefers casual clothes to formal too, because he feels comfortable in it. His </a:t>
            </a:r>
            <a:r>
              <a:rPr lang="en-US" sz="2600" dirty="0" err="1">
                <a:solidFill>
                  <a:schemeClr val="tx1"/>
                </a:solidFill>
              </a:rPr>
              <a:t>favourite</a:t>
            </a:r>
            <a:r>
              <a:rPr lang="en-US" sz="2600" dirty="0">
                <a:solidFill>
                  <a:schemeClr val="tx1"/>
                </a:solidFill>
              </a:rPr>
              <a:t> </a:t>
            </a:r>
            <a:r>
              <a:rPr lang="en-US" sz="2600" dirty="0" err="1">
                <a:solidFill>
                  <a:schemeClr val="tx1"/>
                </a:solidFill>
              </a:rPr>
              <a:t>colour</a:t>
            </a:r>
            <a:r>
              <a:rPr lang="en-US" sz="2600" dirty="0">
                <a:solidFill>
                  <a:schemeClr val="tx1"/>
                </a:solidFill>
              </a:rPr>
              <a:t> is white, so he likes white sweaters and T-shirts.</a:t>
            </a:r>
            <a:endParaRPr lang="ru-RU" sz="2600" dirty="0">
              <a:solidFill>
                <a:schemeClr val="tx1"/>
              </a:solidFill>
            </a:endParaRPr>
          </a:p>
        </p:txBody>
      </p:sp>
      <p:sp>
        <p:nvSpPr>
          <p:cNvPr id="47" name="Овал 46"/>
          <p:cNvSpPr/>
          <p:nvPr/>
        </p:nvSpPr>
        <p:spPr>
          <a:xfrm>
            <a:off x="2687769" y="5661248"/>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a:t>
            </a:r>
            <a:endParaRPr lang="ru-RU" sz="2800" b="1" dirty="0">
              <a:solidFill>
                <a:schemeClr val="tx1"/>
              </a:solidFill>
            </a:endParaRPr>
          </a:p>
        </p:txBody>
      </p:sp>
      <p:sp>
        <p:nvSpPr>
          <p:cNvPr id="48" name="Овал 47"/>
          <p:cNvSpPr/>
          <p:nvPr/>
        </p:nvSpPr>
        <p:spPr>
          <a:xfrm>
            <a:off x="3264330" y="5661248"/>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a:t>
            </a:r>
            <a:endParaRPr lang="ru-RU" sz="2800" b="1" dirty="0">
              <a:solidFill>
                <a:schemeClr val="tx1"/>
              </a:solidFill>
            </a:endParaRPr>
          </a:p>
        </p:txBody>
      </p:sp>
      <p:sp>
        <p:nvSpPr>
          <p:cNvPr id="50" name="Овал 49"/>
          <p:cNvSpPr/>
          <p:nvPr/>
        </p:nvSpPr>
        <p:spPr>
          <a:xfrm>
            <a:off x="3848926" y="5661248"/>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a:t>
            </a:r>
            <a:endParaRPr lang="ru-RU" sz="2800" b="1" dirty="0">
              <a:solidFill>
                <a:schemeClr val="tx1"/>
              </a:solidFill>
            </a:endParaRPr>
          </a:p>
        </p:txBody>
      </p:sp>
      <p:sp>
        <p:nvSpPr>
          <p:cNvPr id="52" name="Овал 51"/>
          <p:cNvSpPr/>
          <p:nvPr/>
        </p:nvSpPr>
        <p:spPr>
          <a:xfrm>
            <a:off x="4433214" y="5661248"/>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D</a:t>
            </a:r>
            <a:endParaRPr lang="ru-RU" sz="2800" b="1" dirty="0">
              <a:solidFill>
                <a:schemeClr val="tx1"/>
              </a:solidFill>
            </a:endParaRPr>
          </a:p>
        </p:txBody>
      </p:sp>
      <p:sp>
        <p:nvSpPr>
          <p:cNvPr id="56" name="Овал 55"/>
          <p:cNvSpPr/>
          <p:nvPr/>
        </p:nvSpPr>
        <p:spPr>
          <a:xfrm>
            <a:off x="5029527" y="5661248"/>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E</a:t>
            </a:r>
            <a:endParaRPr lang="ru-RU" sz="2800" b="1" dirty="0">
              <a:solidFill>
                <a:schemeClr val="tx1"/>
              </a:solidFill>
            </a:endParaRPr>
          </a:p>
        </p:txBody>
      </p:sp>
      <p:sp>
        <p:nvSpPr>
          <p:cNvPr id="58" name="Овал 57"/>
          <p:cNvSpPr/>
          <p:nvPr/>
        </p:nvSpPr>
        <p:spPr>
          <a:xfrm>
            <a:off x="5640097" y="5661248"/>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F</a:t>
            </a:r>
            <a:endParaRPr lang="ru-RU" sz="2800" b="1" dirty="0">
              <a:solidFill>
                <a:schemeClr val="tx1"/>
              </a:solidFill>
            </a:endParaRPr>
          </a:p>
        </p:txBody>
      </p:sp>
      <p:sp>
        <p:nvSpPr>
          <p:cNvPr id="59" name="Овал 58"/>
          <p:cNvSpPr/>
          <p:nvPr/>
        </p:nvSpPr>
        <p:spPr>
          <a:xfrm>
            <a:off x="6233414" y="5661248"/>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G</a:t>
            </a:r>
            <a:endParaRPr lang="ru-RU" sz="2800" b="1" dirty="0">
              <a:solidFill>
                <a:schemeClr val="tx1"/>
              </a:solidFill>
            </a:endParaRPr>
          </a:p>
        </p:txBody>
      </p:sp>
      <p:sp>
        <p:nvSpPr>
          <p:cNvPr id="60" name="Управляющая кнопка: домой 59">
            <a:hlinkClick r:id="" action="ppaction://hlinkshowjump?jump=firstslide" highlightClick="1"/>
          </p:cNvPr>
          <p:cNvSpPr/>
          <p:nvPr/>
        </p:nvSpPr>
        <p:spPr>
          <a:xfrm>
            <a:off x="8532813" y="43160"/>
            <a:ext cx="544512" cy="544512"/>
          </a:xfrm>
          <a:prstGeom prst="actionButtonHom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TextBox 60"/>
          <p:cNvSpPr txBox="1"/>
          <p:nvPr/>
        </p:nvSpPr>
        <p:spPr>
          <a:xfrm>
            <a:off x="1552893" y="6322689"/>
            <a:ext cx="5940000" cy="523220"/>
          </a:xfrm>
          <a:prstGeom prst="rect">
            <a:avLst/>
          </a:prstGeom>
          <a:solidFill>
            <a:srgbClr val="FFFF00"/>
          </a:solidFill>
          <a:ln>
            <a:solidFill>
              <a:schemeClr val="tx1"/>
            </a:solidFill>
          </a:ln>
        </p:spPr>
        <p:txBody>
          <a:bodyPr wrap="square" rtlCol="0" anchor="ctr">
            <a:spAutoFit/>
          </a:bodyPr>
          <a:lstStyle/>
          <a:p>
            <a:r>
              <a:rPr lang="en-US" sz="2800" dirty="0">
                <a:solidFill>
                  <a:srgbClr val="FF0000"/>
                </a:solidFill>
              </a:rPr>
              <a:t>keys: 1-D; 2-B; 3-A; 4-G; 5-E; 6-F; 7-C</a:t>
            </a:r>
            <a:endParaRPr lang="ru-RU" sz="2800" dirty="0">
              <a:solidFill>
                <a:srgbClr val="FF0000"/>
              </a:solidFill>
            </a:endParaRPr>
          </a:p>
        </p:txBody>
      </p:sp>
      <p:sp>
        <p:nvSpPr>
          <p:cNvPr id="18" name="Скругленный прямоугольник 17"/>
          <p:cNvSpPr/>
          <p:nvPr/>
        </p:nvSpPr>
        <p:spPr>
          <a:xfrm>
            <a:off x="2389397" y="6381328"/>
            <a:ext cx="4630388" cy="41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464858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076"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9957" fill="hold"/>
                                        <p:tgtEl>
                                          <p:spTgt spid="11"/>
                                        </p:tgtEl>
                                      </p:cBhvr>
                                    </p:cmd>
                                  </p:childTnLst>
                                </p:cTn>
                              </p:par>
                            </p:childTnLst>
                          </p:cTn>
                        </p:par>
                      </p:childTnLst>
                    </p:cTn>
                  </p:par>
                </p:childTnLst>
              </p:cTn>
              <p:nextCondLst>
                <p:cond evt="onClick" delay="0">
                  <p:tgtEl>
                    <p:spTgt spid="11"/>
                  </p:tgtEl>
                </p:cond>
              </p:nextCondLst>
            </p:seq>
            <p:audio>
              <p:cMediaNode vol="80000">
                <p:cTn id="13" fill="hold" display="0">
                  <p:stCondLst>
                    <p:cond delay="indefinite"/>
                  </p:stCondLst>
                  <p:endCondLst>
                    <p:cond evt="onStopAudio" delay="0">
                      <p:tgtEl>
                        <p:sldTgt/>
                      </p:tgtEl>
                    </p:cond>
                  </p:endCondLst>
                </p:cTn>
                <p:tgtEl>
                  <p:spTgt spid="11"/>
                </p:tgtEl>
              </p:cMediaNode>
            </p:audio>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4602" fill="hold"/>
                                        <p:tgtEl>
                                          <p:spTgt spid="12"/>
                                        </p:tgtEl>
                                      </p:cBhvr>
                                    </p:cmd>
                                  </p:childTnLst>
                                </p:cTn>
                              </p:par>
                            </p:childTnLst>
                          </p:cTn>
                        </p:par>
                      </p:childTnLst>
                    </p:cTn>
                  </p:par>
                </p:childTnLst>
              </p:cTn>
              <p:nextCondLst>
                <p:cond evt="onClick" delay="0">
                  <p:tgtEl>
                    <p:spTgt spid="12"/>
                  </p:tgtEl>
                </p:cond>
              </p:nextCondLst>
            </p:seq>
            <p:audio>
              <p:cMediaNode vol="80000">
                <p:cTn id="19" fill="hold" display="0">
                  <p:stCondLst>
                    <p:cond delay="indefinite"/>
                  </p:stCondLst>
                  <p:endCondLst>
                    <p:cond evt="onStopAudio" delay="0">
                      <p:tgtEl>
                        <p:sldTgt/>
                      </p:tgtEl>
                    </p:cond>
                  </p:endCondLst>
                </p:cTn>
                <p:tgtEl>
                  <p:spTgt spid="12"/>
                </p:tgtEl>
              </p:cMediaNode>
            </p:audio>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7214" fill="hold"/>
                                        <p:tgtEl>
                                          <p:spTgt spid="21"/>
                                        </p:tgtEl>
                                      </p:cBhvr>
                                    </p:cmd>
                                  </p:childTnLst>
                                </p:cTn>
                              </p:par>
                            </p:childTnLst>
                          </p:cTn>
                        </p:par>
                      </p:childTnLst>
                    </p:cTn>
                  </p:par>
                </p:childTnLst>
              </p:cTn>
              <p:nextCondLst>
                <p:cond evt="onClick" delay="0">
                  <p:tgtEl>
                    <p:spTgt spid="21"/>
                  </p:tgtEl>
                </p:cond>
              </p:nextCondLst>
            </p:seq>
            <p:audio>
              <p:cMediaNode vol="80000">
                <p:cTn id="25" fill="hold" display="0">
                  <p:stCondLst>
                    <p:cond delay="indefinite"/>
                  </p:stCondLst>
                  <p:endCondLst>
                    <p:cond evt="onStopAudio" delay="0">
                      <p:tgtEl>
                        <p:sldTgt/>
                      </p:tgtEl>
                    </p:cond>
                  </p:endCondLst>
                </p:cTn>
                <p:tgtEl>
                  <p:spTgt spid="21"/>
                </p:tgtEl>
              </p:cMediaNode>
            </p:audio>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20244" fill="hold"/>
                                        <p:tgtEl>
                                          <p:spTgt spid="22"/>
                                        </p:tgtEl>
                                      </p:cBhvr>
                                    </p:cmd>
                                  </p:childTnLst>
                                </p:cTn>
                              </p:par>
                            </p:childTnLst>
                          </p:cTn>
                        </p:par>
                      </p:childTnLst>
                    </p:cTn>
                  </p:par>
                </p:childTnLst>
              </p:cTn>
              <p:nextCondLst>
                <p:cond evt="onClick" delay="0">
                  <p:tgtEl>
                    <p:spTgt spid="22"/>
                  </p:tgtEl>
                </p:cond>
              </p:nextCondLst>
            </p:seq>
            <p:audio>
              <p:cMediaNode vol="80000">
                <p:cTn id="31" fill="hold" display="0">
                  <p:stCondLst>
                    <p:cond delay="indefinite"/>
                  </p:stCondLst>
                  <p:endCondLst>
                    <p:cond evt="onStopAudio" delay="0">
                      <p:tgtEl>
                        <p:sldTgt/>
                      </p:tgtEl>
                    </p:cond>
                  </p:endCondLst>
                </p:cTn>
                <p:tgtEl>
                  <p:spTgt spid="22"/>
                </p:tgtEl>
              </p:cMediaNode>
            </p:audio>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18076" fill="hold"/>
                                        <p:tgtEl>
                                          <p:spTgt spid="23"/>
                                        </p:tgtEl>
                                      </p:cBhvr>
                                    </p:cmd>
                                  </p:childTnLst>
                                </p:cTn>
                              </p:par>
                            </p:childTnLst>
                          </p:cTn>
                        </p:par>
                      </p:childTnLst>
                    </p:cTn>
                  </p:par>
                </p:childTnLst>
              </p:cTn>
              <p:nextCondLst>
                <p:cond evt="onClick" delay="0">
                  <p:tgtEl>
                    <p:spTgt spid="23"/>
                  </p:tgtEl>
                </p:cond>
              </p:nextCondLst>
            </p:seq>
            <p:audio>
              <p:cMediaNode vol="80000">
                <p:cTn id="37" fill="hold" display="0">
                  <p:stCondLst>
                    <p:cond delay="indefinite"/>
                  </p:stCondLst>
                  <p:endCondLst>
                    <p:cond evt="onStopAudio" delay="0">
                      <p:tgtEl>
                        <p:sldTgt/>
                      </p:tgtEl>
                    </p:cond>
                  </p:endCondLst>
                </p:cTn>
                <p:tgtEl>
                  <p:spTgt spid="23"/>
                </p:tgtEl>
              </p:cMediaNode>
            </p:audio>
            <p:seq concurrent="1" nextAc="seek">
              <p:cTn id="38" restart="whenNotActive" fill="hold" evtFilter="cancelBubble" nodeType="interactiveSeq">
                <p:stCondLst>
                  <p:cond evt="onClick" delay="0">
                    <p:tgtEl>
                      <p:spTgt spid="24"/>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26148" fill="hold"/>
                                        <p:tgtEl>
                                          <p:spTgt spid="24"/>
                                        </p:tgtEl>
                                      </p:cBhvr>
                                    </p:cmd>
                                  </p:childTnLst>
                                </p:cTn>
                              </p:par>
                            </p:childTnLst>
                          </p:cTn>
                        </p:par>
                      </p:childTnLst>
                    </p:cTn>
                  </p:par>
                </p:childTnLst>
              </p:cTn>
              <p:nextCondLst>
                <p:cond evt="onClick" delay="0">
                  <p:tgtEl>
                    <p:spTgt spid="24"/>
                  </p:tgtEl>
                </p:cond>
              </p:nextCondLst>
            </p:seq>
            <p:audio>
              <p:cMediaNode vol="80000">
                <p:cTn id="43" fill="hold" display="0">
                  <p:stCondLst>
                    <p:cond delay="indefinite"/>
                  </p:stCondLst>
                  <p:endCondLst>
                    <p:cond evt="onStopAudio" delay="0">
                      <p:tgtEl>
                        <p:sldTgt/>
                      </p:tgtEl>
                    </p:cond>
                  </p:endCondLst>
                </p:cTn>
                <p:tgtEl>
                  <p:spTgt spid="24"/>
                </p:tgtEl>
              </p:cMediaNode>
            </p:audio>
            <p:seq concurrent="1" nextAc="seek">
              <p:cTn id="44" restart="whenNotActive" fill="hold" evtFilter="cancelBubble" nodeType="interactiveSeq">
                <p:stCondLst>
                  <p:cond evt="onClick" delay="0">
                    <p:tgtEl>
                      <p:spTgt spid="48"/>
                    </p:tgtEl>
                  </p:cond>
                </p:stCondLst>
                <p:endSync evt="end" delay="0">
                  <p:rtn val="all"/>
                </p:endSync>
                <p:childTnLst>
                  <p:par>
                    <p:cTn id="45" fill="hold">
                      <p:stCondLst>
                        <p:cond delay="0"/>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up)">
                                      <p:cBhvr>
                                        <p:cTn id="49" dur="500"/>
                                        <p:tgtEl>
                                          <p:spTgt spid="4"/>
                                        </p:tgtEl>
                                      </p:cBhvr>
                                    </p:animEffect>
                                  </p:childTnLst>
                                </p:cTn>
                              </p:par>
                            </p:childTnLst>
                          </p:cTn>
                        </p:par>
                      </p:childTnLst>
                    </p:cTn>
                  </p:par>
                </p:childTnLst>
              </p:cTn>
              <p:nextCondLst>
                <p:cond evt="onClick" delay="0">
                  <p:tgtEl>
                    <p:spTgt spid="48"/>
                  </p:tgtEl>
                </p:cond>
              </p:nextCondLst>
            </p:seq>
            <p:seq concurrent="1" nextAc="seek">
              <p:cTn id="50" restart="whenNotActive" fill="hold" evtFilter="cancelBubble" nodeType="interactiveSeq">
                <p:stCondLst>
                  <p:cond evt="onClick" delay="0">
                    <p:tgtEl>
                      <p:spTgt spid="52"/>
                    </p:tgtEl>
                  </p:cond>
                </p:stCondLst>
                <p:endSync evt="end" delay="0">
                  <p:rtn val="all"/>
                </p:endSync>
                <p:childTnLst>
                  <p:par>
                    <p:cTn id="51" fill="hold">
                      <p:stCondLst>
                        <p:cond delay="0"/>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childTnLst>
                    </p:cTn>
                  </p:par>
                </p:childTnLst>
              </p:cTn>
              <p:nextCondLst>
                <p:cond evt="onClick" delay="0">
                  <p:tgtEl>
                    <p:spTgt spid="52"/>
                  </p:tgtEl>
                </p:cond>
              </p:nextCondLst>
            </p:seq>
            <p:seq concurrent="1" nextAc="seek">
              <p:cTn id="56" restart="whenNotActive" fill="hold" evtFilter="cancelBubble" nodeType="interactiveSeq">
                <p:stCondLst>
                  <p:cond evt="onClick" delay="0">
                    <p:tgtEl>
                      <p:spTgt spid="47"/>
                    </p:tgtEl>
                  </p:cond>
                </p:stCondLst>
                <p:endSync evt="end" delay="0">
                  <p:rtn val="all"/>
                </p:endSync>
                <p:childTnLst>
                  <p:par>
                    <p:cTn id="57" fill="hold">
                      <p:stCondLst>
                        <p:cond delay="0"/>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ipe(up)">
                                      <p:cBhvr>
                                        <p:cTn id="61" dur="500"/>
                                        <p:tgtEl>
                                          <p:spTgt spid="5"/>
                                        </p:tgtEl>
                                      </p:cBhvr>
                                    </p:animEffect>
                                  </p:childTnLst>
                                </p:cTn>
                              </p:par>
                            </p:childTnLst>
                          </p:cTn>
                        </p:par>
                      </p:childTnLst>
                    </p:cTn>
                  </p:par>
                </p:childTnLst>
              </p:cTn>
              <p:nextCondLst>
                <p:cond evt="onClick" delay="0">
                  <p:tgtEl>
                    <p:spTgt spid="47"/>
                  </p:tgtEl>
                </p:cond>
              </p:nextCondLst>
            </p:seq>
            <p:seq concurrent="1" nextAc="seek">
              <p:cTn id="62" restart="whenNotActive" fill="hold" evtFilter="cancelBubble" nodeType="interactiveSeq">
                <p:stCondLst>
                  <p:cond evt="onClick" delay="0">
                    <p:tgtEl>
                      <p:spTgt spid="59"/>
                    </p:tgtEl>
                  </p:cond>
                </p:stCondLst>
                <p:endSync evt="end" delay="0">
                  <p:rtn val="all"/>
                </p:endSync>
                <p:childTnLst>
                  <p:par>
                    <p:cTn id="63" fill="hold">
                      <p:stCondLst>
                        <p:cond delay="0"/>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up)">
                                      <p:cBhvr>
                                        <p:cTn id="67" dur="500"/>
                                        <p:tgtEl>
                                          <p:spTgt spid="6"/>
                                        </p:tgtEl>
                                      </p:cBhvr>
                                    </p:animEffect>
                                  </p:childTnLst>
                                </p:cTn>
                              </p:par>
                            </p:childTnLst>
                          </p:cTn>
                        </p:par>
                      </p:childTnLst>
                    </p:cTn>
                  </p:par>
                </p:childTnLst>
              </p:cTn>
              <p:nextCondLst>
                <p:cond evt="onClick" delay="0">
                  <p:tgtEl>
                    <p:spTgt spid="59"/>
                  </p:tgtEl>
                </p:cond>
              </p:nextCondLst>
            </p:seq>
            <p:seq concurrent="1" nextAc="seek">
              <p:cTn id="68" restart="whenNotActive" fill="hold" evtFilter="cancelBubble" nodeType="interactiveSeq">
                <p:stCondLst>
                  <p:cond evt="onClick" delay="0">
                    <p:tgtEl>
                      <p:spTgt spid="56"/>
                    </p:tgtEl>
                  </p:cond>
                </p:stCondLst>
                <p:endSync evt="end" delay="0">
                  <p:rtn val="all"/>
                </p:endSync>
                <p:childTnLst>
                  <p:par>
                    <p:cTn id="69" fill="hold">
                      <p:stCondLst>
                        <p:cond delay="0"/>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up)">
                                      <p:cBhvr>
                                        <p:cTn id="73" dur="500"/>
                                        <p:tgtEl>
                                          <p:spTgt spid="14"/>
                                        </p:tgtEl>
                                      </p:cBhvr>
                                    </p:animEffect>
                                  </p:childTnLst>
                                </p:cTn>
                              </p:par>
                            </p:childTnLst>
                          </p:cTn>
                        </p:par>
                      </p:childTnLst>
                    </p:cTn>
                  </p:par>
                </p:childTnLst>
              </p:cTn>
              <p:nextCondLst>
                <p:cond evt="onClick" delay="0">
                  <p:tgtEl>
                    <p:spTgt spid="56"/>
                  </p:tgtEl>
                </p:cond>
              </p:nextCondLst>
            </p:seq>
            <p:seq concurrent="1" nextAc="seek">
              <p:cTn id="74" restart="whenNotActive" fill="hold" evtFilter="cancelBubble" nodeType="interactiveSeq">
                <p:stCondLst>
                  <p:cond evt="onClick" delay="0">
                    <p:tgtEl>
                      <p:spTgt spid="58"/>
                    </p:tgtEl>
                  </p:cond>
                </p:stCondLst>
                <p:endSync evt="end" delay="0">
                  <p:rtn val="all"/>
                </p:endSync>
                <p:childTnLst>
                  <p:par>
                    <p:cTn id="75" fill="hold">
                      <p:stCondLst>
                        <p:cond delay="0"/>
                      </p:stCondLst>
                      <p:childTnLst>
                        <p:par>
                          <p:cTn id="76" fill="hold">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up)">
                                      <p:cBhvr>
                                        <p:cTn id="79" dur="500"/>
                                        <p:tgtEl>
                                          <p:spTgt spid="15"/>
                                        </p:tgtEl>
                                      </p:cBhvr>
                                    </p:animEffect>
                                  </p:childTnLst>
                                </p:cTn>
                              </p:par>
                            </p:childTnLst>
                          </p:cTn>
                        </p:par>
                      </p:childTnLst>
                    </p:cTn>
                  </p:par>
                </p:childTnLst>
              </p:cTn>
              <p:nextCondLst>
                <p:cond evt="onClick" delay="0">
                  <p:tgtEl>
                    <p:spTgt spid="58"/>
                  </p:tgtEl>
                </p:cond>
              </p:nextCondLst>
            </p:seq>
            <p:seq concurrent="1" nextAc="seek">
              <p:cTn id="80" restart="whenNotActive" fill="hold" evtFilter="cancelBubble" nodeType="interactiveSeq">
                <p:stCondLst>
                  <p:cond evt="onClick" delay="0">
                    <p:tgtEl>
                      <p:spTgt spid="50"/>
                    </p:tgtEl>
                  </p:cond>
                </p:stCondLst>
                <p:endSync evt="end" delay="0">
                  <p:rtn val="all"/>
                </p:endSync>
                <p:childTnLst>
                  <p:par>
                    <p:cTn id="81" fill="hold">
                      <p:stCondLst>
                        <p:cond delay="0"/>
                      </p:stCondLst>
                      <p:childTnLst>
                        <p:par>
                          <p:cTn id="82" fill="hold">
                            <p:stCondLst>
                              <p:cond delay="0"/>
                            </p:stCondLst>
                            <p:childTnLst>
                              <p:par>
                                <p:cTn id="83" presetID="22" presetClass="entr" presetSubtype="1"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wipe(up)">
                                      <p:cBhvr>
                                        <p:cTn id="85" dur="500"/>
                                        <p:tgtEl>
                                          <p:spTgt spid="16"/>
                                        </p:tgtEl>
                                      </p:cBhvr>
                                    </p:animEffect>
                                  </p:childTnLst>
                                </p:cTn>
                              </p:par>
                            </p:childTnLst>
                          </p:cTn>
                        </p:par>
                      </p:childTnLst>
                    </p:cTn>
                  </p:par>
                </p:childTnLst>
              </p:cTn>
              <p:nextCondLst>
                <p:cond evt="onClick" delay="0">
                  <p:tgtEl>
                    <p:spTgt spid="50"/>
                  </p:tgtEl>
                </p:cond>
              </p:nextCondLst>
            </p:seq>
            <p:seq concurrent="1" nextAc="seek">
              <p:cTn id="86" restart="whenNotActive" fill="hold" evtFilter="cancelBubble" nodeType="interactiveSeq">
                <p:stCondLst>
                  <p:cond evt="onClick" delay="0">
                    <p:tgtEl>
                      <p:spTgt spid="13"/>
                    </p:tgtEl>
                  </p:cond>
                </p:stCondLst>
                <p:endSync evt="end" delay="0">
                  <p:rtn val="all"/>
                </p:endSync>
                <p:childTnLst>
                  <p:par>
                    <p:cTn id="87" fill="hold">
                      <p:stCondLst>
                        <p:cond delay="0"/>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4"/>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3"/>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5"/>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6"/>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14"/>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15"/>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03" restart="whenNotActive" fill="hold" evtFilter="cancelBubble" nodeType="interactiveSeq">
                <p:stCondLst>
                  <p:cond evt="onClick" delay="0">
                    <p:tgtEl>
                      <p:spTgt spid="18"/>
                    </p:tgtEl>
                  </p:cond>
                </p:stCondLst>
                <p:endSync evt="end" delay="0">
                  <p:rtn val="all"/>
                </p:endSync>
                <p:childTnLst>
                  <p:par>
                    <p:cTn id="104" fill="hold">
                      <p:stCondLst>
                        <p:cond delay="0"/>
                      </p:stCondLst>
                      <p:childTnLst>
                        <p:par>
                          <p:cTn id="105" fill="hold">
                            <p:stCondLst>
                              <p:cond delay="0"/>
                            </p:stCondLst>
                            <p:childTnLst>
                              <p:par>
                                <p:cTn id="106" presetID="10" presetClass="exit" presetSubtype="0" fill="hold" grpId="0" nodeType="clickEffect">
                                  <p:stCondLst>
                                    <p:cond delay="0"/>
                                  </p:stCondLst>
                                  <p:childTnLst>
                                    <p:animEffect transition="out" filter="fade">
                                      <p:cBhvr>
                                        <p:cTn id="107" dur="500"/>
                                        <p:tgtEl>
                                          <p:spTgt spid="18"/>
                                        </p:tgtEl>
                                      </p:cBhvr>
                                    </p:animEffect>
                                    <p:set>
                                      <p:cBhvr>
                                        <p:cTn id="10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14" grpId="0" animBg="1"/>
      <p:bldP spid="14" grpId="1" animBg="1"/>
      <p:bldP spid="15" grpId="0" animBg="1"/>
      <p:bldP spid="15" grpId="1" animBg="1"/>
      <p:bldP spid="16" grpId="0" animBg="1"/>
      <p:bldP spid="16" grpId="1"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2"/>
          <p:cNvSpPr>
            <a:spLocks noGrp="1"/>
          </p:cNvSpPr>
          <p:nvPr>
            <p:ph idx="1"/>
          </p:nvPr>
        </p:nvSpPr>
        <p:spPr>
          <a:xfrm>
            <a:off x="0" y="28600"/>
            <a:ext cx="9143999" cy="6829400"/>
          </a:xfrm>
        </p:spPr>
        <p:txBody>
          <a:bodyPr>
            <a:normAutofit/>
          </a:bodyPr>
          <a:lstStyle/>
          <a:p>
            <a:pPr marL="0" indent="0">
              <a:buNone/>
            </a:pPr>
            <a:r>
              <a:rPr lang="en-US" sz="2400" dirty="0"/>
              <a:t>Next, I divide students into pairs and tell them they are going to create a dialogue. Then, I show students a picture with several people in it.</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Before students start working independently I make a model-dialogue.</a:t>
            </a:r>
          </a:p>
          <a:p>
            <a:pPr marL="0" indent="0">
              <a:buNone/>
            </a:pPr>
            <a:r>
              <a:rPr lang="en-US" sz="2400" dirty="0"/>
              <a:t>	-I am looking for David. Do you know where he is?</a:t>
            </a:r>
          </a:p>
          <a:p>
            <a:pPr marL="0" indent="0">
              <a:buNone/>
            </a:pPr>
            <a:r>
              <a:rPr lang="en-US" sz="2400" dirty="0"/>
              <a:t>	-There he is. He is wearing a jacket and tie and he has reddish 	blonde hair. </a:t>
            </a:r>
          </a:p>
          <a:p>
            <a:pPr marL="0" indent="0">
              <a:buNone/>
            </a:pPr>
            <a:r>
              <a:rPr lang="en-US" sz="2400" dirty="0"/>
              <a:t>	-Ok, thanks.</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6"/>
          <a:stretch/>
        </p:blipFill>
        <p:spPr bwMode="auto">
          <a:xfrm>
            <a:off x="903685" y="764704"/>
            <a:ext cx="7336630" cy="3542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6512" y="4844102"/>
            <a:ext cx="1080120" cy="369332"/>
          </a:xfrm>
          <a:prstGeom prst="rect">
            <a:avLst/>
          </a:prstGeom>
          <a:noFill/>
        </p:spPr>
        <p:txBody>
          <a:bodyPr wrap="square" rtlCol="0">
            <a:spAutoFit/>
          </a:bodyPr>
          <a:lstStyle/>
          <a:p>
            <a:r>
              <a:rPr lang="en-US" dirty="0">
                <a:solidFill>
                  <a:srgbClr val="FF0000"/>
                </a:solidFill>
              </a:rPr>
              <a:t>example:</a:t>
            </a:r>
            <a:endParaRPr lang="ru-RU" dirty="0">
              <a:solidFill>
                <a:srgbClr val="FF0000"/>
              </a:solidFill>
            </a:endParaRPr>
          </a:p>
        </p:txBody>
      </p:sp>
    </p:spTree>
    <p:extLst>
      <p:ext uri="{BB962C8B-B14F-4D97-AF65-F5344CB8AC3E}">
        <p14:creationId xmlns:p14="http://schemas.microsoft.com/office/powerpoint/2010/main" val="38747276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2"/>
          <p:cNvSpPr>
            <a:spLocks noGrp="1"/>
          </p:cNvSpPr>
          <p:nvPr>
            <p:ph idx="1"/>
          </p:nvPr>
        </p:nvSpPr>
        <p:spPr>
          <a:xfrm>
            <a:off x="0" y="28600"/>
            <a:ext cx="9143999" cy="6829400"/>
          </a:xfrm>
        </p:spPr>
        <p:txBody>
          <a:bodyPr>
            <a:normAutofit/>
          </a:bodyPr>
          <a:lstStyle/>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Before students start working independently I act a model-dialogue with one of students.</a:t>
            </a:r>
          </a:p>
          <a:p>
            <a:pPr marL="0" indent="0">
              <a:buNone/>
            </a:pPr>
            <a:r>
              <a:rPr lang="en-US" sz="2400" dirty="0"/>
              <a:t>	-I am looking for David. Do you know where he is?</a:t>
            </a:r>
          </a:p>
          <a:p>
            <a:pPr marL="0" indent="0">
              <a:buNone/>
            </a:pPr>
            <a:r>
              <a:rPr lang="en-US" sz="2400" dirty="0"/>
              <a:t>	-There he is. He is wearing a jacket and tie and he has reddish 	blonde hair. </a:t>
            </a:r>
          </a:p>
          <a:p>
            <a:pPr marL="0" indent="0">
              <a:buNone/>
            </a:pPr>
            <a:r>
              <a:rPr lang="en-US" sz="2400" dirty="0"/>
              <a:t>	-Ok, thanks.</a:t>
            </a:r>
          </a:p>
          <a:p>
            <a:pPr marL="0" indent="0">
              <a:buNone/>
            </a:pPr>
            <a:r>
              <a:rPr lang="en-US" sz="2400" dirty="0"/>
              <a:t>Students must find out what person is being described.</a:t>
            </a:r>
          </a:p>
          <a:p>
            <a:pPr marL="0" indent="0">
              <a:buNone/>
            </a:pPr>
            <a:endParaRPr lang="en-US" sz="2400"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60" r="-16"/>
          <a:stretch/>
        </p:blipFill>
        <p:spPr bwMode="auto">
          <a:xfrm>
            <a:off x="903685" y="0"/>
            <a:ext cx="7336630" cy="3469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0861" y="4351253"/>
            <a:ext cx="1080120" cy="461665"/>
          </a:xfrm>
          <a:prstGeom prst="rect">
            <a:avLst/>
          </a:prstGeom>
          <a:noFill/>
        </p:spPr>
        <p:txBody>
          <a:bodyPr wrap="square" rtlCol="0">
            <a:spAutoFit/>
          </a:bodyPr>
          <a:lstStyle/>
          <a:p>
            <a:r>
              <a:rPr lang="en-US" sz="2400" dirty="0">
                <a:solidFill>
                  <a:srgbClr val="FF0000"/>
                </a:solidFill>
              </a:rPr>
              <a:t>Model:</a:t>
            </a:r>
            <a:endParaRPr lang="ru-RU" sz="2400" dirty="0">
              <a:solidFill>
                <a:srgbClr val="FF0000"/>
              </a:solidFill>
            </a:endParaRPr>
          </a:p>
        </p:txBody>
      </p:sp>
    </p:spTree>
    <p:extLst>
      <p:ext uri="{BB962C8B-B14F-4D97-AF65-F5344CB8AC3E}">
        <p14:creationId xmlns:p14="http://schemas.microsoft.com/office/powerpoint/2010/main" val="5639532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2"/>
          <p:cNvSpPr>
            <a:spLocks noGrp="1"/>
          </p:cNvSpPr>
          <p:nvPr>
            <p:ph idx="1"/>
          </p:nvPr>
        </p:nvSpPr>
        <p:spPr>
          <a:xfrm>
            <a:off x="0" y="28600"/>
            <a:ext cx="9143999" cy="6829400"/>
          </a:xfrm>
        </p:spPr>
        <p:txBody>
          <a:bodyPr>
            <a:normAutofit/>
          </a:bodyPr>
          <a:lstStyle/>
          <a:p>
            <a:pPr marL="0" indent="0">
              <a:buNone/>
            </a:pPr>
            <a:r>
              <a:rPr lang="en-US" sz="2400" dirty="0"/>
              <a:t>Then I ask students to choose two people from the picture and make up their own dialogues and act it aloud for their classmates. The classmates are trying to find out what person the students are describing.</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6"/>
          <a:stretch/>
        </p:blipFill>
        <p:spPr bwMode="auto">
          <a:xfrm>
            <a:off x="0" y="1340768"/>
            <a:ext cx="9144000" cy="4415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81713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2"/>
          <p:cNvSpPr>
            <a:spLocks noGrp="1"/>
          </p:cNvSpPr>
          <p:nvPr>
            <p:ph idx="1"/>
          </p:nvPr>
        </p:nvSpPr>
        <p:spPr>
          <a:xfrm>
            <a:off x="0" y="28600"/>
            <a:ext cx="9143999" cy="6829400"/>
          </a:xfrm>
        </p:spPr>
        <p:txBody>
          <a:bodyPr>
            <a:normAutofit/>
          </a:bodyPr>
          <a:lstStyle/>
          <a:p>
            <a:pPr marL="0" indent="0">
              <a:buNone/>
            </a:pPr>
            <a:r>
              <a:rPr lang="en-US" sz="2400" dirty="0"/>
              <a:t>To make communication longer I usually ask follow-up questions.</a:t>
            </a:r>
          </a:p>
          <a:p>
            <a:pPr marL="0" indent="0">
              <a:buNone/>
            </a:pPr>
            <a:r>
              <a:rPr lang="en-US" sz="2400" dirty="0"/>
              <a:t>For example: -Is Bella here? -Yes, she is. Where? I can’t see her.</a:t>
            </a:r>
          </a:p>
          <a:p>
            <a:pPr marL="0" indent="0">
              <a:buNone/>
            </a:pPr>
            <a:r>
              <a:rPr lang="en-US" sz="2400" dirty="0"/>
              <a:t>	           -She is dark hair and wearing blue jeans.</a:t>
            </a:r>
          </a:p>
          <a:p>
            <a:pPr marL="0" indent="0">
              <a:buNone/>
            </a:pPr>
            <a:r>
              <a:rPr lang="en-US" sz="2400" dirty="0"/>
              <a:t>Students: Bella is person F.</a:t>
            </a:r>
          </a:p>
          <a:p>
            <a:pPr marL="0" indent="0">
              <a:buNone/>
            </a:pPr>
            <a:r>
              <a:rPr lang="en-US" sz="2400" dirty="0"/>
              <a:t>Teacher: How do you know that?</a:t>
            </a:r>
          </a:p>
          <a:p>
            <a:pPr marL="0" indent="0">
              <a:buNone/>
            </a:pPr>
            <a:r>
              <a:rPr lang="en-US" sz="2400" dirty="0"/>
              <a:t>Students: There are three girls with dark hair but only person F is wearing blue jeans or There are two girls wearing jeans in the picture and only girl F’s jeans </a:t>
            </a:r>
            <a:r>
              <a:rPr lang="en-US" sz="2400"/>
              <a:t>are blue.</a:t>
            </a: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60" r="-16"/>
          <a:stretch/>
        </p:blipFill>
        <p:spPr bwMode="auto">
          <a:xfrm>
            <a:off x="903685" y="3372758"/>
            <a:ext cx="7336630" cy="3469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41807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lgn="ctr">
              <a:buNone/>
            </a:pPr>
            <a:r>
              <a:rPr lang="en-US" sz="9600" b="1" dirty="0">
                <a:solidFill>
                  <a:srgbClr val="FF0000"/>
                </a:solidFill>
              </a:rPr>
              <a:t>THANK YOU</a:t>
            </a:r>
          </a:p>
        </p:txBody>
      </p:sp>
    </p:spTree>
    <p:extLst>
      <p:ext uri="{BB962C8B-B14F-4D97-AF65-F5344CB8AC3E}">
        <p14:creationId xmlns:p14="http://schemas.microsoft.com/office/powerpoint/2010/main" val="34227803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2120</TotalTime>
  <Words>794</Words>
  <Application>Microsoft Office PowerPoint</Application>
  <PresentationFormat>Экран (4:3)</PresentationFormat>
  <Paragraphs>81</Paragraphs>
  <Slides>9</Slides>
  <Notes>0</Notes>
  <HiddenSlides>0</HiddenSlides>
  <MMClips>7</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Module 7 extending textbook activities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dc:title>
  <dc:creator>Admin</dc:creator>
  <cp:lastModifiedBy>Айгуль Жаримбетова</cp:lastModifiedBy>
  <cp:revision>100</cp:revision>
  <dcterms:created xsi:type="dcterms:W3CDTF">2021-08-10T02:57:27Z</dcterms:created>
  <dcterms:modified xsi:type="dcterms:W3CDTF">2022-02-21T10:35:13Z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8656157</vt:lpwstr>
  </property>
  <property fmtid="{D5CDD505-2E9C-101B-9397-08002B2CF9AE}" pid="3" name="NXPowerLiteSettings">
    <vt:lpwstr>F7000400038000</vt:lpwstr>
  </property>
  <property fmtid="{D5CDD505-2E9C-101B-9397-08002B2CF9AE}" pid="4" name="NXPowerLiteVersion">
    <vt:lpwstr>D6.2.8</vt:lpwstr>
  </property>
</Properties>
</file>