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Syncopate"/>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Syncopate-bold.fntdata"/><Relationship Id="rId14" Type="http://schemas.openxmlformats.org/officeDocument/2006/relationships/font" Target="fonts/Syncopate-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eea3bfd64a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eea3bfd64a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eee848fd8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eee848fd8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eee848fd86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eee848fd86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eee848fd86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eee848fd86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eee848fd86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eee848fd86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eee848fd86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eee848fd86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eee848fd86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eee848fd86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eee848fd86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eee848fd86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6"/>
        </a:solidFill>
      </p:bgPr>
    </p:bg>
    <p:spTree>
      <p:nvGrpSpPr>
        <p:cNvPr id="53" name="Shape 53"/>
        <p:cNvGrpSpPr/>
        <p:nvPr/>
      </p:nvGrpSpPr>
      <p:grpSpPr>
        <a:xfrm>
          <a:off x="0" y="0"/>
          <a:ext cx="0" cy="0"/>
          <a:chOff x="0" y="0"/>
          <a:chExt cx="0" cy="0"/>
        </a:xfrm>
      </p:grpSpPr>
      <p:sp>
        <p:nvSpPr>
          <p:cNvPr id="54" name="Google Shape;54;p13"/>
          <p:cNvSpPr/>
          <p:nvPr/>
        </p:nvSpPr>
        <p:spPr>
          <a:xfrm>
            <a:off x="97200" y="74750"/>
            <a:ext cx="8956200" cy="502500"/>
          </a:xfrm>
          <a:prstGeom prst="roundRect">
            <a:avLst>
              <a:gd fmla="val 16667" name="adj"/>
            </a:avLst>
          </a:prstGeom>
          <a:solidFill>
            <a:srgbClr val="FFD966"/>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3"/>
          <p:cNvSpPr txBox="1"/>
          <p:nvPr/>
        </p:nvSpPr>
        <p:spPr>
          <a:xfrm>
            <a:off x="165750" y="58375"/>
            <a:ext cx="8887500" cy="502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400">
                <a:solidFill>
                  <a:schemeClr val="dk1"/>
                </a:solidFill>
                <a:latin typeface="Syncopate"/>
                <a:ea typeface="Syncopate"/>
                <a:cs typeface="Syncopate"/>
                <a:sym typeface="Syncopate"/>
              </a:rPr>
              <a:t>FINAL REFLECTION: GROUP YELLOW</a:t>
            </a:r>
            <a:endParaRPr b="1" sz="2400">
              <a:solidFill>
                <a:schemeClr val="dk1"/>
              </a:solidFill>
              <a:latin typeface="Syncopate"/>
              <a:ea typeface="Syncopate"/>
              <a:cs typeface="Syncopate"/>
              <a:sym typeface="Syncopate"/>
            </a:endParaRPr>
          </a:p>
        </p:txBody>
      </p:sp>
      <p:sp>
        <p:nvSpPr>
          <p:cNvPr id="56" name="Google Shape;56;p13"/>
          <p:cNvSpPr/>
          <p:nvPr/>
        </p:nvSpPr>
        <p:spPr>
          <a:xfrm>
            <a:off x="97200" y="654650"/>
            <a:ext cx="4402500" cy="1137300"/>
          </a:xfrm>
          <a:prstGeom prst="roundRect">
            <a:avLst>
              <a:gd fmla="val 16667" name="adj"/>
            </a:avLst>
          </a:prstGeom>
          <a:solidFill>
            <a:srgbClr val="FFF2CC"/>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3"/>
          <p:cNvSpPr txBox="1"/>
          <p:nvPr/>
        </p:nvSpPr>
        <p:spPr>
          <a:xfrm>
            <a:off x="246750" y="597375"/>
            <a:ext cx="4029600" cy="119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Directions:</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Choose </a:t>
            </a:r>
            <a:r>
              <a:rPr b="1" lang="en">
                <a:latin typeface="Calibri"/>
                <a:ea typeface="Calibri"/>
                <a:cs typeface="Calibri"/>
                <a:sym typeface="Calibri"/>
              </a:rPr>
              <a:t>one</a:t>
            </a:r>
            <a:r>
              <a:rPr lang="en">
                <a:latin typeface="Calibri"/>
                <a:ea typeface="Calibri"/>
                <a:cs typeface="Calibri"/>
                <a:sym typeface="Calibri"/>
              </a:rPr>
              <a:t> topic below</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Brainstorm contextual &amp; dialectical modes</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Summarize each mode in the boxes below</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Use emojis in chat to show your reaction </a:t>
            </a:r>
            <a:endParaRPr>
              <a:latin typeface="Calibri"/>
              <a:ea typeface="Calibri"/>
              <a:cs typeface="Calibri"/>
              <a:sym typeface="Calibri"/>
            </a:endParaRPr>
          </a:p>
        </p:txBody>
      </p:sp>
      <p:sp>
        <p:nvSpPr>
          <p:cNvPr id="58" name="Google Shape;58;p13"/>
          <p:cNvSpPr/>
          <p:nvPr/>
        </p:nvSpPr>
        <p:spPr>
          <a:xfrm>
            <a:off x="97200" y="1897425"/>
            <a:ext cx="8956200" cy="3175800"/>
          </a:xfrm>
          <a:prstGeom prst="round2SameRect">
            <a:avLst>
              <a:gd fmla="val 16667" name="adj1"/>
              <a:gd fmla="val 0" name="adj2"/>
            </a:avLst>
          </a:prstGeom>
          <a:solidFill>
            <a:srgbClr val="FFF2CC"/>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3"/>
          <p:cNvSpPr/>
          <p:nvPr/>
        </p:nvSpPr>
        <p:spPr>
          <a:xfrm>
            <a:off x="4627975" y="654650"/>
            <a:ext cx="4402500" cy="1125300"/>
          </a:xfrm>
          <a:prstGeom prst="roundRect">
            <a:avLst>
              <a:gd fmla="val 16667" name="adj"/>
            </a:avLst>
          </a:prstGeom>
          <a:solidFill>
            <a:srgbClr val="FFF2CC"/>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3"/>
          <p:cNvSpPr txBox="1"/>
          <p:nvPr/>
        </p:nvSpPr>
        <p:spPr>
          <a:xfrm>
            <a:off x="97200" y="1873875"/>
            <a:ext cx="4343400" cy="352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alibri"/>
                <a:ea typeface="Calibri"/>
                <a:cs typeface="Calibri"/>
                <a:sym typeface="Calibri"/>
              </a:rPr>
              <a:t>Choice</a:t>
            </a:r>
            <a:r>
              <a:rPr b="1" lang="en">
                <a:latin typeface="Calibri"/>
                <a:ea typeface="Calibri"/>
                <a:cs typeface="Calibri"/>
                <a:sym typeface="Calibri"/>
              </a:rPr>
              <a:t> #1: </a:t>
            </a:r>
            <a:r>
              <a:rPr b="1" lang="en">
                <a:highlight>
                  <a:srgbClr val="FFFF00"/>
                </a:highlight>
                <a:latin typeface="Calibri"/>
                <a:ea typeface="Calibri"/>
                <a:cs typeface="Calibri"/>
                <a:sym typeface="Calibri"/>
              </a:rPr>
              <a:t>Giving Clear Instructions</a:t>
            </a:r>
            <a:endParaRPr>
              <a:highlight>
                <a:srgbClr val="FFFF00"/>
              </a:highlight>
              <a:latin typeface="Calibri"/>
              <a:ea typeface="Calibri"/>
              <a:cs typeface="Calibri"/>
              <a:sym typeface="Calibri"/>
            </a:endParaRPr>
          </a:p>
        </p:txBody>
      </p:sp>
      <p:sp>
        <p:nvSpPr>
          <p:cNvPr id="61" name="Google Shape;61;p13"/>
          <p:cNvSpPr txBox="1"/>
          <p:nvPr/>
        </p:nvSpPr>
        <p:spPr>
          <a:xfrm>
            <a:off x="4694300" y="1873875"/>
            <a:ext cx="4343400" cy="352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alibri"/>
                <a:ea typeface="Calibri"/>
                <a:cs typeface="Calibri"/>
                <a:sym typeface="Calibri"/>
              </a:rPr>
              <a:t>Choice #2: Creating Visually Stimulating Tasks</a:t>
            </a:r>
            <a:endParaRPr>
              <a:latin typeface="Calibri"/>
              <a:ea typeface="Calibri"/>
              <a:cs typeface="Calibri"/>
              <a:sym typeface="Calibri"/>
            </a:endParaRPr>
          </a:p>
        </p:txBody>
      </p:sp>
      <p:sp>
        <p:nvSpPr>
          <p:cNvPr id="62" name="Google Shape;62;p13"/>
          <p:cNvSpPr txBox="1"/>
          <p:nvPr/>
        </p:nvSpPr>
        <p:spPr>
          <a:xfrm>
            <a:off x="200850" y="2260575"/>
            <a:ext cx="4121400" cy="870600"/>
          </a:xfrm>
          <a:prstGeom prst="rect">
            <a:avLst/>
          </a:prstGeom>
          <a:solidFill>
            <a:srgbClr val="F3F3F3"/>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Dialectical  Mode</a:t>
            </a:r>
            <a:r>
              <a:rPr lang="en" sz="1100">
                <a:latin typeface="Calibri"/>
                <a:ea typeface="Calibri"/>
                <a:cs typeface="Calibri"/>
                <a:sym typeface="Calibri"/>
              </a:rPr>
              <a:t>: </a:t>
            </a:r>
            <a:r>
              <a:rPr lang="en" sz="1100">
                <a:latin typeface="Calibri"/>
                <a:ea typeface="Calibri"/>
                <a:cs typeface="Calibri"/>
                <a:sym typeface="Calibri"/>
              </a:rPr>
              <a:t>I analyzed my instructions given during the lesson and identified successful ones and weaker ones. I will try to change my weaker instructions by slowing down my speaking pace maybe.</a:t>
            </a:r>
            <a:r>
              <a:rPr lang="en">
                <a:latin typeface="Calibri"/>
                <a:ea typeface="Calibri"/>
                <a:cs typeface="Calibri"/>
                <a:sym typeface="Calibri"/>
              </a:rPr>
              <a:t> </a:t>
            </a:r>
            <a:r>
              <a:rPr lang="en" sz="1100">
                <a:latin typeface="Calibri"/>
                <a:ea typeface="Calibri"/>
                <a:cs typeface="Calibri"/>
                <a:sym typeface="Calibri"/>
              </a:rPr>
              <a:t> </a:t>
            </a:r>
            <a:endParaRPr sz="1100">
              <a:latin typeface="Calibri"/>
              <a:ea typeface="Calibri"/>
              <a:cs typeface="Calibri"/>
              <a:sym typeface="Calibri"/>
            </a:endParaRPr>
          </a:p>
        </p:txBody>
      </p:sp>
      <p:sp>
        <p:nvSpPr>
          <p:cNvPr id="63" name="Google Shape;63;p13"/>
          <p:cNvSpPr txBox="1"/>
          <p:nvPr/>
        </p:nvSpPr>
        <p:spPr>
          <a:xfrm>
            <a:off x="200850" y="3186263"/>
            <a:ext cx="4121400" cy="870600"/>
          </a:xfrm>
          <a:prstGeom prst="rect">
            <a:avLst/>
          </a:prstGeom>
          <a:solidFill>
            <a:srgbClr val="F3F3F3"/>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Contextual </a:t>
            </a:r>
            <a:r>
              <a:rPr lang="en" u="sng">
                <a:latin typeface="Calibri"/>
                <a:ea typeface="Calibri"/>
                <a:cs typeface="Calibri"/>
                <a:sym typeface="Calibri"/>
              </a:rPr>
              <a:t>Mode</a:t>
            </a:r>
            <a:r>
              <a:rPr lang="en" sz="1100">
                <a:latin typeface="Calibri"/>
                <a:ea typeface="Calibri"/>
                <a:cs typeface="Calibri"/>
                <a:sym typeface="Calibri"/>
              </a:rPr>
              <a:t>:</a:t>
            </a:r>
            <a:r>
              <a:rPr lang="en">
                <a:latin typeface="Calibri"/>
                <a:ea typeface="Calibri"/>
                <a:cs typeface="Calibri"/>
                <a:sym typeface="Calibri"/>
              </a:rPr>
              <a:t> </a:t>
            </a:r>
            <a:r>
              <a:rPr lang="en" sz="1100">
                <a:latin typeface="Calibri"/>
                <a:ea typeface="Calibri"/>
                <a:cs typeface="Calibri"/>
                <a:sym typeface="Calibri"/>
              </a:rPr>
              <a:t> </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Differentiate instructions, different background knowledge, break down </a:t>
            </a:r>
            <a:r>
              <a:rPr lang="en" sz="1100">
                <a:latin typeface="Calibri"/>
                <a:ea typeface="Calibri"/>
                <a:cs typeface="Calibri"/>
                <a:sym typeface="Calibri"/>
              </a:rPr>
              <a:t>instructions</a:t>
            </a:r>
            <a:r>
              <a:rPr lang="en" sz="1100">
                <a:latin typeface="Calibri"/>
                <a:ea typeface="Calibri"/>
                <a:cs typeface="Calibri"/>
                <a:sym typeface="Calibri"/>
              </a:rPr>
              <a:t> into steps depending on the learners (young learners) but for older learners we do differently to meet their levels</a:t>
            </a:r>
            <a:endParaRPr sz="1100">
              <a:latin typeface="Calibri"/>
              <a:ea typeface="Calibri"/>
              <a:cs typeface="Calibri"/>
              <a:sym typeface="Calibri"/>
            </a:endParaRPr>
          </a:p>
        </p:txBody>
      </p:sp>
      <p:sp>
        <p:nvSpPr>
          <p:cNvPr id="64" name="Google Shape;64;p13"/>
          <p:cNvSpPr txBox="1"/>
          <p:nvPr/>
        </p:nvSpPr>
        <p:spPr>
          <a:xfrm>
            <a:off x="200850" y="4111950"/>
            <a:ext cx="4121400" cy="870600"/>
          </a:xfrm>
          <a:prstGeom prst="rect">
            <a:avLst/>
          </a:prstGeom>
          <a:solidFill>
            <a:srgbClr val="F3F3F3"/>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Technical</a:t>
            </a:r>
            <a:r>
              <a:rPr lang="en" u="sng">
                <a:latin typeface="Calibri"/>
                <a:ea typeface="Calibri"/>
                <a:cs typeface="Calibri"/>
                <a:sym typeface="Calibri"/>
              </a:rPr>
              <a:t> Mode</a:t>
            </a:r>
            <a:r>
              <a:rPr lang="en" sz="1100">
                <a:latin typeface="Calibri"/>
                <a:ea typeface="Calibri"/>
                <a:cs typeface="Calibri"/>
                <a:sym typeface="Calibri"/>
              </a:rPr>
              <a:t>:</a:t>
            </a:r>
            <a:r>
              <a:rPr lang="en">
                <a:latin typeface="Calibri"/>
                <a:ea typeface="Calibri"/>
                <a:cs typeface="Calibri"/>
                <a:sym typeface="Calibri"/>
              </a:rPr>
              <a:t> </a:t>
            </a:r>
            <a:r>
              <a:rPr lang="en" sz="1100">
                <a:latin typeface="Calibri"/>
                <a:ea typeface="Calibri"/>
                <a:cs typeface="Calibri"/>
                <a:sym typeface="Calibri"/>
              </a:rPr>
              <a:t>I learned:</a:t>
            </a:r>
            <a:endParaRPr sz="1100">
              <a:latin typeface="Calibri"/>
              <a:ea typeface="Calibri"/>
              <a:cs typeface="Calibri"/>
              <a:sym typeface="Calibri"/>
            </a:endParaRPr>
          </a:p>
          <a:p>
            <a:pPr indent="-298450" lvl="0" marL="457200" rtl="0" algn="l">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Break down instructions step by step, check</a:t>
            </a:r>
            <a:endParaRPr sz="11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students' understanding throughout the lesson/activity</a:t>
            </a:r>
            <a:endParaRPr sz="1100">
              <a:solidFill>
                <a:schemeClr val="dk1"/>
              </a:solidFill>
              <a:latin typeface="Calibri"/>
              <a:ea typeface="Calibri"/>
              <a:cs typeface="Calibri"/>
              <a:sym typeface="Calibri"/>
            </a:endParaRPr>
          </a:p>
          <a:p>
            <a:pPr indent="-298450" lvl="0" marL="457200" rtl="0" algn="l">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Pause when giving instructions</a:t>
            </a:r>
            <a:endParaRPr sz="1100">
              <a:latin typeface="Calibri"/>
              <a:ea typeface="Calibri"/>
              <a:cs typeface="Calibri"/>
              <a:sym typeface="Calibri"/>
            </a:endParaRPr>
          </a:p>
        </p:txBody>
      </p:sp>
      <p:sp>
        <p:nvSpPr>
          <p:cNvPr id="65" name="Google Shape;65;p13"/>
          <p:cNvSpPr txBox="1"/>
          <p:nvPr/>
        </p:nvSpPr>
        <p:spPr>
          <a:xfrm>
            <a:off x="4849050" y="2260575"/>
            <a:ext cx="4121400" cy="870600"/>
          </a:xfrm>
          <a:prstGeom prst="rect">
            <a:avLst/>
          </a:prstGeom>
          <a:solidFill>
            <a:srgbClr val="F3F3F3"/>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Dialectical  Mode</a:t>
            </a:r>
            <a:r>
              <a:rPr lang="en" sz="1100">
                <a:latin typeface="Calibri"/>
                <a:ea typeface="Calibri"/>
                <a:cs typeface="Calibri"/>
                <a:sym typeface="Calibri"/>
              </a:rPr>
              <a:t>:</a:t>
            </a:r>
            <a:endParaRPr sz="1100">
              <a:latin typeface="Calibri"/>
              <a:ea typeface="Calibri"/>
              <a:cs typeface="Calibri"/>
              <a:sym typeface="Calibri"/>
            </a:endParaRPr>
          </a:p>
        </p:txBody>
      </p:sp>
      <p:sp>
        <p:nvSpPr>
          <p:cNvPr id="66" name="Google Shape;66;p13"/>
          <p:cNvSpPr txBox="1"/>
          <p:nvPr/>
        </p:nvSpPr>
        <p:spPr>
          <a:xfrm>
            <a:off x="4849050" y="3186263"/>
            <a:ext cx="4121400" cy="870600"/>
          </a:xfrm>
          <a:prstGeom prst="rect">
            <a:avLst/>
          </a:prstGeom>
          <a:solidFill>
            <a:srgbClr val="F3F3F3"/>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Contextual Mode</a:t>
            </a:r>
            <a:r>
              <a:rPr lang="en" sz="1100">
                <a:latin typeface="Calibri"/>
                <a:ea typeface="Calibri"/>
                <a:cs typeface="Calibri"/>
                <a:sym typeface="Calibri"/>
              </a:rPr>
              <a:t>:</a:t>
            </a:r>
            <a:endParaRPr sz="1100">
              <a:latin typeface="Calibri"/>
              <a:ea typeface="Calibri"/>
              <a:cs typeface="Calibri"/>
              <a:sym typeface="Calibri"/>
            </a:endParaRPr>
          </a:p>
        </p:txBody>
      </p:sp>
      <p:sp>
        <p:nvSpPr>
          <p:cNvPr id="67" name="Google Shape;67;p13"/>
          <p:cNvSpPr txBox="1"/>
          <p:nvPr/>
        </p:nvSpPr>
        <p:spPr>
          <a:xfrm>
            <a:off x="4849050" y="4111950"/>
            <a:ext cx="4121400" cy="870600"/>
          </a:xfrm>
          <a:prstGeom prst="rect">
            <a:avLst/>
          </a:prstGeom>
          <a:solidFill>
            <a:srgbClr val="F3F3F3"/>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Technical Mode</a:t>
            </a:r>
            <a:r>
              <a:rPr lang="en" sz="1100">
                <a:latin typeface="Calibri"/>
                <a:ea typeface="Calibri"/>
                <a:cs typeface="Calibri"/>
                <a:sym typeface="Calibri"/>
              </a:rPr>
              <a:t>:</a:t>
            </a:r>
            <a:r>
              <a:rPr lang="en" sz="1100">
                <a:latin typeface="Calibri"/>
                <a:ea typeface="Calibri"/>
                <a:cs typeface="Calibri"/>
                <a:sym typeface="Calibri"/>
              </a:rPr>
              <a:t> I</a:t>
            </a:r>
            <a:r>
              <a:rPr lang="en" sz="1100">
                <a:latin typeface="Calibri"/>
                <a:ea typeface="Calibri"/>
                <a:cs typeface="Calibri"/>
                <a:sym typeface="Calibri"/>
              </a:rPr>
              <a:t> learned </a:t>
            </a:r>
            <a:r>
              <a:rPr lang="en" sz="1100">
                <a:solidFill>
                  <a:schemeClr val="dk1"/>
                </a:solidFill>
                <a:latin typeface="Calibri"/>
                <a:ea typeface="Calibri"/>
                <a:cs typeface="Calibri"/>
                <a:sym typeface="Calibri"/>
              </a:rPr>
              <a:t>visual tools can be used to activate prior knowledge, support language production, integrate cultural realia, and assess comprehension. Examples are graphic organizers, word walls, and activities (See, Think, Wonder; Zoom out photos).</a:t>
            </a:r>
            <a:endParaRPr sz="1100">
              <a:latin typeface="Calibri"/>
              <a:ea typeface="Calibri"/>
              <a:cs typeface="Calibri"/>
              <a:sym typeface="Calibri"/>
            </a:endParaRPr>
          </a:p>
          <a:p>
            <a:pPr indent="0" lvl="0" marL="457200" rtl="0" algn="l">
              <a:spcBef>
                <a:spcPts val="0"/>
              </a:spcBef>
              <a:spcAft>
                <a:spcPts val="0"/>
              </a:spcAft>
              <a:buNone/>
            </a:pPr>
            <a:r>
              <a:t/>
            </a:r>
            <a:endParaRPr sz="1000">
              <a:latin typeface="Calibri"/>
              <a:ea typeface="Calibri"/>
              <a:cs typeface="Calibri"/>
              <a:sym typeface="Calibri"/>
            </a:endParaRPr>
          </a:p>
        </p:txBody>
      </p:sp>
      <p:sp>
        <p:nvSpPr>
          <p:cNvPr id="68" name="Google Shape;68;p13"/>
          <p:cNvSpPr/>
          <p:nvPr/>
        </p:nvSpPr>
        <p:spPr>
          <a:xfrm>
            <a:off x="4450350" y="2320050"/>
            <a:ext cx="270600" cy="2659800"/>
          </a:xfrm>
          <a:prstGeom prst="upArrow">
            <a:avLst>
              <a:gd fmla="val 50000" name="adj1"/>
              <a:gd fmla="val 50000" name="adj2"/>
            </a:avLst>
          </a:prstGeom>
          <a:solidFill>
            <a:srgbClr val="59595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3"/>
          <p:cNvSpPr txBox="1"/>
          <p:nvPr/>
        </p:nvSpPr>
        <p:spPr>
          <a:xfrm>
            <a:off x="4694300" y="597375"/>
            <a:ext cx="4029600" cy="119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Roles</a:t>
            </a:r>
            <a:r>
              <a:rPr b="1" lang="en">
                <a:latin typeface="Calibri"/>
                <a:ea typeface="Calibri"/>
                <a:cs typeface="Calibri"/>
                <a:sym typeface="Calibri"/>
              </a:rPr>
              <a:t>:</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Note taker: Woomee</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Timekeeper: Umida</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Chat Monitor: Nargiza</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Encourager: G’ayrat</a:t>
            </a:r>
            <a:endParaRPr>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0000"/>
        </a:solidFill>
      </p:bgPr>
    </p:bg>
    <p:spTree>
      <p:nvGrpSpPr>
        <p:cNvPr id="73" name="Shape 73"/>
        <p:cNvGrpSpPr/>
        <p:nvPr/>
      </p:nvGrpSpPr>
      <p:grpSpPr>
        <a:xfrm>
          <a:off x="0" y="0"/>
          <a:ext cx="0" cy="0"/>
          <a:chOff x="0" y="0"/>
          <a:chExt cx="0" cy="0"/>
        </a:xfrm>
      </p:grpSpPr>
      <p:sp>
        <p:nvSpPr>
          <p:cNvPr id="74" name="Google Shape;74;p14"/>
          <p:cNvSpPr/>
          <p:nvPr/>
        </p:nvSpPr>
        <p:spPr>
          <a:xfrm>
            <a:off x="97200" y="74750"/>
            <a:ext cx="8956200" cy="502500"/>
          </a:xfrm>
          <a:prstGeom prst="roundRect">
            <a:avLst>
              <a:gd fmla="val 16667" name="adj"/>
            </a:avLst>
          </a:prstGeom>
          <a:solidFill>
            <a:srgbClr val="E06666"/>
          </a:solidFill>
          <a:ln cap="flat" cmpd="sng" w="381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4"/>
          <p:cNvSpPr txBox="1"/>
          <p:nvPr/>
        </p:nvSpPr>
        <p:spPr>
          <a:xfrm>
            <a:off x="165750" y="58375"/>
            <a:ext cx="8887500" cy="502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400">
                <a:solidFill>
                  <a:schemeClr val="lt1"/>
                </a:solidFill>
                <a:latin typeface="Syncopate"/>
                <a:ea typeface="Syncopate"/>
                <a:cs typeface="Syncopate"/>
                <a:sym typeface="Syncopate"/>
              </a:rPr>
              <a:t>FINAL REFLECTION: GROUP RED</a:t>
            </a:r>
            <a:endParaRPr b="1" sz="2400">
              <a:solidFill>
                <a:schemeClr val="lt1"/>
              </a:solidFill>
              <a:latin typeface="Syncopate"/>
              <a:ea typeface="Syncopate"/>
              <a:cs typeface="Syncopate"/>
              <a:sym typeface="Syncopate"/>
            </a:endParaRPr>
          </a:p>
        </p:txBody>
      </p:sp>
      <p:sp>
        <p:nvSpPr>
          <p:cNvPr id="76" name="Google Shape;76;p14"/>
          <p:cNvSpPr/>
          <p:nvPr/>
        </p:nvSpPr>
        <p:spPr>
          <a:xfrm>
            <a:off x="97200" y="654650"/>
            <a:ext cx="4402500" cy="1137300"/>
          </a:xfrm>
          <a:prstGeom prst="roundRect">
            <a:avLst>
              <a:gd fmla="val 16667" name="adj"/>
            </a:avLst>
          </a:prstGeom>
          <a:solidFill>
            <a:srgbClr val="F4CCCC"/>
          </a:solidFill>
          <a:ln cap="flat" cmpd="sng" w="381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4"/>
          <p:cNvSpPr txBox="1"/>
          <p:nvPr/>
        </p:nvSpPr>
        <p:spPr>
          <a:xfrm>
            <a:off x="246750" y="597375"/>
            <a:ext cx="4029600" cy="119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Directions:</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Choose </a:t>
            </a:r>
            <a:r>
              <a:rPr b="1" lang="en">
                <a:latin typeface="Calibri"/>
                <a:ea typeface="Calibri"/>
                <a:cs typeface="Calibri"/>
                <a:sym typeface="Calibri"/>
              </a:rPr>
              <a:t>one</a:t>
            </a:r>
            <a:r>
              <a:rPr lang="en">
                <a:latin typeface="Calibri"/>
                <a:ea typeface="Calibri"/>
                <a:cs typeface="Calibri"/>
                <a:sym typeface="Calibri"/>
              </a:rPr>
              <a:t> topic below</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Brainstorm contextual &amp; dialectical modes</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Summarize each mode in the boxes below</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Use </a:t>
            </a:r>
            <a:r>
              <a:rPr lang="en">
                <a:latin typeface="Calibri"/>
                <a:ea typeface="Calibri"/>
                <a:cs typeface="Calibri"/>
                <a:sym typeface="Calibri"/>
              </a:rPr>
              <a:t>emojis in chat </a:t>
            </a:r>
            <a:r>
              <a:rPr lang="en">
                <a:latin typeface="Calibri"/>
                <a:ea typeface="Calibri"/>
                <a:cs typeface="Calibri"/>
                <a:sym typeface="Calibri"/>
              </a:rPr>
              <a:t>to show your reaction </a:t>
            </a:r>
            <a:endParaRPr>
              <a:latin typeface="Calibri"/>
              <a:ea typeface="Calibri"/>
              <a:cs typeface="Calibri"/>
              <a:sym typeface="Calibri"/>
            </a:endParaRPr>
          </a:p>
        </p:txBody>
      </p:sp>
      <p:sp>
        <p:nvSpPr>
          <p:cNvPr id="78" name="Google Shape;78;p14"/>
          <p:cNvSpPr/>
          <p:nvPr/>
        </p:nvSpPr>
        <p:spPr>
          <a:xfrm>
            <a:off x="97200" y="1897425"/>
            <a:ext cx="8956200" cy="3175800"/>
          </a:xfrm>
          <a:prstGeom prst="round2SameRect">
            <a:avLst>
              <a:gd fmla="val 16667" name="adj1"/>
              <a:gd fmla="val 0" name="adj2"/>
            </a:avLst>
          </a:prstGeom>
          <a:solidFill>
            <a:srgbClr val="F4CCCC"/>
          </a:solidFill>
          <a:ln cap="flat" cmpd="sng" w="381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4"/>
          <p:cNvSpPr/>
          <p:nvPr/>
        </p:nvSpPr>
        <p:spPr>
          <a:xfrm>
            <a:off x="4627975" y="654650"/>
            <a:ext cx="4402500" cy="1125300"/>
          </a:xfrm>
          <a:prstGeom prst="roundRect">
            <a:avLst>
              <a:gd fmla="val 16667" name="adj"/>
            </a:avLst>
          </a:prstGeom>
          <a:solidFill>
            <a:srgbClr val="F4CCCC"/>
          </a:solidFill>
          <a:ln cap="flat" cmpd="sng" w="381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4"/>
          <p:cNvSpPr txBox="1"/>
          <p:nvPr/>
        </p:nvSpPr>
        <p:spPr>
          <a:xfrm>
            <a:off x="97200" y="1873875"/>
            <a:ext cx="4343400" cy="352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alibri"/>
                <a:ea typeface="Calibri"/>
                <a:cs typeface="Calibri"/>
                <a:sym typeface="Calibri"/>
              </a:rPr>
              <a:t>Choice #1: Building Routines</a:t>
            </a:r>
            <a:endParaRPr>
              <a:latin typeface="Calibri"/>
              <a:ea typeface="Calibri"/>
              <a:cs typeface="Calibri"/>
              <a:sym typeface="Calibri"/>
            </a:endParaRPr>
          </a:p>
        </p:txBody>
      </p:sp>
      <p:sp>
        <p:nvSpPr>
          <p:cNvPr id="81" name="Google Shape;81;p14"/>
          <p:cNvSpPr txBox="1"/>
          <p:nvPr/>
        </p:nvSpPr>
        <p:spPr>
          <a:xfrm>
            <a:off x="4694300" y="1873875"/>
            <a:ext cx="4343400" cy="352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alibri"/>
                <a:ea typeface="Calibri"/>
                <a:cs typeface="Calibri"/>
                <a:sym typeface="Calibri"/>
              </a:rPr>
              <a:t>Choice #2: Extending Textbook Activities</a:t>
            </a:r>
            <a:endParaRPr>
              <a:latin typeface="Calibri"/>
              <a:ea typeface="Calibri"/>
              <a:cs typeface="Calibri"/>
              <a:sym typeface="Calibri"/>
            </a:endParaRPr>
          </a:p>
        </p:txBody>
      </p:sp>
      <p:sp>
        <p:nvSpPr>
          <p:cNvPr id="82" name="Google Shape;82;p14"/>
          <p:cNvSpPr txBox="1"/>
          <p:nvPr/>
        </p:nvSpPr>
        <p:spPr>
          <a:xfrm>
            <a:off x="200850" y="2260575"/>
            <a:ext cx="4121400" cy="870600"/>
          </a:xfrm>
          <a:prstGeom prst="rect">
            <a:avLst/>
          </a:prstGeom>
          <a:solidFill>
            <a:srgbClr val="F3F3F3"/>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Dialectical  Mode</a:t>
            </a:r>
            <a:r>
              <a:rPr lang="en" sz="1100">
                <a:latin typeface="Calibri"/>
                <a:ea typeface="Calibri"/>
                <a:cs typeface="Calibri"/>
                <a:sym typeface="Calibri"/>
              </a:rPr>
              <a:t>:</a:t>
            </a:r>
            <a:endParaRPr sz="1100">
              <a:latin typeface="Calibri"/>
              <a:ea typeface="Calibri"/>
              <a:cs typeface="Calibri"/>
              <a:sym typeface="Calibri"/>
            </a:endParaRPr>
          </a:p>
        </p:txBody>
      </p:sp>
      <p:sp>
        <p:nvSpPr>
          <p:cNvPr id="83" name="Google Shape;83;p14"/>
          <p:cNvSpPr txBox="1"/>
          <p:nvPr/>
        </p:nvSpPr>
        <p:spPr>
          <a:xfrm>
            <a:off x="200850" y="3186263"/>
            <a:ext cx="4121400" cy="870600"/>
          </a:xfrm>
          <a:prstGeom prst="rect">
            <a:avLst/>
          </a:prstGeom>
          <a:solidFill>
            <a:srgbClr val="F3F3F3"/>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Contextual Mode</a:t>
            </a:r>
            <a:r>
              <a:rPr lang="en" sz="1100">
                <a:latin typeface="Calibri"/>
                <a:ea typeface="Calibri"/>
                <a:cs typeface="Calibri"/>
                <a:sym typeface="Calibri"/>
              </a:rPr>
              <a:t>:</a:t>
            </a:r>
            <a:endParaRPr sz="1100">
              <a:latin typeface="Calibri"/>
              <a:ea typeface="Calibri"/>
              <a:cs typeface="Calibri"/>
              <a:sym typeface="Calibri"/>
            </a:endParaRPr>
          </a:p>
        </p:txBody>
      </p:sp>
      <p:sp>
        <p:nvSpPr>
          <p:cNvPr id="84" name="Google Shape;84;p14"/>
          <p:cNvSpPr txBox="1"/>
          <p:nvPr/>
        </p:nvSpPr>
        <p:spPr>
          <a:xfrm>
            <a:off x="200850" y="4111950"/>
            <a:ext cx="4121400" cy="870600"/>
          </a:xfrm>
          <a:prstGeom prst="rect">
            <a:avLst/>
          </a:prstGeom>
          <a:solidFill>
            <a:srgbClr val="F3F3F3"/>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Technical Mode</a:t>
            </a:r>
            <a:r>
              <a:rPr lang="en" sz="1100">
                <a:latin typeface="Calibri"/>
                <a:ea typeface="Calibri"/>
                <a:cs typeface="Calibri"/>
                <a:sym typeface="Calibri"/>
              </a:rPr>
              <a:t>:</a:t>
            </a:r>
            <a:r>
              <a:rPr lang="en">
                <a:latin typeface="Calibri"/>
                <a:ea typeface="Calibri"/>
                <a:cs typeface="Calibri"/>
                <a:sym typeface="Calibri"/>
              </a:rPr>
              <a:t> </a:t>
            </a:r>
            <a:r>
              <a:rPr lang="en" sz="1100">
                <a:latin typeface="Calibri"/>
                <a:ea typeface="Calibri"/>
                <a:cs typeface="Calibri"/>
                <a:sym typeface="Calibri"/>
              </a:rPr>
              <a:t>I learned:</a:t>
            </a:r>
            <a:endParaRPr sz="1100">
              <a:latin typeface="Calibri"/>
              <a:ea typeface="Calibri"/>
              <a:cs typeface="Calibri"/>
              <a:sym typeface="Calibri"/>
            </a:endParaRPr>
          </a:p>
          <a:p>
            <a:pPr indent="-184150" lvl="0" marL="171450" rtl="0" algn="l">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Benefits of routines (e.g., less stress/anxiety, build confidence)</a:t>
            </a:r>
            <a:endParaRPr sz="1100">
              <a:solidFill>
                <a:schemeClr val="dk1"/>
              </a:solidFill>
              <a:latin typeface="Calibri"/>
              <a:ea typeface="Calibri"/>
              <a:cs typeface="Calibri"/>
              <a:sym typeface="Calibri"/>
            </a:endParaRPr>
          </a:p>
          <a:p>
            <a:pPr indent="-184150" lvl="0" marL="171450" rtl="0" algn="l">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Examples of classroom routines to increase English use (e.g., greetings, warm-ups, wrap-up activities, daily mingle)</a:t>
            </a:r>
            <a:endParaRPr sz="1100">
              <a:latin typeface="Calibri"/>
              <a:ea typeface="Calibri"/>
              <a:cs typeface="Calibri"/>
              <a:sym typeface="Calibri"/>
            </a:endParaRPr>
          </a:p>
        </p:txBody>
      </p:sp>
      <p:sp>
        <p:nvSpPr>
          <p:cNvPr id="85" name="Google Shape;85;p14"/>
          <p:cNvSpPr txBox="1"/>
          <p:nvPr/>
        </p:nvSpPr>
        <p:spPr>
          <a:xfrm>
            <a:off x="4849050" y="2260575"/>
            <a:ext cx="4121400" cy="870600"/>
          </a:xfrm>
          <a:prstGeom prst="rect">
            <a:avLst/>
          </a:prstGeom>
          <a:solidFill>
            <a:srgbClr val="F3F3F3"/>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Dialectical  Mode</a:t>
            </a:r>
            <a:r>
              <a:rPr lang="en" sz="1100">
                <a:latin typeface="Calibri"/>
                <a:ea typeface="Calibri"/>
                <a:cs typeface="Calibri"/>
                <a:sym typeface="Calibri"/>
              </a:rPr>
              <a:t>: </a:t>
            </a:r>
            <a:r>
              <a:rPr lang="en" sz="1000">
                <a:latin typeface="Calibri"/>
                <a:ea typeface="Calibri"/>
                <a:cs typeface="Calibri"/>
                <a:sym typeface="Calibri"/>
              </a:rPr>
              <a:t>I consider my students’ prior </a:t>
            </a:r>
            <a:r>
              <a:rPr lang="en" sz="1000">
                <a:latin typeface="Calibri"/>
                <a:ea typeface="Calibri"/>
                <a:cs typeface="Calibri"/>
                <a:sym typeface="Calibri"/>
              </a:rPr>
              <a:t>knowledge</a:t>
            </a:r>
            <a:r>
              <a:rPr lang="en" sz="1000">
                <a:latin typeface="Calibri"/>
                <a:ea typeface="Calibri"/>
                <a:cs typeface="Calibri"/>
                <a:sym typeface="Calibri"/>
              </a:rPr>
              <a:t> and cultures when using activities, using engaging topics of their interests so they will want to speak in the target language. Sometimes the texts are at a higher level, so I use additional resources and games that are at my students’ level.so they can all participate.</a:t>
            </a:r>
            <a:endParaRPr sz="1000">
              <a:latin typeface="Calibri"/>
              <a:ea typeface="Calibri"/>
              <a:cs typeface="Calibri"/>
              <a:sym typeface="Calibri"/>
            </a:endParaRPr>
          </a:p>
        </p:txBody>
      </p:sp>
      <p:sp>
        <p:nvSpPr>
          <p:cNvPr id="86" name="Google Shape;86;p14"/>
          <p:cNvSpPr txBox="1"/>
          <p:nvPr/>
        </p:nvSpPr>
        <p:spPr>
          <a:xfrm>
            <a:off x="4849050" y="3186263"/>
            <a:ext cx="4121400" cy="870600"/>
          </a:xfrm>
          <a:prstGeom prst="rect">
            <a:avLst/>
          </a:prstGeom>
          <a:solidFill>
            <a:srgbClr val="F3F3F3"/>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Contextual Mode</a:t>
            </a:r>
            <a:r>
              <a:rPr lang="en" sz="1100">
                <a:latin typeface="Calibri"/>
                <a:ea typeface="Calibri"/>
                <a:cs typeface="Calibri"/>
                <a:sym typeface="Calibri"/>
              </a:rPr>
              <a:t>: </a:t>
            </a:r>
            <a:r>
              <a:rPr lang="en" sz="1000">
                <a:latin typeface="Calibri"/>
                <a:ea typeface="Calibri"/>
                <a:cs typeface="Calibri"/>
                <a:sym typeface="Calibri"/>
              </a:rPr>
              <a:t>When I have big class sizes, it is beneficial to organize small groups for students to share. I adapt my textbook activities to extend questions, use jigsaw activities to help break down large text, add short videos to explain new content, using realia (objects) to help students learn vocabulary more easily.</a:t>
            </a:r>
            <a:endParaRPr sz="1000">
              <a:latin typeface="Calibri"/>
              <a:ea typeface="Calibri"/>
              <a:cs typeface="Calibri"/>
              <a:sym typeface="Calibri"/>
            </a:endParaRPr>
          </a:p>
        </p:txBody>
      </p:sp>
      <p:sp>
        <p:nvSpPr>
          <p:cNvPr id="87" name="Google Shape;87;p14"/>
          <p:cNvSpPr txBox="1"/>
          <p:nvPr/>
        </p:nvSpPr>
        <p:spPr>
          <a:xfrm>
            <a:off x="4849050" y="4111950"/>
            <a:ext cx="4121400" cy="870600"/>
          </a:xfrm>
          <a:prstGeom prst="rect">
            <a:avLst/>
          </a:prstGeom>
          <a:solidFill>
            <a:srgbClr val="F3F3F3"/>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Technical Mode</a:t>
            </a:r>
            <a:r>
              <a:rPr lang="en" sz="1100">
                <a:latin typeface="Calibri"/>
                <a:ea typeface="Calibri"/>
                <a:cs typeface="Calibri"/>
                <a:sym typeface="Calibri"/>
              </a:rPr>
              <a:t>:</a:t>
            </a:r>
            <a:r>
              <a:rPr lang="en">
                <a:latin typeface="Calibri"/>
                <a:ea typeface="Calibri"/>
                <a:cs typeface="Calibri"/>
                <a:sym typeface="Calibri"/>
              </a:rPr>
              <a:t> </a:t>
            </a:r>
            <a:r>
              <a:rPr lang="en" sz="1100">
                <a:latin typeface="Calibri"/>
                <a:ea typeface="Calibri"/>
                <a:cs typeface="Calibri"/>
                <a:sym typeface="Calibri"/>
              </a:rPr>
              <a:t>I learned </a:t>
            </a:r>
            <a:r>
              <a:rPr lang="en" sz="1100">
                <a:solidFill>
                  <a:schemeClr val="dk1"/>
                </a:solidFill>
                <a:latin typeface="Calibri"/>
                <a:ea typeface="Calibri"/>
                <a:cs typeface="Calibri"/>
                <a:sym typeface="Calibri"/>
              </a:rPr>
              <a:t>ways to adapt textbook activities to be engaging and interactive (e.g., Jig saw, learner preferences, culturally appropriate) and considerations when adapting textbook activities (e.g., class size, language level, age, prior knowledge). </a:t>
            </a:r>
            <a:endParaRPr sz="1100">
              <a:latin typeface="Calibri"/>
              <a:ea typeface="Calibri"/>
              <a:cs typeface="Calibri"/>
              <a:sym typeface="Calibri"/>
            </a:endParaRPr>
          </a:p>
        </p:txBody>
      </p:sp>
      <p:sp>
        <p:nvSpPr>
          <p:cNvPr id="88" name="Google Shape;88;p14"/>
          <p:cNvSpPr/>
          <p:nvPr/>
        </p:nvSpPr>
        <p:spPr>
          <a:xfrm>
            <a:off x="4450350" y="2320050"/>
            <a:ext cx="270600" cy="2659800"/>
          </a:xfrm>
          <a:prstGeom prst="upArrow">
            <a:avLst>
              <a:gd fmla="val 50000" name="adj1"/>
              <a:gd fmla="val 50000" name="adj2"/>
            </a:avLst>
          </a:prstGeom>
          <a:solidFill>
            <a:srgbClr val="59595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4"/>
          <p:cNvSpPr txBox="1"/>
          <p:nvPr/>
        </p:nvSpPr>
        <p:spPr>
          <a:xfrm>
            <a:off x="4694300" y="597375"/>
            <a:ext cx="4029600" cy="119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Roles:</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Note taker: Kelley</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Timekeeper: Jonhojir</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Chat Monitor: Dilbar</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Encourager: ALL of us!</a:t>
            </a:r>
            <a:endParaRPr>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FF"/>
        </a:solidFill>
      </p:bgPr>
    </p:bg>
    <p:spTree>
      <p:nvGrpSpPr>
        <p:cNvPr id="93" name="Shape 93"/>
        <p:cNvGrpSpPr/>
        <p:nvPr/>
      </p:nvGrpSpPr>
      <p:grpSpPr>
        <a:xfrm>
          <a:off x="0" y="0"/>
          <a:ext cx="0" cy="0"/>
          <a:chOff x="0" y="0"/>
          <a:chExt cx="0" cy="0"/>
        </a:xfrm>
      </p:grpSpPr>
      <p:sp>
        <p:nvSpPr>
          <p:cNvPr id="94" name="Google Shape;94;p15"/>
          <p:cNvSpPr/>
          <p:nvPr/>
        </p:nvSpPr>
        <p:spPr>
          <a:xfrm>
            <a:off x="97200" y="74750"/>
            <a:ext cx="8956200" cy="502500"/>
          </a:xfrm>
          <a:prstGeom prst="roundRect">
            <a:avLst>
              <a:gd fmla="val 16667" name="adj"/>
            </a:avLst>
          </a:prstGeom>
          <a:solidFill>
            <a:srgbClr val="6D9EEB"/>
          </a:solidFill>
          <a:ln cap="flat" cmpd="sng" w="381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5"/>
          <p:cNvSpPr txBox="1"/>
          <p:nvPr/>
        </p:nvSpPr>
        <p:spPr>
          <a:xfrm>
            <a:off x="165750" y="58375"/>
            <a:ext cx="8887500" cy="502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400">
                <a:solidFill>
                  <a:schemeClr val="lt1"/>
                </a:solidFill>
                <a:latin typeface="Syncopate"/>
                <a:ea typeface="Syncopate"/>
                <a:cs typeface="Syncopate"/>
                <a:sym typeface="Syncopate"/>
              </a:rPr>
              <a:t>FINAL REFLECTION: GROup BLUE</a:t>
            </a:r>
            <a:endParaRPr b="1" sz="2400">
              <a:solidFill>
                <a:schemeClr val="lt1"/>
              </a:solidFill>
              <a:latin typeface="Syncopate"/>
              <a:ea typeface="Syncopate"/>
              <a:cs typeface="Syncopate"/>
              <a:sym typeface="Syncopate"/>
            </a:endParaRPr>
          </a:p>
        </p:txBody>
      </p:sp>
      <p:sp>
        <p:nvSpPr>
          <p:cNvPr id="96" name="Google Shape;96;p15"/>
          <p:cNvSpPr/>
          <p:nvPr/>
        </p:nvSpPr>
        <p:spPr>
          <a:xfrm>
            <a:off x="97200" y="654650"/>
            <a:ext cx="4402500" cy="1137300"/>
          </a:xfrm>
          <a:prstGeom prst="roundRect">
            <a:avLst>
              <a:gd fmla="val 16667" name="adj"/>
            </a:avLst>
          </a:prstGeom>
          <a:solidFill>
            <a:srgbClr val="CFE2F3"/>
          </a:solidFill>
          <a:ln cap="flat" cmpd="sng" w="381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15"/>
          <p:cNvSpPr txBox="1"/>
          <p:nvPr/>
        </p:nvSpPr>
        <p:spPr>
          <a:xfrm>
            <a:off x="246750" y="597375"/>
            <a:ext cx="4029600" cy="119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Directions:</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Choose </a:t>
            </a:r>
            <a:r>
              <a:rPr b="1" lang="en">
                <a:latin typeface="Calibri"/>
                <a:ea typeface="Calibri"/>
                <a:cs typeface="Calibri"/>
                <a:sym typeface="Calibri"/>
              </a:rPr>
              <a:t>one</a:t>
            </a:r>
            <a:r>
              <a:rPr lang="en">
                <a:latin typeface="Calibri"/>
                <a:ea typeface="Calibri"/>
                <a:cs typeface="Calibri"/>
                <a:sym typeface="Calibri"/>
              </a:rPr>
              <a:t> topic below</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Brainstorm contextual &amp; dialectical modes</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Summarize each mode in the boxes below</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Use emojis in chat to show your reaction </a:t>
            </a:r>
            <a:endParaRPr>
              <a:latin typeface="Calibri"/>
              <a:ea typeface="Calibri"/>
              <a:cs typeface="Calibri"/>
              <a:sym typeface="Calibri"/>
            </a:endParaRPr>
          </a:p>
        </p:txBody>
      </p:sp>
      <p:sp>
        <p:nvSpPr>
          <p:cNvPr id="98" name="Google Shape;98;p15"/>
          <p:cNvSpPr/>
          <p:nvPr/>
        </p:nvSpPr>
        <p:spPr>
          <a:xfrm>
            <a:off x="97200" y="1897425"/>
            <a:ext cx="8956200" cy="3175800"/>
          </a:xfrm>
          <a:prstGeom prst="round2SameRect">
            <a:avLst>
              <a:gd fmla="val 16667" name="adj1"/>
              <a:gd fmla="val 0" name="adj2"/>
            </a:avLst>
          </a:prstGeom>
          <a:solidFill>
            <a:srgbClr val="CFE2F3"/>
          </a:solidFill>
          <a:ln cap="flat" cmpd="sng" w="381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5"/>
          <p:cNvSpPr/>
          <p:nvPr/>
        </p:nvSpPr>
        <p:spPr>
          <a:xfrm>
            <a:off x="4627975" y="654650"/>
            <a:ext cx="4402500" cy="1125300"/>
          </a:xfrm>
          <a:prstGeom prst="roundRect">
            <a:avLst>
              <a:gd fmla="val 16667" name="adj"/>
            </a:avLst>
          </a:prstGeom>
          <a:solidFill>
            <a:srgbClr val="CFE2F3"/>
          </a:solidFill>
          <a:ln cap="flat" cmpd="sng" w="381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5"/>
          <p:cNvSpPr txBox="1"/>
          <p:nvPr/>
        </p:nvSpPr>
        <p:spPr>
          <a:xfrm>
            <a:off x="97200" y="1873875"/>
            <a:ext cx="4343400" cy="352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alibri"/>
                <a:ea typeface="Calibri"/>
                <a:cs typeface="Calibri"/>
                <a:sym typeface="Calibri"/>
              </a:rPr>
              <a:t>Choice #1: Facilitating Discussions &amp; Debates</a:t>
            </a:r>
            <a:endParaRPr>
              <a:latin typeface="Calibri"/>
              <a:ea typeface="Calibri"/>
              <a:cs typeface="Calibri"/>
              <a:sym typeface="Calibri"/>
            </a:endParaRPr>
          </a:p>
        </p:txBody>
      </p:sp>
      <p:sp>
        <p:nvSpPr>
          <p:cNvPr id="101" name="Google Shape;101;p15"/>
          <p:cNvSpPr txBox="1"/>
          <p:nvPr/>
        </p:nvSpPr>
        <p:spPr>
          <a:xfrm>
            <a:off x="4694300" y="1873875"/>
            <a:ext cx="4343400" cy="352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alibri"/>
                <a:ea typeface="Calibri"/>
                <a:cs typeface="Calibri"/>
                <a:sym typeface="Calibri"/>
              </a:rPr>
              <a:t>Choice #2: Checking Comprehension</a:t>
            </a:r>
            <a:endParaRPr>
              <a:latin typeface="Calibri"/>
              <a:ea typeface="Calibri"/>
              <a:cs typeface="Calibri"/>
              <a:sym typeface="Calibri"/>
            </a:endParaRPr>
          </a:p>
        </p:txBody>
      </p:sp>
      <p:sp>
        <p:nvSpPr>
          <p:cNvPr id="102" name="Google Shape;102;p15"/>
          <p:cNvSpPr txBox="1"/>
          <p:nvPr/>
        </p:nvSpPr>
        <p:spPr>
          <a:xfrm>
            <a:off x="200850" y="2260575"/>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Dialectical  Mode</a:t>
            </a:r>
            <a:r>
              <a:rPr lang="en" sz="1100">
                <a:latin typeface="Calibri"/>
                <a:ea typeface="Calibri"/>
                <a:cs typeface="Calibri"/>
                <a:sym typeface="Calibri"/>
              </a:rPr>
              <a:t>:    </a:t>
            </a:r>
            <a:endParaRPr sz="1100">
              <a:latin typeface="Calibri"/>
              <a:ea typeface="Calibri"/>
              <a:cs typeface="Calibri"/>
              <a:sym typeface="Calibri"/>
            </a:endParaRPr>
          </a:p>
        </p:txBody>
      </p:sp>
      <p:sp>
        <p:nvSpPr>
          <p:cNvPr id="103" name="Google Shape;103;p15"/>
          <p:cNvSpPr txBox="1"/>
          <p:nvPr/>
        </p:nvSpPr>
        <p:spPr>
          <a:xfrm>
            <a:off x="200850" y="3186263"/>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Contextual Mode</a:t>
            </a:r>
            <a:r>
              <a:rPr lang="en" sz="1100">
                <a:latin typeface="Calibri"/>
                <a:ea typeface="Calibri"/>
                <a:cs typeface="Calibri"/>
                <a:sym typeface="Calibri"/>
              </a:rPr>
              <a:t>:    </a:t>
            </a:r>
            <a:endParaRPr sz="1100">
              <a:latin typeface="Calibri"/>
              <a:ea typeface="Calibri"/>
              <a:cs typeface="Calibri"/>
              <a:sym typeface="Calibri"/>
            </a:endParaRPr>
          </a:p>
        </p:txBody>
      </p:sp>
      <p:sp>
        <p:nvSpPr>
          <p:cNvPr id="104" name="Google Shape;104;p15"/>
          <p:cNvSpPr txBox="1"/>
          <p:nvPr/>
        </p:nvSpPr>
        <p:spPr>
          <a:xfrm>
            <a:off x="200850" y="4111950"/>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Technical Mode</a:t>
            </a:r>
            <a:r>
              <a:rPr lang="en" sz="1100">
                <a:latin typeface="Calibri"/>
                <a:ea typeface="Calibri"/>
                <a:cs typeface="Calibri"/>
                <a:sym typeface="Calibri"/>
              </a:rPr>
              <a:t>:</a:t>
            </a:r>
            <a:r>
              <a:rPr lang="en">
                <a:latin typeface="Calibri"/>
                <a:ea typeface="Calibri"/>
                <a:cs typeface="Calibri"/>
                <a:sym typeface="Calibri"/>
              </a:rPr>
              <a:t> </a:t>
            </a:r>
            <a:r>
              <a:rPr lang="en" sz="1100">
                <a:latin typeface="Calibri"/>
                <a:ea typeface="Calibri"/>
                <a:cs typeface="Calibri"/>
                <a:sym typeface="Calibri"/>
              </a:rPr>
              <a:t>I learned </a:t>
            </a:r>
            <a:r>
              <a:rPr lang="en" sz="1100">
                <a:solidFill>
                  <a:schemeClr val="dk1"/>
                </a:solidFill>
                <a:latin typeface="Calibri"/>
                <a:ea typeface="Calibri"/>
                <a:cs typeface="Calibri"/>
                <a:sym typeface="Calibri"/>
              </a:rPr>
              <a:t>to consider purposeful grouping of students, setting discussion norms, maximizing participation, and working with my classroom space. I need to scaffold how to respond with Sentence starters/frames, or Anchor Charts.</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100">
              <a:solidFill>
                <a:schemeClr val="dk1"/>
              </a:solidFill>
              <a:latin typeface="Calibri"/>
              <a:ea typeface="Calibri"/>
              <a:cs typeface="Calibri"/>
              <a:sym typeface="Calibri"/>
            </a:endParaRPr>
          </a:p>
        </p:txBody>
      </p:sp>
      <p:sp>
        <p:nvSpPr>
          <p:cNvPr id="105" name="Google Shape;105;p15"/>
          <p:cNvSpPr txBox="1"/>
          <p:nvPr/>
        </p:nvSpPr>
        <p:spPr>
          <a:xfrm>
            <a:off x="4710150" y="2136450"/>
            <a:ext cx="4343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Dialectical  Mode</a:t>
            </a:r>
            <a:r>
              <a:rPr lang="en" sz="1100">
                <a:latin typeface="Calibri"/>
                <a:ea typeface="Calibri"/>
                <a:cs typeface="Calibri"/>
                <a:sym typeface="Calibri"/>
              </a:rPr>
              <a:t>: </a:t>
            </a:r>
            <a:r>
              <a:rPr lang="en" sz="1000">
                <a:latin typeface="Calibri"/>
                <a:ea typeface="Calibri"/>
                <a:cs typeface="Calibri"/>
                <a:sym typeface="Calibri"/>
              </a:rPr>
              <a:t>I can check for comprehension using approaches like five finger check to get the feedback to make changes in my classes. Checklists can tell me what students learned, and based on the results the teacher can adjust the next lesson.  I can use exit tickets; eye contact  can also help me adjust in action. This can help me change what I do. </a:t>
            </a:r>
            <a:endParaRPr sz="1000">
              <a:latin typeface="Calibri"/>
              <a:ea typeface="Calibri"/>
              <a:cs typeface="Calibri"/>
              <a:sym typeface="Calibri"/>
            </a:endParaRPr>
          </a:p>
        </p:txBody>
      </p:sp>
      <p:sp>
        <p:nvSpPr>
          <p:cNvPr id="106" name="Google Shape;106;p15"/>
          <p:cNvSpPr txBox="1"/>
          <p:nvPr/>
        </p:nvSpPr>
        <p:spPr>
          <a:xfrm>
            <a:off x="4849050" y="3081074"/>
            <a:ext cx="4121400" cy="8085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Contextual Mode</a:t>
            </a:r>
            <a:r>
              <a:rPr lang="en" sz="1100">
                <a:latin typeface="Calibri"/>
                <a:ea typeface="Calibri"/>
                <a:cs typeface="Calibri"/>
                <a:sym typeface="Calibri"/>
              </a:rPr>
              <a:t>: </a:t>
            </a:r>
            <a:r>
              <a:rPr lang="en" sz="1000">
                <a:latin typeface="Calibri"/>
                <a:ea typeface="Calibri"/>
                <a:cs typeface="Calibri"/>
                <a:sym typeface="Calibri"/>
              </a:rPr>
              <a:t>I can connect to my experience and to our module content -- I want to use indirect strategies because I can check comprehension through question/answer because there is less anxiety for the learner.  I can compare my own experience  to the module readings. Ex., thumbs up/down helped my students gain more learning and confidence. </a:t>
            </a:r>
            <a:endParaRPr sz="1000">
              <a:latin typeface="Calibri"/>
              <a:ea typeface="Calibri"/>
              <a:cs typeface="Calibri"/>
              <a:sym typeface="Calibri"/>
            </a:endParaRPr>
          </a:p>
        </p:txBody>
      </p:sp>
      <p:sp>
        <p:nvSpPr>
          <p:cNvPr id="107" name="Google Shape;107;p15"/>
          <p:cNvSpPr txBox="1"/>
          <p:nvPr/>
        </p:nvSpPr>
        <p:spPr>
          <a:xfrm>
            <a:off x="4849050" y="4111950"/>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Technical Mode</a:t>
            </a:r>
            <a:r>
              <a:rPr lang="en" sz="1100">
                <a:latin typeface="Calibri"/>
                <a:ea typeface="Calibri"/>
                <a:cs typeface="Calibri"/>
                <a:sym typeface="Calibri"/>
              </a:rPr>
              <a:t>:</a:t>
            </a:r>
            <a:r>
              <a:rPr lang="en">
                <a:latin typeface="Calibri"/>
                <a:ea typeface="Calibri"/>
                <a:cs typeface="Calibri"/>
                <a:sym typeface="Calibri"/>
              </a:rPr>
              <a:t> </a:t>
            </a:r>
            <a:r>
              <a:rPr lang="en" sz="1100">
                <a:latin typeface="Calibri"/>
                <a:ea typeface="Calibri"/>
                <a:cs typeface="Calibri"/>
                <a:sym typeface="Calibri"/>
              </a:rPr>
              <a:t>I learned </a:t>
            </a:r>
            <a:r>
              <a:rPr lang="en" sz="1100">
                <a:solidFill>
                  <a:schemeClr val="dk1"/>
                </a:solidFill>
                <a:latin typeface="Calibri"/>
                <a:ea typeface="Calibri"/>
                <a:cs typeface="Calibri"/>
                <a:sym typeface="Calibri"/>
              </a:rPr>
              <a:t>feedback strategies to foster communicative language development (e.g., whole class, beyond error-correction, anxiety-free) and to avoid correcting mistakes of individual students. Formative feedback. Summative feedback.</a:t>
            </a:r>
            <a:endParaRPr>
              <a:latin typeface="Calibri"/>
              <a:ea typeface="Calibri"/>
              <a:cs typeface="Calibri"/>
              <a:sym typeface="Calibri"/>
            </a:endParaRPr>
          </a:p>
        </p:txBody>
      </p:sp>
      <p:sp>
        <p:nvSpPr>
          <p:cNvPr id="108" name="Google Shape;108;p15"/>
          <p:cNvSpPr/>
          <p:nvPr/>
        </p:nvSpPr>
        <p:spPr>
          <a:xfrm>
            <a:off x="4450350" y="2320050"/>
            <a:ext cx="270600" cy="2659800"/>
          </a:xfrm>
          <a:prstGeom prst="upArrow">
            <a:avLst>
              <a:gd fmla="val 50000" name="adj1"/>
              <a:gd fmla="val 50000" name="adj2"/>
            </a:avLst>
          </a:prstGeom>
          <a:solidFill>
            <a:srgbClr val="59595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5"/>
          <p:cNvSpPr txBox="1"/>
          <p:nvPr/>
        </p:nvSpPr>
        <p:spPr>
          <a:xfrm>
            <a:off x="4694300" y="597375"/>
            <a:ext cx="4029600" cy="119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Roles:</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Note taker: Becky</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Timekeeper: Zebo</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Chat Monitor: Ataboyeva</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Encourager:  Meyrbek</a:t>
            </a:r>
            <a:endParaRPr>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FF00"/>
        </a:solidFill>
      </p:bgPr>
    </p:bg>
    <p:spTree>
      <p:nvGrpSpPr>
        <p:cNvPr id="113" name="Shape 113"/>
        <p:cNvGrpSpPr/>
        <p:nvPr/>
      </p:nvGrpSpPr>
      <p:grpSpPr>
        <a:xfrm>
          <a:off x="0" y="0"/>
          <a:ext cx="0" cy="0"/>
          <a:chOff x="0" y="0"/>
          <a:chExt cx="0" cy="0"/>
        </a:xfrm>
      </p:grpSpPr>
      <p:sp>
        <p:nvSpPr>
          <p:cNvPr id="114" name="Google Shape;114;p16"/>
          <p:cNvSpPr/>
          <p:nvPr/>
        </p:nvSpPr>
        <p:spPr>
          <a:xfrm>
            <a:off x="97200" y="74750"/>
            <a:ext cx="8956200" cy="502500"/>
          </a:xfrm>
          <a:prstGeom prst="roundRect">
            <a:avLst>
              <a:gd fmla="val 16667" name="adj"/>
            </a:avLst>
          </a:prstGeom>
          <a:solidFill>
            <a:srgbClr val="93C47D"/>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6"/>
          <p:cNvSpPr txBox="1"/>
          <p:nvPr/>
        </p:nvSpPr>
        <p:spPr>
          <a:xfrm>
            <a:off x="165750" y="58375"/>
            <a:ext cx="8887500" cy="502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400">
                <a:solidFill>
                  <a:schemeClr val="lt1"/>
                </a:solidFill>
                <a:latin typeface="Syncopate"/>
                <a:ea typeface="Syncopate"/>
                <a:cs typeface="Syncopate"/>
                <a:sym typeface="Syncopate"/>
              </a:rPr>
              <a:t>FINAL REFLECTION: GROUP GREEN</a:t>
            </a:r>
            <a:endParaRPr b="1" sz="2400">
              <a:solidFill>
                <a:schemeClr val="lt1"/>
              </a:solidFill>
              <a:latin typeface="Syncopate"/>
              <a:ea typeface="Syncopate"/>
              <a:cs typeface="Syncopate"/>
              <a:sym typeface="Syncopate"/>
            </a:endParaRPr>
          </a:p>
        </p:txBody>
      </p:sp>
      <p:sp>
        <p:nvSpPr>
          <p:cNvPr id="116" name="Google Shape;116;p16"/>
          <p:cNvSpPr/>
          <p:nvPr/>
        </p:nvSpPr>
        <p:spPr>
          <a:xfrm>
            <a:off x="97200" y="654650"/>
            <a:ext cx="4402500" cy="1137300"/>
          </a:xfrm>
          <a:prstGeom prst="roundRect">
            <a:avLst>
              <a:gd fmla="val 16667" name="adj"/>
            </a:avLst>
          </a:prstGeom>
          <a:solidFill>
            <a:srgbClr val="D9EAD3"/>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6"/>
          <p:cNvSpPr txBox="1"/>
          <p:nvPr/>
        </p:nvSpPr>
        <p:spPr>
          <a:xfrm>
            <a:off x="246750" y="597375"/>
            <a:ext cx="4029600" cy="119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Directions:</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Choose </a:t>
            </a:r>
            <a:r>
              <a:rPr b="1" lang="en">
                <a:latin typeface="Calibri"/>
                <a:ea typeface="Calibri"/>
                <a:cs typeface="Calibri"/>
                <a:sym typeface="Calibri"/>
              </a:rPr>
              <a:t>one</a:t>
            </a:r>
            <a:r>
              <a:rPr lang="en">
                <a:latin typeface="Calibri"/>
                <a:ea typeface="Calibri"/>
                <a:cs typeface="Calibri"/>
                <a:sym typeface="Calibri"/>
              </a:rPr>
              <a:t> topic below</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Brainstorm contextual &amp; dialectical modes</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Summarize each mode in the boxes below</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Use emojis in chat to show your reaction </a:t>
            </a:r>
            <a:endParaRPr>
              <a:latin typeface="Calibri"/>
              <a:ea typeface="Calibri"/>
              <a:cs typeface="Calibri"/>
              <a:sym typeface="Calibri"/>
            </a:endParaRPr>
          </a:p>
        </p:txBody>
      </p:sp>
      <p:sp>
        <p:nvSpPr>
          <p:cNvPr id="118" name="Google Shape;118;p16"/>
          <p:cNvSpPr/>
          <p:nvPr/>
        </p:nvSpPr>
        <p:spPr>
          <a:xfrm>
            <a:off x="97200" y="1897425"/>
            <a:ext cx="8956200" cy="3175800"/>
          </a:xfrm>
          <a:prstGeom prst="round2SameRect">
            <a:avLst>
              <a:gd fmla="val 16667" name="adj1"/>
              <a:gd fmla="val 0" name="adj2"/>
            </a:avLst>
          </a:prstGeom>
          <a:solidFill>
            <a:srgbClr val="D9EAD3"/>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6"/>
          <p:cNvSpPr/>
          <p:nvPr/>
        </p:nvSpPr>
        <p:spPr>
          <a:xfrm>
            <a:off x="4627975" y="654650"/>
            <a:ext cx="4402500" cy="1125300"/>
          </a:xfrm>
          <a:prstGeom prst="roundRect">
            <a:avLst>
              <a:gd fmla="val 16667" name="adj"/>
            </a:avLst>
          </a:prstGeom>
          <a:solidFill>
            <a:srgbClr val="D9EAD3"/>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6"/>
          <p:cNvSpPr txBox="1"/>
          <p:nvPr/>
        </p:nvSpPr>
        <p:spPr>
          <a:xfrm>
            <a:off x="97200" y="1873875"/>
            <a:ext cx="4343400" cy="352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alibri"/>
                <a:ea typeface="Calibri"/>
                <a:cs typeface="Calibri"/>
                <a:sym typeface="Calibri"/>
              </a:rPr>
              <a:t>Choice #1: Effective Q &amp; A</a:t>
            </a:r>
            <a:endParaRPr>
              <a:latin typeface="Calibri"/>
              <a:ea typeface="Calibri"/>
              <a:cs typeface="Calibri"/>
              <a:sym typeface="Calibri"/>
            </a:endParaRPr>
          </a:p>
        </p:txBody>
      </p:sp>
      <p:sp>
        <p:nvSpPr>
          <p:cNvPr id="121" name="Google Shape;121;p16"/>
          <p:cNvSpPr txBox="1"/>
          <p:nvPr/>
        </p:nvSpPr>
        <p:spPr>
          <a:xfrm>
            <a:off x="4694300" y="1873875"/>
            <a:ext cx="4343400" cy="352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alibri"/>
                <a:ea typeface="Calibri"/>
                <a:cs typeface="Calibri"/>
                <a:sym typeface="Calibri"/>
              </a:rPr>
              <a:t>Choice #2: Managing Cooperative Activities</a:t>
            </a:r>
            <a:endParaRPr>
              <a:latin typeface="Calibri"/>
              <a:ea typeface="Calibri"/>
              <a:cs typeface="Calibri"/>
              <a:sym typeface="Calibri"/>
            </a:endParaRPr>
          </a:p>
        </p:txBody>
      </p:sp>
      <p:sp>
        <p:nvSpPr>
          <p:cNvPr id="122" name="Google Shape;122;p16"/>
          <p:cNvSpPr txBox="1"/>
          <p:nvPr/>
        </p:nvSpPr>
        <p:spPr>
          <a:xfrm>
            <a:off x="200850" y="2260575"/>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Dialectical  Mode</a:t>
            </a:r>
            <a:r>
              <a:rPr lang="en" sz="1100">
                <a:latin typeface="Calibri"/>
                <a:ea typeface="Calibri"/>
                <a:cs typeface="Calibri"/>
                <a:sym typeface="Calibri"/>
              </a:rPr>
              <a:t>: </a:t>
            </a:r>
            <a:endParaRPr sz="1100">
              <a:latin typeface="Calibri"/>
              <a:ea typeface="Calibri"/>
              <a:cs typeface="Calibri"/>
              <a:sym typeface="Calibri"/>
            </a:endParaRPr>
          </a:p>
        </p:txBody>
      </p:sp>
      <p:sp>
        <p:nvSpPr>
          <p:cNvPr id="123" name="Google Shape;123;p16"/>
          <p:cNvSpPr txBox="1"/>
          <p:nvPr/>
        </p:nvSpPr>
        <p:spPr>
          <a:xfrm>
            <a:off x="200850" y="3186263"/>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Contextual Mode</a:t>
            </a:r>
            <a:r>
              <a:rPr lang="en" sz="1100">
                <a:latin typeface="Calibri"/>
                <a:ea typeface="Calibri"/>
                <a:cs typeface="Calibri"/>
                <a:sym typeface="Calibri"/>
              </a:rPr>
              <a:t>: </a:t>
            </a:r>
            <a:endParaRPr sz="1100">
              <a:latin typeface="Calibri"/>
              <a:ea typeface="Calibri"/>
              <a:cs typeface="Calibri"/>
              <a:sym typeface="Calibri"/>
            </a:endParaRPr>
          </a:p>
        </p:txBody>
      </p:sp>
      <p:sp>
        <p:nvSpPr>
          <p:cNvPr id="124" name="Google Shape;124;p16"/>
          <p:cNvSpPr txBox="1"/>
          <p:nvPr/>
        </p:nvSpPr>
        <p:spPr>
          <a:xfrm>
            <a:off x="200850" y="4111950"/>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Technical Mode</a:t>
            </a:r>
            <a:r>
              <a:rPr lang="en" sz="1100">
                <a:latin typeface="Calibri"/>
                <a:ea typeface="Calibri"/>
                <a:cs typeface="Calibri"/>
                <a:sym typeface="Calibri"/>
              </a:rPr>
              <a:t>:</a:t>
            </a:r>
            <a:r>
              <a:rPr lang="en" sz="1000">
                <a:latin typeface="Calibri"/>
                <a:ea typeface="Calibri"/>
                <a:cs typeface="Calibri"/>
                <a:sym typeface="Calibri"/>
              </a:rPr>
              <a:t> </a:t>
            </a:r>
            <a:r>
              <a:rPr lang="en" sz="1100">
                <a:latin typeface="Calibri"/>
                <a:ea typeface="Calibri"/>
                <a:cs typeface="Calibri"/>
                <a:sym typeface="Calibri"/>
              </a:rPr>
              <a:t>I learned </a:t>
            </a:r>
            <a:r>
              <a:rPr lang="en" sz="1100">
                <a:solidFill>
                  <a:schemeClr val="dk1"/>
                </a:solidFill>
                <a:latin typeface="Calibri"/>
                <a:ea typeface="Calibri"/>
                <a:cs typeface="Calibri"/>
                <a:sym typeface="Calibri"/>
              </a:rPr>
              <a:t>teacher talk examples to promote meaningful and effective engagement during listening activities (e.g., predicting, understanding main ideas, making inferences, asking opinions) and the importance of wait time.</a:t>
            </a:r>
            <a:endParaRPr sz="1100">
              <a:latin typeface="Calibri"/>
              <a:ea typeface="Calibri"/>
              <a:cs typeface="Calibri"/>
              <a:sym typeface="Calibri"/>
            </a:endParaRPr>
          </a:p>
        </p:txBody>
      </p:sp>
      <p:sp>
        <p:nvSpPr>
          <p:cNvPr id="125" name="Google Shape;125;p16"/>
          <p:cNvSpPr txBox="1"/>
          <p:nvPr/>
        </p:nvSpPr>
        <p:spPr>
          <a:xfrm>
            <a:off x="4849050" y="2260575"/>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Dialectical  Mode</a:t>
            </a:r>
            <a:r>
              <a:rPr lang="en" sz="1100">
                <a:latin typeface="Calibri"/>
                <a:ea typeface="Calibri"/>
                <a:cs typeface="Calibri"/>
                <a:sym typeface="Calibri"/>
              </a:rPr>
              <a:t>: </a:t>
            </a:r>
            <a:r>
              <a:rPr lang="en" sz="800">
                <a:latin typeface="Calibri"/>
                <a:ea typeface="Calibri"/>
                <a:cs typeface="Calibri"/>
                <a:sym typeface="Calibri"/>
              </a:rPr>
              <a:t>Before organizing cooperative projects, we have to reflect on our teaching. We have to take into consideration our specific learners before implementing any new practices. We should ask ourselves “What should I do to make this more interesting for my students? What challenges might I have to do cooperative projects? What strategies should I use for better classroom management?” We can make cooperative projects a daily classroom routine. We can improve managing them the more we use them.  </a:t>
            </a:r>
            <a:endParaRPr sz="800">
              <a:latin typeface="Calibri"/>
              <a:ea typeface="Calibri"/>
              <a:cs typeface="Calibri"/>
              <a:sym typeface="Calibri"/>
            </a:endParaRPr>
          </a:p>
        </p:txBody>
      </p:sp>
      <p:sp>
        <p:nvSpPr>
          <p:cNvPr id="126" name="Google Shape;126;p16"/>
          <p:cNvSpPr txBox="1"/>
          <p:nvPr/>
        </p:nvSpPr>
        <p:spPr>
          <a:xfrm>
            <a:off x="4849050" y="3186263"/>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Contextual Mode</a:t>
            </a:r>
            <a:r>
              <a:rPr lang="en" sz="1100">
                <a:latin typeface="Calibri"/>
                <a:ea typeface="Calibri"/>
                <a:cs typeface="Calibri"/>
                <a:sym typeface="Calibri"/>
              </a:rPr>
              <a:t>: </a:t>
            </a:r>
            <a:r>
              <a:rPr lang="en" sz="800">
                <a:latin typeface="Calibri"/>
                <a:ea typeface="Calibri"/>
                <a:cs typeface="Calibri"/>
                <a:sym typeface="Calibri"/>
              </a:rPr>
              <a:t>In the TESOL course, we were given a chance to choose our peers, and we experienced learning from each other. We should give them opportunity to choose their partners and encourage them to be more autonomous. Monitor students as they are cooperating independently to give them guidance to be successful. They take responsibility for themselves. Students can also be more autonomous in learning stations. This also help differentiated instruction with learners at different levels contributing. </a:t>
            </a:r>
            <a:endParaRPr sz="800">
              <a:latin typeface="Calibri"/>
              <a:ea typeface="Calibri"/>
              <a:cs typeface="Calibri"/>
              <a:sym typeface="Calibri"/>
            </a:endParaRPr>
          </a:p>
        </p:txBody>
      </p:sp>
      <p:sp>
        <p:nvSpPr>
          <p:cNvPr id="127" name="Google Shape;127;p16"/>
          <p:cNvSpPr txBox="1"/>
          <p:nvPr/>
        </p:nvSpPr>
        <p:spPr>
          <a:xfrm>
            <a:off x="4849050" y="4111950"/>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Technical Mode</a:t>
            </a:r>
            <a:r>
              <a:rPr lang="en" sz="1100">
                <a:latin typeface="Calibri"/>
                <a:ea typeface="Calibri"/>
                <a:cs typeface="Calibri"/>
                <a:sym typeface="Calibri"/>
              </a:rPr>
              <a:t>:</a:t>
            </a:r>
            <a:r>
              <a:rPr lang="en">
                <a:latin typeface="Calibri"/>
                <a:ea typeface="Calibri"/>
                <a:cs typeface="Calibri"/>
                <a:sym typeface="Calibri"/>
              </a:rPr>
              <a:t> </a:t>
            </a:r>
            <a:r>
              <a:rPr lang="en" sz="1100">
                <a:latin typeface="Calibri"/>
                <a:ea typeface="Calibri"/>
                <a:cs typeface="Calibri"/>
                <a:sym typeface="Calibri"/>
              </a:rPr>
              <a:t>I learned </a:t>
            </a:r>
            <a:r>
              <a:rPr lang="en" sz="1100">
                <a:solidFill>
                  <a:schemeClr val="dk1"/>
                </a:solidFill>
                <a:latin typeface="Calibri"/>
                <a:ea typeface="Calibri"/>
                <a:cs typeface="Calibri"/>
                <a:sym typeface="Calibri"/>
              </a:rPr>
              <a:t>the purpose of cooperative work is to engage students with each other as they interact in the target language and achieve a mutual goal through completing a task.</a:t>
            </a:r>
            <a:r>
              <a:rPr lang="en" sz="1100">
                <a:latin typeface="Calibri"/>
                <a:ea typeface="Calibri"/>
                <a:cs typeface="Calibri"/>
                <a:sym typeface="Calibri"/>
              </a:rPr>
              <a:t> </a:t>
            </a:r>
            <a:r>
              <a:rPr lang="en" sz="1100">
                <a:solidFill>
                  <a:schemeClr val="dk1"/>
                </a:solidFill>
                <a:latin typeface="Calibri"/>
                <a:ea typeface="Calibri"/>
                <a:cs typeface="Calibri"/>
                <a:sym typeface="Calibri"/>
              </a:rPr>
              <a:t>Having checklists, assigned roles, purposeful partners is important.</a:t>
            </a:r>
            <a:endParaRPr sz="1100">
              <a:latin typeface="Calibri"/>
              <a:ea typeface="Calibri"/>
              <a:cs typeface="Calibri"/>
              <a:sym typeface="Calibri"/>
            </a:endParaRPr>
          </a:p>
        </p:txBody>
      </p:sp>
      <p:sp>
        <p:nvSpPr>
          <p:cNvPr id="128" name="Google Shape;128;p16"/>
          <p:cNvSpPr/>
          <p:nvPr/>
        </p:nvSpPr>
        <p:spPr>
          <a:xfrm>
            <a:off x="4450350" y="2320050"/>
            <a:ext cx="270600" cy="2659800"/>
          </a:xfrm>
          <a:prstGeom prst="upArrow">
            <a:avLst>
              <a:gd fmla="val 50000" name="adj1"/>
              <a:gd fmla="val 50000" name="adj2"/>
            </a:avLst>
          </a:prstGeom>
          <a:solidFill>
            <a:srgbClr val="59595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6"/>
          <p:cNvSpPr txBox="1"/>
          <p:nvPr/>
        </p:nvSpPr>
        <p:spPr>
          <a:xfrm>
            <a:off x="4694300" y="597375"/>
            <a:ext cx="4029600" cy="119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Roles:</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Note taker: Joan</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Timekeeper: Albina</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Chat Monitor: Lola</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Encourager:  Makjliyo</a:t>
            </a:r>
            <a:endParaRPr>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900FF"/>
        </a:solidFill>
      </p:bgPr>
    </p:bg>
    <p:spTree>
      <p:nvGrpSpPr>
        <p:cNvPr id="133" name="Shape 133"/>
        <p:cNvGrpSpPr/>
        <p:nvPr/>
      </p:nvGrpSpPr>
      <p:grpSpPr>
        <a:xfrm>
          <a:off x="0" y="0"/>
          <a:ext cx="0" cy="0"/>
          <a:chOff x="0" y="0"/>
          <a:chExt cx="0" cy="0"/>
        </a:xfrm>
      </p:grpSpPr>
      <p:sp>
        <p:nvSpPr>
          <p:cNvPr id="134" name="Google Shape;134;p17"/>
          <p:cNvSpPr/>
          <p:nvPr/>
        </p:nvSpPr>
        <p:spPr>
          <a:xfrm>
            <a:off x="97200" y="74750"/>
            <a:ext cx="8956200" cy="502500"/>
          </a:xfrm>
          <a:prstGeom prst="roundRect">
            <a:avLst>
              <a:gd fmla="val 16667" name="adj"/>
            </a:avLst>
          </a:prstGeom>
          <a:solidFill>
            <a:srgbClr val="8E7CC3"/>
          </a:solidFill>
          <a:ln cap="flat" cmpd="sng" w="381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7"/>
          <p:cNvSpPr txBox="1"/>
          <p:nvPr/>
        </p:nvSpPr>
        <p:spPr>
          <a:xfrm>
            <a:off x="165750" y="58375"/>
            <a:ext cx="8887500" cy="502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400">
                <a:solidFill>
                  <a:schemeClr val="dk1"/>
                </a:solidFill>
                <a:latin typeface="Syncopate"/>
                <a:ea typeface="Syncopate"/>
                <a:cs typeface="Syncopate"/>
                <a:sym typeface="Syncopate"/>
              </a:rPr>
              <a:t>FINAL REFLECTION: GROUP PURPLE</a:t>
            </a:r>
            <a:endParaRPr b="1" sz="2400">
              <a:solidFill>
                <a:schemeClr val="dk1"/>
              </a:solidFill>
              <a:latin typeface="Syncopate"/>
              <a:ea typeface="Syncopate"/>
              <a:cs typeface="Syncopate"/>
              <a:sym typeface="Syncopate"/>
            </a:endParaRPr>
          </a:p>
        </p:txBody>
      </p:sp>
      <p:sp>
        <p:nvSpPr>
          <p:cNvPr id="136" name="Google Shape;136;p17"/>
          <p:cNvSpPr/>
          <p:nvPr/>
        </p:nvSpPr>
        <p:spPr>
          <a:xfrm>
            <a:off x="97200" y="654650"/>
            <a:ext cx="4402500" cy="1137300"/>
          </a:xfrm>
          <a:prstGeom prst="roundRect">
            <a:avLst>
              <a:gd fmla="val 16667" name="adj"/>
            </a:avLst>
          </a:prstGeom>
          <a:solidFill>
            <a:srgbClr val="D9D2E9"/>
          </a:solidFill>
          <a:ln cap="flat" cmpd="sng" w="381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7"/>
          <p:cNvSpPr txBox="1"/>
          <p:nvPr/>
        </p:nvSpPr>
        <p:spPr>
          <a:xfrm>
            <a:off x="246750" y="597375"/>
            <a:ext cx="4029600" cy="119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Directions:</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Choose </a:t>
            </a:r>
            <a:r>
              <a:rPr b="1" lang="en">
                <a:latin typeface="Calibri"/>
                <a:ea typeface="Calibri"/>
                <a:cs typeface="Calibri"/>
                <a:sym typeface="Calibri"/>
              </a:rPr>
              <a:t>one</a:t>
            </a:r>
            <a:r>
              <a:rPr lang="en">
                <a:latin typeface="Calibri"/>
                <a:ea typeface="Calibri"/>
                <a:cs typeface="Calibri"/>
                <a:sym typeface="Calibri"/>
              </a:rPr>
              <a:t> topic below</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Brainstorm contextual &amp; dialectical modes</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Summarize each mode in the boxes below</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Use emojis in chat to show your reaction </a:t>
            </a:r>
            <a:endParaRPr>
              <a:latin typeface="Calibri"/>
              <a:ea typeface="Calibri"/>
              <a:cs typeface="Calibri"/>
              <a:sym typeface="Calibri"/>
            </a:endParaRPr>
          </a:p>
        </p:txBody>
      </p:sp>
      <p:sp>
        <p:nvSpPr>
          <p:cNvPr id="138" name="Google Shape;138;p17"/>
          <p:cNvSpPr/>
          <p:nvPr/>
        </p:nvSpPr>
        <p:spPr>
          <a:xfrm>
            <a:off x="97200" y="1897425"/>
            <a:ext cx="8956200" cy="3175800"/>
          </a:xfrm>
          <a:prstGeom prst="round2SameRect">
            <a:avLst>
              <a:gd fmla="val 16667" name="adj1"/>
              <a:gd fmla="val 0" name="adj2"/>
            </a:avLst>
          </a:prstGeom>
          <a:solidFill>
            <a:srgbClr val="D9D2E9"/>
          </a:solidFill>
          <a:ln cap="flat" cmpd="sng" w="381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7"/>
          <p:cNvSpPr/>
          <p:nvPr/>
        </p:nvSpPr>
        <p:spPr>
          <a:xfrm>
            <a:off x="4627975" y="654650"/>
            <a:ext cx="4402500" cy="1125300"/>
          </a:xfrm>
          <a:prstGeom prst="roundRect">
            <a:avLst>
              <a:gd fmla="val 16667" name="adj"/>
            </a:avLst>
          </a:prstGeom>
          <a:solidFill>
            <a:srgbClr val="D9D2E9"/>
          </a:solidFill>
          <a:ln cap="flat" cmpd="sng" w="381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7"/>
          <p:cNvSpPr txBox="1"/>
          <p:nvPr/>
        </p:nvSpPr>
        <p:spPr>
          <a:xfrm>
            <a:off x="690200" y="1873875"/>
            <a:ext cx="8347500" cy="352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alibri"/>
                <a:ea typeface="Calibri"/>
                <a:cs typeface="Calibri"/>
                <a:sym typeface="Calibri"/>
              </a:rPr>
              <a:t>Increasing</a:t>
            </a:r>
            <a:r>
              <a:rPr b="1" lang="en">
                <a:latin typeface="Calibri"/>
                <a:ea typeface="Calibri"/>
                <a:cs typeface="Calibri"/>
                <a:sym typeface="Calibri"/>
              </a:rPr>
              <a:t> Classroom Interactions</a:t>
            </a:r>
            <a:endParaRPr>
              <a:latin typeface="Calibri"/>
              <a:ea typeface="Calibri"/>
              <a:cs typeface="Calibri"/>
              <a:sym typeface="Calibri"/>
            </a:endParaRPr>
          </a:p>
        </p:txBody>
      </p:sp>
      <p:sp>
        <p:nvSpPr>
          <p:cNvPr id="141" name="Google Shape;141;p17"/>
          <p:cNvSpPr txBox="1"/>
          <p:nvPr/>
        </p:nvSpPr>
        <p:spPr>
          <a:xfrm>
            <a:off x="623050" y="2260575"/>
            <a:ext cx="83475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Dialectical  Mode (Now what?)</a:t>
            </a:r>
            <a:r>
              <a:rPr lang="en" sz="1100">
                <a:latin typeface="Calibri"/>
                <a:ea typeface="Calibri"/>
                <a:cs typeface="Calibri"/>
                <a:sym typeface="Calibri"/>
              </a:rPr>
              <a:t>: We will start with simple opportunities so that they can practice the process.  We will survey students at the start of year to better understand their learning </a:t>
            </a:r>
            <a:r>
              <a:rPr lang="en" sz="1100">
                <a:latin typeface="Calibri"/>
                <a:ea typeface="Calibri"/>
                <a:cs typeface="Calibri"/>
                <a:sym typeface="Calibri"/>
              </a:rPr>
              <a:t>preferences, background, and interests. Ensure that students have the vocabulary they need. Focus on the needs of our students. Providing them with more scaffolding activities and allow for more social interactions so that they are comfortable with each other. We can also include student helpers. </a:t>
            </a:r>
            <a:endParaRPr sz="1100">
              <a:latin typeface="Calibri"/>
              <a:ea typeface="Calibri"/>
              <a:cs typeface="Calibri"/>
              <a:sym typeface="Calibri"/>
            </a:endParaRPr>
          </a:p>
        </p:txBody>
      </p:sp>
      <p:sp>
        <p:nvSpPr>
          <p:cNvPr id="142" name="Google Shape;142;p17"/>
          <p:cNvSpPr txBox="1"/>
          <p:nvPr/>
        </p:nvSpPr>
        <p:spPr>
          <a:xfrm>
            <a:off x="622950" y="3186275"/>
            <a:ext cx="83475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Contextual Mode (So What?)</a:t>
            </a:r>
            <a:r>
              <a:rPr lang="en" sz="1100">
                <a:latin typeface="Calibri"/>
                <a:ea typeface="Calibri"/>
                <a:cs typeface="Calibri"/>
                <a:sym typeface="Calibri"/>
              </a:rPr>
              <a:t>: Maintaining the use of English even when students are working together. Encouraging shy students to be more interactive. Important to select/create activities that are appropriate and interesting. It can also be challenging to keep students on task. It is important for the teacher to introduce the </a:t>
            </a:r>
            <a:r>
              <a:rPr lang="en" sz="1100">
                <a:latin typeface="Calibri"/>
                <a:ea typeface="Calibri"/>
                <a:cs typeface="Calibri"/>
                <a:sym typeface="Calibri"/>
              </a:rPr>
              <a:t>activity</a:t>
            </a:r>
            <a:r>
              <a:rPr lang="en" sz="1100">
                <a:latin typeface="Calibri"/>
                <a:ea typeface="Calibri"/>
                <a:cs typeface="Calibri"/>
                <a:sym typeface="Calibri"/>
              </a:rPr>
              <a:t> correctly. Providing opportunities for all students to participate. Noise level can get pretty high.  We can use ice-cream sticks. The need to make the activities more student-centered. </a:t>
            </a:r>
            <a:endParaRPr sz="1100">
              <a:latin typeface="Calibri"/>
              <a:ea typeface="Calibri"/>
              <a:cs typeface="Calibri"/>
              <a:sym typeface="Calibri"/>
            </a:endParaRPr>
          </a:p>
        </p:txBody>
      </p:sp>
      <p:sp>
        <p:nvSpPr>
          <p:cNvPr id="143" name="Google Shape;143;p17"/>
          <p:cNvSpPr txBox="1"/>
          <p:nvPr/>
        </p:nvSpPr>
        <p:spPr>
          <a:xfrm>
            <a:off x="622950" y="4111950"/>
            <a:ext cx="83475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Technical Mode (What?)</a:t>
            </a:r>
            <a:r>
              <a:rPr lang="en" sz="1100">
                <a:latin typeface="Calibri"/>
                <a:ea typeface="Calibri"/>
                <a:cs typeface="Calibri"/>
                <a:sym typeface="Calibri"/>
              </a:rPr>
              <a:t>:</a:t>
            </a:r>
            <a:r>
              <a:rPr lang="en">
                <a:latin typeface="Calibri"/>
                <a:ea typeface="Calibri"/>
                <a:cs typeface="Calibri"/>
                <a:sym typeface="Calibri"/>
              </a:rPr>
              <a:t> </a:t>
            </a:r>
            <a:r>
              <a:rPr lang="en" sz="1100">
                <a:latin typeface="Calibri"/>
                <a:ea typeface="Calibri"/>
                <a:cs typeface="Calibri"/>
                <a:sym typeface="Calibri"/>
              </a:rPr>
              <a:t>I learned</a:t>
            </a:r>
            <a:r>
              <a:rPr lang="en" sz="1100">
                <a:solidFill>
                  <a:schemeClr val="dk1"/>
                </a:solidFill>
                <a:latin typeface="Calibri"/>
                <a:ea typeface="Calibri"/>
                <a:cs typeface="Calibri"/>
                <a:sym typeface="Calibri"/>
              </a:rPr>
              <a:t> about </a:t>
            </a:r>
            <a:r>
              <a:rPr lang="en" sz="1100">
                <a:latin typeface="Calibri"/>
                <a:ea typeface="Calibri"/>
                <a:cs typeface="Calibri"/>
                <a:sym typeface="Calibri"/>
              </a:rPr>
              <a:t>the importance of </a:t>
            </a:r>
            <a:r>
              <a:rPr lang="en" sz="1100">
                <a:solidFill>
                  <a:schemeClr val="dk1"/>
                </a:solidFill>
                <a:latin typeface="Calibri"/>
                <a:ea typeface="Calibri"/>
                <a:cs typeface="Calibri"/>
                <a:sym typeface="Calibri"/>
              </a:rPr>
              <a:t>creating a sense of community in your classroom (e.g., Getting to Know You activities to increase classroom interaction) &amp; giving opportunities for student interactions (e.g., Turn-and-Talk, Think-Pair-Share, Find someone bingo). Connecting to student interests. Interactive activities helps to reduce student anxiety and believe in themselves by making passive students more active. </a:t>
            </a:r>
            <a:endParaRPr sz="1100">
              <a:latin typeface="Calibri"/>
              <a:ea typeface="Calibri"/>
              <a:cs typeface="Calibri"/>
              <a:sym typeface="Calibri"/>
            </a:endParaRPr>
          </a:p>
        </p:txBody>
      </p:sp>
      <p:sp>
        <p:nvSpPr>
          <p:cNvPr id="144" name="Google Shape;144;p17"/>
          <p:cNvSpPr/>
          <p:nvPr/>
        </p:nvSpPr>
        <p:spPr>
          <a:xfrm>
            <a:off x="246750" y="2155425"/>
            <a:ext cx="270600" cy="2659800"/>
          </a:xfrm>
          <a:prstGeom prst="upArrow">
            <a:avLst>
              <a:gd fmla="val 50000" name="adj1"/>
              <a:gd fmla="val 50000" name="adj2"/>
            </a:avLst>
          </a:prstGeom>
          <a:solidFill>
            <a:srgbClr val="59595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7"/>
          <p:cNvSpPr txBox="1"/>
          <p:nvPr/>
        </p:nvSpPr>
        <p:spPr>
          <a:xfrm>
            <a:off x="4694300" y="597375"/>
            <a:ext cx="4029600" cy="119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Roles:</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Note taker: Jered</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Timekeeper: </a:t>
            </a:r>
            <a:r>
              <a:rPr lang="en">
                <a:solidFill>
                  <a:schemeClr val="dk1"/>
                </a:solidFill>
                <a:latin typeface="Calibri"/>
                <a:ea typeface="Calibri"/>
                <a:cs typeface="Calibri"/>
                <a:sym typeface="Calibri"/>
              </a:rPr>
              <a:t>Gulirano</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Chat Monitor: Dilnoz</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Encourager:  all of us</a:t>
            </a:r>
            <a:endParaRPr>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99999"/>
        </a:solidFill>
      </p:bgPr>
    </p:bg>
    <p:spTree>
      <p:nvGrpSpPr>
        <p:cNvPr id="149" name="Shape 149"/>
        <p:cNvGrpSpPr/>
        <p:nvPr/>
      </p:nvGrpSpPr>
      <p:grpSpPr>
        <a:xfrm>
          <a:off x="0" y="0"/>
          <a:ext cx="0" cy="0"/>
          <a:chOff x="0" y="0"/>
          <a:chExt cx="0" cy="0"/>
        </a:xfrm>
      </p:grpSpPr>
      <p:sp>
        <p:nvSpPr>
          <p:cNvPr id="150" name="Google Shape;150;p18"/>
          <p:cNvSpPr/>
          <p:nvPr/>
        </p:nvSpPr>
        <p:spPr>
          <a:xfrm>
            <a:off x="97200" y="74750"/>
            <a:ext cx="8956200" cy="502500"/>
          </a:xfrm>
          <a:prstGeom prst="roundRect">
            <a:avLst>
              <a:gd fmla="val 16667" name="adj"/>
            </a:avLst>
          </a:prstGeom>
          <a:solidFill>
            <a:srgbClr val="CCCCCC"/>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8"/>
          <p:cNvSpPr txBox="1"/>
          <p:nvPr/>
        </p:nvSpPr>
        <p:spPr>
          <a:xfrm>
            <a:off x="165750" y="58375"/>
            <a:ext cx="8887500" cy="502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400">
                <a:solidFill>
                  <a:schemeClr val="dk1"/>
                </a:solidFill>
                <a:latin typeface="Syncopate"/>
                <a:ea typeface="Syncopate"/>
                <a:cs typeface="Syncopate"/>
                <a:sym typeface="Syncopate"/>
              </a:rPr>
              <a:t>FINAL REFLECTION: GROUP GRAY</a:t>
            </a:r>
            <a:endParaRPr b="1" sz="2400">
              <a:solidFill>
                <a:schemeClr val="dk1"/>
              </a:solidFill>
              <a:latin typeface="Syncopate"/>
              <a:ea typeface="Syncopate"/>
              <a:cs typeface="Syncopate"/>
              <a:sym typeface="Syncopate"/>
            </a:endParaRPr>
          </a:p>
        </p:txBody>
      </p:sp>
      <p:sp>
        <p:nvSpPr>
          <p:cNvPr id="152" name="Google Shape;152;p18"/>
          <p:cNvSpPr/>
          <p:nvPr/>
        </p:nvSpPr>
        <p:spPr>
          <a:xfrm>
            <a:off x="97200" y="654650"/>
            <a:ext cx="4402500" cy="1137300"/>
          </a:xfrm>
          <a:prstGeom prst="roundRect">
            <a:avLst>
              <a:gd fmla="val 16667" name="adj"/>
            </a:avLst>
          </a:prstGeom>
          <a:solidFill>
            <a:srgbClr val="EFEFEF"/>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8"/>
          <p:cNvSpPr txBox="1"/>
          <p:nvPr/>
        </p:nvSpPr>
        <p:spPr>
          <a:xfrm>
            <a:off x="246750" y="597375"/>
            <a:ext cx="4029600" cy="119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Directions:</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Choose </a:t>
            </a:r>
            <a:r>
              <a:rPr b="1" lang="en">
                <a:latin typeface="Calibri"/>
                <a:ea typeface="Calibri"/>
                <a:cs typeface="Calibri"/>
                <a:sym typeface="Calibri"/>
              </a:rPr>
              <a:t>one</a:t>
            </a:r>
            <a:r>
              <a:rPr lang="en">
                <a:latin typeface="Calibri"/>
                <a:ea typeface="Calibri"/>
                <a:cs typeface="Calibri"/>
                <a:sym typeface="Calibri"/>
              </a:rPr>
              <a:t> topic below</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Brainstorm contextual &amp; dialectical modes</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Summarize each mode in the boxes below</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Use emojis in chat to show your reaction </a:t>
            </a:r>
            <a:endParaRPr>
              <a:latin typeface="Calibri"/>
              <a:ea typeface="Calibri"/>
              <a:cs typeface="Calibri"/>
              <a:sym typeface="Calibri"/>
            </a:endParaRPr>
          </a:p>
        </p:txBody>
      </p:sp>
      <p:sp>
        <p:nvSpPr>
          <p:cNvPr id="154" name="Google Shape;154;p18"/>
          <p:cNvSpPr/>
          <p:nvPr/>
        </p:nvSpPr>
        <p:spPr>
          <a:xfrm>
            <a:off x="97200" y="1897425"/>
            <a:ext cx="8956200" cy="3175800"/>
          </a:xfrm>
          <a:prstGeom prst="round2SameRect">
            <a:avLst>
              <a:gd fmla="val 16667" name="adj1"/>
              <a:gd fmla="val 0" name="adj2"/>
            </a:avLst>
          </a:prstGeom>
          <a:solidFill>
            <a:srgbClr val="EFEFEF"/>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8"/>
          <p:cNvSpPr/>
          <p:nvPr/>
        </p:nvSpPr>
        <p:spPr>
          <a:xfrm>
            <a:off x="4627975" y="654650"/>
            <a:ext cx="4402500" cy="1125300"/>
          </a:xfrm>
          <a:prstGeom prst="roundRect">
            <a:avLst>
              <a:gd fmla="val 16667" name="adj"/>
            </a:avLst>
          </a:prstGeom>
          <a:solidFill>
            <a:srgbClr val="EFEFEF"/>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8"/>
          <p:cNvSpPr txBox="1"/>
          <p:nvPr/>
        </p:nvSpPr>
        <p:spPr>
          <a:xfrm>
            <a:off x="97200" y="1873875"/>
            <a:ext cx="4343400" cy="352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alibri"/>
                <a:ea typeface="Calibri"/>
                <a:cs typeface="Calibri"/>
                <a:sym typeface="Calibri"/>
              </a:rPr>
              <a:t>Choice #1: Facilitating Discussions &amp; Debates</a:t>
            </a:r>
            <a:endParaRPr>
              <a:latin typeface="Calibri"/>
              <a:ea typeface="Calibri"/>
              <a:cs typeface="Calibri"/>
              <a:sym typeface="Calibri"/>
            </a:endParaRPr>
          </a:p>
        </p:txBody>
      </p:sp>
      <p:sp>
        <p:nvSpPr>
          <p:cNvPr id="157" name="Google Shape;157;p18"/>
          <p:cNvSpPr txBox="1"/>
          <p:nvPr/>
        </p:nvSpPr>
        <p:spPr>
          <a:xfrm>
            <a:off x="4694300" y="1873875"/>
            <a:ext cx="4343400" cy="352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alibri"/>
                <a:ea typeface="Calibri"/>
                <a:cs typeface="Calibri"/>
                <a:sym typeface="Calibri"/>
              </a:rPr>
              <a:t>Choice #2: Building Routines</a:t>
            </a:r>
            <a:endParaRPr>
              <a:latin typeface="Calibri"/>
              <a:ea typeface="Calibri"/>
              <a:cs typeface="Calibri"/>
              <a:sym typeface="Calibri"/>
            </a:endParaRPr>
          </a:p>
        </p:txBody>
      </p:sp>
      <p:sp>
        <p:nvSpPr>
          <p:cNvPr id="158" name="Google Shape;158;p18"/>
          <p:cNvSpPr txBox="1"/>
          <p:nvPr/>
        </p:nvSpPr>
        <p:spPr>
          <a:xfrm>
            <a:off x="200850" y="2260575"/>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Dialectical  Mode</a:t>
            </a:r>
            <a:r>
              <a:rPr lang="en" sz="1100">
                <a:latin typeface="Calibri"/>
                <a:ea typeface="Calibri"/>
                <a:cs typeface="Calibri"/>
                <a:sym typeface="Calibri"/>
              </a:rPr>
              <a:t>:  </a:t>
            </a:r>
            <a:r>
              <a:rPr lang="en" sz="1000">
                <a:latin typeface="Calibri"/>
                <a:ea typeface="Calibri"/>
                <a:cs typeface="Calibri"/>
                <a:sym typeface="Calibri"/>
              </a:rPr>
              <a:t>age, level, ability of SS will be my consideration in discussion/debate classroom (i have different culture, languages, I want to be sensitive about topic as well), I will consider Ss’ interest//</a:t>
            </a:r>
            <a:r>
              <a:rPr lang="en" sz="1000">
                <a:latin typeface="Calibri"/>
                <a:ea typeface="Calibri"/>
                <a:cs typeface="Calibri"/>
                <a:sym typeface="Calibri"/>
              </a:rPr>
              <a:t>elicit</a:t>
            </a:r>
            <a:r>
              <a:rPr lang="en" sz="1000">
                <a:latin typeface="Calibri"/>
                <a:ea typeface="Calibri"/>
                <a:cs typeface="Calibri"/>
                <a:sym typeface="Calibri"/>
              </a:rPr>
              <a:t> answers from students//the topic vocabulary must be appropriate and familiar to learners</a:t>
            </a:r>
            <a:endParaRPr sz="1000">
              <a:latin typeface="Calibri"/>
              <a:ea typeface="Calibri"/>
              <a:cs typeface="Calibri"/>
              <a:sym typeface="Calibri"/>
            </a:endParaRPr>
          </a:p>
        </p:txBody>
      </p:sp>
      <p:sp>
        <p:nvSpPr>
          <p:cNvPr id="159" name="Google Shape;159;p18"/>
          <p:cNvSpPr txBox="1"/>
          <p:nvPr/>
        </p:nvSpPr>
        <p:spPr>
          <a:xfrm>
            <a:off x="200850" y="3186263"/>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Contextual Mode</a:t>
            </a:r>
            <a:r>
              <a:rPr lang="en" sz="1100">
                <a:latin typeface="Calibri"/>
                <a:ea typeface="Calibri"/>
                <a:cs typeface="Calibri"/>
                <a:sym typeface="Calibri"/>
              </a:rPr>
              <a:t>: </a:t>
            </a:r>
            <a:r>
              <a:rPr lang="en" sz="1000">
                <a:solidFill>
                  <a:schemeClr val="dk1"/>
                </a:solidFill>
              </a:rPr>
              <a:t>Facilitating discussion freely (that is a teacher’s role) helping them to learn autonomy and confidence</a:t>
            </a:r>
            <a:endParaRPr sz="1000">
              <a:solidFill>
                <a:schemeClr val="dk1"/>
              </a:solidFill>
            </a:endParaRPr>
          </a:p>
          <a:p>
            <a:pPr indent="0" lvl="0" marL="0" rtl="0" algn="l">
              <a:spcBef>
                <a:spcPts val="0"/>
              </a:spcBef>
              <a:spcAft>
                <a:spcPts val="0"/>
              </a:spcAft>
              <a:buClr>
                <a:schemeClr val="dk1"/>
              </a:buClr>
              <a:buSzPts val="1100"/>
              <a:buFont typeface="Arial"/>
              <a:buNone/>
            </a:pPr>
            <a:r>
              <a:rPr lang="en" sz="1000">
                <a:solidFill>
                  <a:schemeClr val="dk1"/>
                </a:solidFill>
              </a:rPr>
              <a:t>Building relationship is important, teaching respect, and relationship is needed. Discussions and debates make students to think critically</a:t>
            </a:r>
            <a:endParaRPr sz="1000">
              <a:solidFill>
                <a:schemeClr val="dk1"/>
              </a:solidFill>
            </a:endParaRPr>
          </a:p>
          <a:p>
            <a:pPr indent="0" lvl="0" marL="0" rtl="0" algn="l">
              <a:spcBef>
                <a:spcPts val="0"/>
              </a:spcBef>
              <a:spcAft>
                <a:spcPts val="0"/>
              </a:spcAft>
              <a:buClr>
                <a:schemeClr val="dk1"/>
              </a:buClr>
              <a:buSzPts val="1100"/>
              <a:buFont typeface="Arial"/>
              <a:buNone/>
            </a:pPr>
            <a:r>
              <a:rPr lang="en" sz="1000">
                <a:solidFill>
                  <a:schemeClr val="dk1"/>
                </a:solidFill>
              </a:rPr>
              <a:t>Scaffolding debates with organizers and functional words is important because they will give learner opportunity to debate in a proper way</a:t>
            </a:r>
            <a:endParaRPr sz="1000">
              <a:latin typeface="Calibri"/>
              <a:ea typeface="Calibri"/>
              <a:cs typeface="Calibri"/>
              <a:sym typeface="Calibri"/>
            </a:endParaRPr>
          </a:p>
        </p:txBody>
      </p:sp>
      <p:sp>
        <p:nvSpPr>
          <p:cNvPr id="160" name="Google Shape;160;p18"/>
          <p:cNvSpPr txBox="1"/>
          <p:nvPr/>
        </p:nvSpPr>
        <p:spPr>
          <a:xfrm>
            <a:off x="200850" y="4111950"/>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Technical Mode</a:t>
            </a:r>
            <a:r>
              <a:rPr lang="en" sz="1100">
                <a:latin typeface="Calibri"/>
                <a:ea typeface="Calibri"/>
                <a:cs typeface="Calibri"/>
                <a:sym typeface="Calibri"/>
              </a:rPr>
              <a:t>:</a:t>
            </a:r>
            <a:r>
              <a:rPr lang="en">
                <a:latin typeface="Calibri"/>
                <a:ea typeface="Calibri"/>
                <a:cs typeface="Calibri"/>
                <a:sym typeface="Calibri"/>
              </a:rPr>
              <a:t> </a:t>
            </a:r>
            <a:r>
              <a:rPr lang="en" sz="1100">
                <a:solidFill>
                  <a:schemeClr val="dk1"/>
                </a:solidFill>
                <a:latin typeface="Calibri"/>
                <a:ea typeface="Calibri"/>
                <a:cs typeface="Calibri"/>
                <a:sym typeface="Calibri"/>
              </a:rPr>
              <a:t>I learned to consider purposeful grouping of students, setting discussion norms, maximizing participation, and working with my classroom space. I need to scaffold how to respond with Sentence starters/frames, or Anchor Charts.</a:t>
            </a:r>
            <a:endParaRPr sz="1000">
              <a:solidFill>
                <a:schemeClr val="dk1"/>
              </a:solidFill>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p:txBody>
      </p:sp>
      <p:sp>
        <p:nvSpPr>
          <p:cNvPr id="161" name="Google Shape;161;p18"/>
          <p:cNvSpPr txBox="1"/>
          <p:nvPr/>
        </p:nvSpPr>
        <p:spPr>
          <a:xfrm>
            <a:off x="4849050" y="2260575"/>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Dialectical  Mode</a:t>
            </a:r>
            <a:r>
              <a:rPr lang="en" sz="1100">
                <a:latin typeface="Calibri"/>
                <a:ea typeface="Calibri"/>
                <a:cs typeface="Calibri"/>
                <a:sym typeface="Calibri"/>
              </a:rPr>
              <a:t>: </a:t>
            </a:r>
            <a:endParaRPr sz="1100">
              <a:latin typeface="Calibri"/>
              <a:ea typeface="Calibri"/>
              <a:cs typeface="Calibri"/>
              <a:sym typeface="Calibri"/>
            </a:endParaRPr>
          </a:p>
        </p:txBody>
      </p:sp>
      <p:sp>
        <p:nvSpPr>
          <p:cNvPr id="162" name="Google Shape;162;p18"/>
          <p:cNvSpPr txBox="1"/>
          <p:nvPr/>
        </p:nvSpPr>
        <p:spPr>
          <a:xfrm>
            <a:off x="4849050" y="3186263"/>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Contextual Mode</a:t>
            </a:r>
            <a:r>
              <a:rPr lang="en" sz="1100">
                <a:latin typeface="Calibri"/>
                <a:ea typeface="Calibri"/>
                <a:cs typeface="Calibri"/>
                <a:sym typeface="Calibri"/>
              </a:rPr>
              <a:t>: </a:t>
            </a:r>
            <a:endParaRPr sz="1100">
              <a:latin typeface="Calibri"/>
              <a:ea typeface="Calibri"/>
              <a:cs typeface="Calibri"/>
              <a:sym typeface="Calibri"/>
            </a:endParaRPr>
          </a:p>
        </p:txBody>
      </p:sp>
      <p:sp>
        <p:nvSpPr>
          <p:cNvPr id="163" name="Google Shape;163;p18"/>
          <p:cNvSpPr txBox="1"/>
          <p:nvPr/>
        </p:nvSpPr>
        <p:spPr>
          <a:xfrm>
            <a:off x="4849050" y="4111950"/>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Technical Mode</a:t>
            </a:r>
            <a:r>
              <a:rPr lang="en" sz="1100">
                <a:latin typeface="Calibri"/>
                <a:ea typeface="Calibri"/>
                <a:cs typeface="Calibri"/>
                <a:sym typeface="Calibri"/>
              </a:rPr>
              <a:t>:</a:t>
            </a:r>
            <a:r>
              <a:rPr lang="en">
                <a:latin typeface="Calibri"/>
                <a:ea typeface="Calibri"/>
                <a:cs typeface="Calibri"/>
                <a:sym typeface="Calibri"/>
              </a:rPr>
              <a:t> </a:t>
            </a:r>
            <a:r>
              <a:rPr lang="en" sz="1100">
                <a:solidFill>
                  <a:schemeClr val="dk1"/>
                </a:solidFill>
                <a:latin typeface="Calibri"/>
                <a:ea typeface="Calibri"/>
                <a:cs typeface="Calibri"/>
                <a:sym typeface="Calibri"/>
              </a:rPr>
              <a:t>I learned:</a:t>
            </a:r>
            <a:endParaRPr sz="1100">
              <a:solidFill>
                <a:schemeClr val="dk1"/>
              </a:solidFill>
              <a:latin typeface="Calibri"/>
              <a:ea typeface="Calibri"/>
              <a:cs typeface="Calibri"/>
              <a:sym typeface="Calibri"/>
            </a:endParaRPr>
          </a:p>
          <a:p>
            <a:pPr indent="-184150" lvl="0" marL="171450" rtl="0" algn="l">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Benefits of routines (e.g., less stress/anxiety, build confidence)</a:t>
            </a:r>
            <a:endParaRPr sz="1100">
              <a:solidFill>
                <a:schemeClr val="dk1"/>
              </a:solidFill>
              <a:latin typeface="Calibri"/>
              <a:ea typeface="Calibri"/>
              <a:cs typeface="Calibri"/>
              <a:sym typeface="Calibri"/>
            </a:endParaRPr>
          </a:p>
          <a:p>
            <a:pPr indent="-184150" lvl="0" marL="171450" rtl="0" algn="l">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Examples of classroom routines to increase English use (e.g., greetings, warm-ups, wrap-up activities, daily mingle)</a:t>
            </a:r>
            <a:endParaRPr>
              <a:latin typeface="Calibri"/>
              <a:ea typeface="Calibri"/>
              <a:cs typeface="Calibri"/>
              <a:sym typeface="Calibri"/>
            </a:endParaRPr>
          </a:p>
        </p:txBody>
      </p:sp>
      <p:sp>
        <p:nvSpPr>
          <p:cNvPr id="164" name="Google Shape;164;p18"/>
          <p:cNvSpPr/>
          <p:nvPr/>
        </p:nvSpPr>
        <p:spPr>
          <a:xfrm>
            <a:off x="4450350" y="2320050"/>
            <a:ext cx="270600" cy="2659800"/>
          </a:xfrm>
          <a:prstGeom prst="upArrow">
            <a:avLst>
              <a:gd fmla="val 50000" name="adj1"/>
              <a:gd fmla="val 50000" name="adj2"/>
            </a:avLst>
          </a:prstGeom>
          <a:solidFill>
            <a:srgbClr val="59595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8"/>
          <p:cNvSpPr txBox="1"/>
          <p:nvPr/>
        </p:nvSpPr>
        <p:spPr>
          <a:xfrm>
            <a:off x="4694300" y="597375"/>
            <a:ext cx="4029600" cy="119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Roles:</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Note taker: Hyunsun </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Timekeeper: Yayra</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Chat Monitor:Umida</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Encourager:  Khurshida</a:t>
            </a:r>
            <a:endParaRPr>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00FF"/>
        </a:solidFill>
      </p:bgPr>
    </p:bg>
    <p:spTree>
      <p:nvGrpSpPr>
        <p:cNvPr id="169" name="Shape 169"/>
        <p:cNvGrpSpPr/>
        <p:nvPr/>
      </p:nvGrpSpPr>
      <p:grpSpPr>
        <a:xfrm>
          <a:off x="0" y="0"/>
          <a:ext cx="0" cy="0"/>
          <a:chOff x="0" y="0"/>
          <a:chExt cx="0" cy="0"/>
        </a:xfrm>
      </p:grpSpPr>
      <p:sp>
        <p:nvSpPr>
          <p:cNvPr id="170" name="Google Shape;170;p19"/>
          <p:cNvSpPr/>
          <p:nvPr/>
        </p:nvSpPr>
        <p:spPr>
          <a:xfrm>
            <a:off x="97200" y="74750"/>
            <a:ext cx="8956200" cy="502500"/>
          </a:xfrm>
          <a:prstGeom prst="roundRect">
            <a:avLst>
              <a:gd fmla="val 16667" name="adj"/>
            </a:avLst>
          </a:prstGeom>
          <a:solidFill>
            <a:srgbClr val="C27BA0"/>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9"/>
          <p:cNvSpPr txBox="1"/>
          <p:nvPr/>
        </p:nvSpPr>
        <p:spPr>
          <a:xfrm>
            <a:off x="165750" y="58375"/>
            <a:ext cx="8887500" cy="502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400">
                <a:solidFill>
                  <a:schemeClr val="dk1"/>
                </a:solidFill>
                <a:latin typeface="Syncopate"/>
                <a:ea typeface="Syncopate"/>
                <a:cs typeface="Syncopate"/>
                <a:sym typeface="Syncopate"/>
              </a:rPr>
              <a:t>FINAL REFLECTION: GROUP PINK</a:t>
            </a:r>
            <a:endParaRPr b="1" sz="2400">
              <a:solidFill>
                <a:schemeClr val="dk1"/>
              </a:solidFill>
              <a:latin typeface="Syncopate"/>
              <a:ea typeface="Syncopate"/>
              <a:cs typeface="Syncopate"/>
              <a:sym typeface="Syncopate"/>
            </a:endParaRPr>
          </a:p>
        </p:txBody>
      </p:sp>
      <p:sp>
        <p:nvSpPr>
          <p:cNvPr id="172" name="Google Shape;172;p19"/>
          <p:cNvSpPr/>
          <p:nvPr/>
        </p:nvSpPr>
        <p:spPr>
          <a:xfrm>
            <a:off x="97200" y="654650"/>
            <a:ext cx="4402500" cy="1137300"/>
          </a:xfrm>
          <a:prstGeom prst="roundRect">
            <a:avLst>
              <a:gd fmla="val 16667" name="adj"/>
            </a:avLst>
          </a:prstGeom>
          <a:solidFill>
            <a:srgbClr val="EAD1DC"/>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9"/>
          <p:cNvSpPr txBox="1"/>
          <p:nvPr/>
        </p:nvSpPr>
        <p:spPr>
          <a:xfrm>
            <a:off x="246750" y="597375"/>
            <a:ext cx="4029600" cy="119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Directions:</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Choose </a:t>
            </a:r>
            <a:r>
              <a:rPr b="1" lang="en">
                <a:latin typeface="Calibri"/>
                <a:ea typeface="Calibri"/>
                <a:cs typeface="Calibri"/>
                <a:sym typeface="Calibri"/>
              </a:rPr>
              <a:t>one</a:t>
            </a:r>
            <a:r>
              <a:rPr lang="en">
                <a:latin typeface="Calibri"/>
                <a:ea typeface="Calibri"/>
                <a:cs typeface="Calibri"/>
                <a:sym typeface="Calibri"/>
              </a:rPr>
              <a:t> topic below</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Brainstorm contextual &amp; dialectical modes</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Summarize each mode in the boxes below</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Use emojis in chat to show your reaction </a:t>
            </a:r>
            <a:endParaRPr>
              <a:latin typeface="Calibri"/>
              <a:ea typeface="Calibri"/>
              <a:cs typeface="Calibri"/>
              <a:sym typeface="Calibri"/>
            </a:endParaRPr>
          </a:p>
        </p:txBody>
      </p:sp>
      <p:sp>
        <p:nvSpPr>
          <p:cNvPr id="174" name="Google Shape;174;p19"/>
          <p:cNvSpPr/>
          <p:nvPr/>
        </p:nvSpPr>
        <p:spPr>
          <a:xfrm>
            <a:off x="97200" y="1897425"/>
            <a:ext cx="8956200" cy="3175800"/>
          </a:xfrm>
          <a:prstGeom prst="round2SameRect">
            <a:avLst>
              <a:gd fmla="val 16667" name="adj1"/>
              <a:gd fmla="val 0" name="adj2"/>
            </a:avLst>
          </a:prstGeom>
          <a:solidFill>
            <a:srgbClr val="EAD1DC"/>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9"/>
          <p:cNvSpPr/>
          <p:nvPr/>
        </p:nvSpPr>
        <p:spPr>
          <a:xfrm>
            <a:off x="4627975" y="654650"/>
            <a:ext cx="4402500" cy="1125300"/>
          </a:xfrm>
          <a:prstGeom prst="roundRect">
            <a:avLst>
              <a:gd fmla="val 16667" name="adj"/>
            </a:avLst>
          </a:prstGeom>
          <a:solidFill>
            <a:srgbClr val="EAD1DC"/>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9"/>
          <p:cNvSpPr txBox="1"/>
          <p:nvPr/>
        </p:nvSpPr>
        <p:spPr>
          <a:xfrm>
            <a:off x="97200" y="1873875"/>
            <a:ext cx="4343400" cy="352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alibri"/>
                <a:ea typeface="Calibri"/>
                <a:cs typeface="Calibri"/>
                <a:sym typeface="Calibri"/>
              </a:rPr>
              <a:t>Choice #1: Increasing Classroom Interactions</a:t>
            </a:r>
            <a:endParaRPr>
              <a:latin typeface="Calibri"/>
              <a:ea typeface="Calibri"/>
              <a:cs typeface="Calibri"/>
              <a:sym typeface="Calibri"/>
            </a:endParaRPr>
          </a:p>
        </p:txBody>
      </p:sp>
      <p:sp>
        <p:nvSpPr>
          <p:cNvPr id="177" name="Google Shape;177;p19"/>
          <p:cNvSpPr txBox="1"/>
          <p:nvPr/>
        </p:nvSpPr>
        <p:spPr>
          <a:xfrm>
            <a:off x="4694300" y="1873875"/>
            <a:ext cx="4343400" cy="352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alibri"/>
                <a:ea typeface="Calibri"/>
                <a:cs typeface="Calibri"/>
                <a:sym typeface="Calibri"/>
              </a:rPr>
              <a:t>Choice #2: Extending Textbook Activities</a:t>
            </a:r>
            <a:endParaRPr>
              <a:latin typeface="Calibri"/>
              <a:ea typeface="Calibri"/>
              <a:cs typeface="Calibri"/>
              <a:sym typeface="Calibri"/>
            </a:endParaRPr>
          </a:p>
        </p:txBody>
      </p:sp>
      <p:sp>
        <p:nvSpPr>
          <p:cNvPr id="178" name="Google Shape;178;p19"/>
          <p:cNvSpPr txBox="1"/>
          <p:nvPr/>
        </p:nvSpPr>
        <p:spPr>
          <a:xfrm>
            <a:off x="200850" y="2260575"/>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Dialectical  Mode</a:t>
            </a:r>
            <a:r>
              <a:rPr lang="en" sz="1100">
                <a:latin typeface="Calibri"/>
                <a:ea typeface="Calibri"/>
                <a:cs typeface="Calibri"/>
                <a:sym typeface="Calibri"/>
              </a:rPr>
              <a:t>: We learned that we should be aware of choosing topics. Accept </a:t>
            </a:r>
            <a:r>
              <a:rPr lang="en" sz="1100">
                <a:latin typeface="Calibri"/>
                <a:ea typeface="Calibri"/>
                <a:cs typeface="Calibri"/>
                <a:sym typeface="Calibri"/>
              </a:rPr>
              <a:t>circumstances, skills sets, learn new skills to make positive changes and analyze problems, encourage students to exchange/ express opinions. Scaffold students to interact.</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p:txBody>
      </p:sp>
      <p:sp>
        <p:nvSpPr>
          <p:cNvPr id="179" name="Google Shape;179;p19"/>
          <p:cNvSpPr txBox="1"/>
          <p:nvPr/>
        </p:nvSpPr>
        <p:spPr>
          <a:xfrm>
            <a:off x="200850" y="3186263"/>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Contextual Mode</a:t>
            </a:r>
            <a:r>
              <a:rPr lang="en">
                <a:latin typeface="Calibri"/>
                <a:ea typeface="Calibri"/>
                <a:cs typeface="Calibri"/>
                <a:sym typeface="Calibri"/>
              </a:rPr>
              <a:t>:</a:t>
            </a:r>
            <a:r>
              <a:rPr lang="en" sz="1100">
                <a:latin typeface="Calibri"/>
                <a:ea typeface="Calibri"/>
                <a:cs typeface="Calibri"/>
                <a:sym typeface="Calibri"/>
              </a:rPr>
              <a:t> I learned that I have to keep in mind cultural </a:t>
            </a:r>
            <a:r>
              <a:rPr lang="en" sz="1100">
                <a:latin typeface="Calibri"/>
                <a:ea typeface="Calibri"/>
                <a:cs typeface="Calibri"/>
                <a:sym typeface="Calibri"/>
              </a:rPr>
              <a:t>peculiarities</a:t>
            </a:r>
            <a:r>
              <a:rPr lang="en" sz="1100">
                <a:latin typeface="Calibri"/>
                <a:ea typeface="Calibri"/>
                <a:cs typeface="Calibri"/>
                <a:sym typeface="Calibri"/>
              </a:rPr>
              <a:t> of our students. Relevant material to the age and level of the students. They like different celebrities, for example who am I. To give a chance to choose. Knowledge and experience. </a:t>
            </a:r>
            <a:endParaRPr sz="1100">
              <a:latin typeface="Calibri"/>
              <a:ea typeface="Calibri"/>
              <a:cs typeface="Calibri"/>
              <a:sym typeface="Calibri"/>
            </a:endParaRPr>
          </a:p>
        </p:txBody>
      </p:sp>
      <p:sp>
        <p:nvSpPr>
          <p:cNvPr id="180" name="Google Shape;180;p19"/>
          <p:cNvSpPr txBox="1"/>
          <p:nvPr/>
        </p:nvSpPr>
        <p:spPr>
          <a:xfrm>
            <a:off x="200850" y="4111950"/>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Technical Mode</a:t>
            </a:r>
            <a:r>
              <a:rPr lang="en" sz="1100">
                <a:latin typeface="Calibri"/>
                <a:ea typeface="Calibri"/>
                <a:cs typeface="Calibri"/>
                <a:sym typeface="Calibri"/>
              </a:rPr>
              <a:t>:</a:t>
            </a:r>
            <a:r>
              <a:rPr lang="en">
                <a:latin typeface="Calibri"/>
                <a:ea typeface="Calibri"/>
                <a:cs typeface="Calibri"/>
                <a:sym typeface="Calibri"/>
              </a:rPr>
              <a:t> </a:t>
            </a:r>
            <a:r>
              <a:rPr lang="en" sz="1100">
                <a:solidFill>
                  <a:schemeClr val="dk1"/>
                </a:solidFill>
                <a:latin typeface="Calibri"/>
                <a:ea typeface="Calibri"/>
                <a:cs typeface="Calibri"/>
                <a:sym typeface="Calibri"/>
              </a:rPr>
              <a:t>I learned about the importance of creating a sense of community in your classroom (e.g., Getting to Know You activities to increase classroom interaction) &amp; giving opportunities for student interactions (e.g., Turn-and-Talk, Think-Pair-Share).</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p:txBody>
      </p:sp>
      <p:sp>
        <p:nvSpPr>
          <p:cNvPr id="181" name="Google Shape;181;p19"/>
          <p:cNvSpPr txBox="1"/>
          <p:nvPr/>
        </p:nvSpPr>
        <p:spPr>
          <a:xfrm>
            <a:off x="4849050" y="2260575"/>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Dialectical  Mode</a:t>
            </a:r>
            <a:r>
              <a:rPr lang="en" sz="1100">
                <a:latin typeface="Calibri"/>
                <a:ea typeface="Calibri"/>
                <a:cs typeface="Calibri"/>
                <a:sym typeface="Calibri"/>
              </a:rPr>
              <a:t>: </a:t>
            </a:r>
            <a:endParaRPr sz="1100">
              <a:latin typeface="Calibri"/>
              <a:ea typeface="Calibri"/>
              <a:cs typeface="Calibri"/>
              <a:sym typeface="Calibri"/>
            </a:endParaRPr>
          </a:p>
        </p:txBody>
      </p:sp>
      <p:sp>
        <p:nvSpPr>
          <p:cNvPr id="182" name="Google Shape;182;p19"/>
          <p:cNvSpPr txBox="1"/>
          <p:nvPr/>
        </p:nvSpPr>
        <p:spPr>
          <a:xfrm>
            <a:off x="4849050" y="3186263"/>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Contextual Mode</a:t>
            </a:r>
            <a:r>
              <a:rPr lang="en" sz="1100">
                <a:latin typeface="Calibri"/>
                <a:ea typeface="Calibri"/>
                <a:cs typeface="Calibri"/>
                <a:sym typeface="Calibri"/>
              </a:rPr>
              <a:t>: </a:t>
            </a:r>
            <a:endParaRPr sz="1100">
              <a:latin typeface="Calibri"/>
              <a:ea typeface="Calibri"/>
              <a:cs typeface="Calibri"/>
              <a:sym typeface="Calibri"/>
            </a:endParaRPr>
          </a:p>
        </p:txBody>
      </p:sp>
      <p:sp>
        <p:nvSpPr>
          <p:cNvPr id="183" name="Google Shape;183;p19"/>
          <p:cNvSpPr txBox="1"/>
          <p:nvPr/>
        </p:nvSpPr>
        <p:spPr>
          <a:xfrm>
            <a:off x="4849050" y="4111950"/>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Technical Mode</a:t>
            </a:r>
            <a:r>
              <a:rPr lang="en" sz="1100">
                <a:latin typeface="Calibri"/>
                <a:ea typeface="Calibri"/>
                <a:cs typeface="Calibri"/>
                <a:sym typeface="Calibri"/>
              </a:rPr>
              <a:t>:</a:t>
            </a:r>
            <a:r>
              <a:rPr lang="en">
                <a:latin typeface="Calibri"/>
                <a:ea typeface="Calibri"/>
                <a:cs typeface="Calibri"/>
                <a:sym typeface="Calibri"/>
              </a:rPr>
              <a:t> </a:t>
            </a:r>
            <a:r>
              <a:rPr lang="en" sz="1100">
                <a:solidFill>
                  <a:schemeClr val="dk1"/>
                </a:solidFill>
                <a:latin typeface="Calibri"/>
                <a:ea typeface="Calibri"/>
                <a:cs typeface="Calibri"/>
                <a:sym typeface="Calibri"/>
              </a:rPr>
              <a:t>I learned ways to adapt textbook activities to be engaging and interactive (e.g., Jig saw, learner preferences, culturally appropriate) and considerations when adapting textbook activities (e.g., class size, language level, age, prior knowledge). </a:t>
            </a:r>
            <a:endParaRPr sz="10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sz="1000">
              <a:solidFill>
                <a:schemeClr val="dk1"/>
              </a:solidFill>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p:txBody>
      </p:sp>
      <p:sp>
        <p:nvSpPr>
          <p:cNvPr id="184" name="Google Shape;184;p19"/>
          <p:cNvSpPr/>
          <p:nvPr/>
        </p:nvSpPr>
        <p:spPr>
          <a:xfrm>
            <a:off x="4450350" y="2320050"/>
            <a:ext cx="270600" cy="2659800"/>
          </a:xfrm>
          <a:prstGeom prst="upArrow">
            <a:avLst>
              <a:gd fmla="val 50000" name="adj1"/>
              <a:gd fmla="val 50000" name="adj2"/>
            </a:avLst>
          </a:prstGeom>
          <a:solidFill>
            <a:srgbClr val="59595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9"/>
          <p:cNvSpPr txBox="1"/>
          <p:nvPr/>
        </p:nvSpPr>
        <p:spPr>
          <a:xfrm>
            <a:off x="4694300" y="597375"/>
            <a:ext cx="4029600" cy="119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Roles:</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Note taker: Dildora</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Timekeeper: Gulnura</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Chat Monitor: Umedjon</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Encourager:  Oleg</a:t>
            </a:r>
            <a:endParaRPr>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FFFF"/>
        </a:solidFill>
      </p:bgPr>
    </p:bg>
    <p:spTree>
      <p:nvGrpSpPr>
        <p:cNvPr id="189" name="Shape 189"/>
        <p:cNvGrpSpPr/>
        <p:nvPr/>
      </p:nvGrpSpPr>
      <p:grpSpPr>
        <a:xfrm>
          <a:off x="0" y="0"/>
          <a:ext cx="0" cy="0"/>
          <a:chOff x="0" y="0"/>
          <a:chExt cx="0" cy="0"/>
        </a:xfrm>
      </p:grpSpPr>
      <p:sp>
        <p:nvSpPr>
          <p:cNvPr id="190" name="Google Shape;190;p20"/>
          <p:cNvSpPr/>
          <p:nvPr/>
        </p:nvSpPr>
        <p:spPr>
          <a:xfrm>
            <a:off x="97200" y="74750"/>
            <a:ext cx="8956200" cy="502500"/>
          </a:xfrm>
          <a:prstGeom prst="roundRect">
            <a:avLst>
              <a:gd fmla="val 16667" name="adj"/>
            </a:avLst>
          </a:prstGeom>
          <a:solidFill>
            <a:srgbClr val="76A5AF"/>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20"/>
          <p:cNvSpPr txBox="1"/>
          <p:nvPr/>
        </p:nvSpPr>
        <p:spPr>
          <a:xfrm>
            <a:off x="165750" y="58375"/>
            <a:ext cx="8887500" cy="502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400">
                <a:solidFill>
                  <a:schemeClr val="dk1"/>
                </a:solidFill>
                <a:latin typeface="Syncopate"/>
                <a:ea typeface="Syncopate"/>
                <a:cs typeface="Syncopate"/>
                <a:sym typeface="Syncopate"/>
              </a:rPr>
              <a:t>FINAL REFLECTION: GROUP ACQUA</a:t>
            </a:r>
            <a:endParaRPr b="1" sz="2400">
              <a:solidFill>
                <a:schemeClr val="dk1"/>
              </a:solidFill>
              <a:latin typeface="Syncopate"/>
              <a:ea typeface="Syncopate"/>
              <a:cs typeface="Syncopate"/>
              <a:sym typeface="Syncopate"/>
            </a:endParaRPr>
          </a:p>
        </p:txBody>
      </p:sp>
      <p:sp>
        <p:nvSpPr>
          <p:cNvPr id="192" name="Google Shape;192;p20"/>
          <p:cNvSpPr/>
          <p:nvPr/>
        </p:nvSpPr>
        <p:spPr>
          <a:xfrm>
            <a:off x="97200" y="654650"/>
            <a:ext cx="4402500" cy="1137300"/>
          </a:xfrm>
          <a:prstGeom prst="roundRect">
            <a:avLst>
              <a:gd fmla="val 16667" name="adj"/>
            </a:avLst>
          </a:prstGeom>
          <a:solidFill>
            <a:srgbClr val="D0E0E3"/>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0"/>
          <p:cNvSpPr txBox="1"/>
          <p:nvPr/>
        </p:nvSpPr>
        <p:spPr>
          <a:xfrm>
            <a:off x="246750" y="597375"/>
            <a:ext cx="4029600" cy="119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Directions:</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Choose </a:t>
            </a:r>
            <a:r>
              <a:rPr b="1" lang="en">
                <a:latin typeface="Calibri"/>
                <a:ea typeface="Calibri"/>
                <a:cs typeface="Calibri"/>
                <a:sym typeface="Calibri"/>
              </a:rPr>
              <a:t>one</a:t>
            </a:r>
            <a:r>
              <a:rPr lang="en">
                <a:latin typeface="Calibri"/>
                <a:ea typeface="Calibri"/>
                <a:cs typeface="Calibri"/>
                <a:sym typeface="Calibri"/>
              </a:rPr>
              <a:t> topic below</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Brainstorm contextual &amp; dialectical modes</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Summarize each mode in the boxes below</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Use emojis in chat to show your reaction </a:t>
            </a:r>
            <a:endParaRPr>
              <a:latin typeface="Calibri"/>
              <a:ea typeface="Calibri"/>
              <a:cs typeface="Calibri"/>
              <a:sym typeface="Calibri"/>
            </a:endParaRPr>
          </a:p>
        </p:txBody>
      </p:sp>
      <p:sp>
        <p:nvSpPr>
          <p:cNvPr id="194" name="Google Shape;194;p20"/>
          <p:cNvSpPr/>
          <p:nvPr/>
        </p:nvSpPr>
        <p:spPr>
          <a:xfrm>
            <a:off x="97200" y="1897425"/>
            <a:ext cx="8956200" cy="3175800"/>
          </a:xfrm>
          <a:prstGeom prst="round2SameRect">
            <a:avLst>
              <a:gd fmla="val 16667" name="adj1"/>
              <a:gd fmla="val 0" name="adj2"/>
            </a:avLst>
          </a:prstGeom>
          <a:solidFill>
            <a:srgbClr val="D0E0E3"/>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20"/>
          <p:cNvSpPr/>
          <p:nvPr/>
        </p:nvSpPr>
        <p:spPr>
          <a:xfrm>
            <a:off x="4627975" y="654650"/>
            <a:ext cx="4402500" cy="1125300"/>
          </a:xfrm>
          <a:prstGeom prst="roundRect">
            <a:avLst>
              <a:gd fmla="val 16667" name="adj"/>
            </a:avLst>
          </a:prstGeom>
          <a:solidFill>
            <a:srgbClr val="D0E0E3"/>
          </a:solidFill>
          <a:ln cap="flat" cmpd="sng" w="38100">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20"/>
          <p:cNvSpPr txBox="1"/>
          <p:nvPr/>
        </p:nvSpPr>
        <p:spPr>
          <a:xfrm>
            <a:off x="97200" y="1873875"/>
            <a:ext cx="4343400" cy="352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alibri"/>
                <a:ea typeface="Calibri"/>
                <a:cs typeface="Calibri"/>
                <a:sym typeface="Calibri"/>
              </a:rPr>
              <a:t>Choice #1: Managing Cooperative Activities</a:t>
            </a:r>
            <a:endParaRPr>
              <a:latin typeface="Calibri"/>
              <a:ea typeface="Calibri"/>
              <a:cs typeface="Calibri"/>
              <a:sym typeface="Calibri"/>
            </a:endParaRPr>
          </a:p>
        </p:txBody>
      </p:sp>
      <p:sp>
        <p:nvSpPr>
          <p:cNvPr id="197" name="Google Shape;197;p20"/>
          <p:cNvSpPr txBox="1"/>
          <p:nvPr/>
        </p:nvSpPr>
        <p:spPr>
          <a:xfrm>
            <a:off x="4694300" y="1873875"/>
            <a:ext cx="4343400" cy="352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alibri"/>
                <a:ea typeface="Calibri"/>
                <a:cs typeface="Calibri"/>
                <a:sym typeface="Calibri"/>
              </a:rPr>
              <a:t>Choice #2: Effective Question &amp; Answer</a:t>
            </a:r>
            <a:endParaRPr>
              <a:latin typeface="Calibri"/>
              <a:ea typeface="Calibri"/>
              <a:cs typeface="Calibri"/>
              <a:sym typeface="Calibri"/>
            </a:endParaRPr>
          </a:p>
        </p:txBody>
      </p:sp>
      <p:sp>
        <p:nvSpPr>
          <p:cNvPr id="198" name="Google Shape;198;p20"/>
          <p:cNvSpPr txBox="1"/>
          <p:nvPr/>
        </p:nvSpPr>
        <p:spPr>
          <a:xfrm>
            <a:off x="200850" y="2260575"/>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Dialectical  Mode</a:t>
            </a:r>
            <a:r>
              <a:rPr lang="en" sz="1100">
                <a:latin typeface="Calibri"/>
                <a:ea typeface="Calibri"/>
                <a:cs typeface="Calibri"/>
                <a:sym typeface="Calibri"/>
              </a:rPr>
              <a:t>:    </a:t>
            </a:r>
            <a:endParaRPr sz="1100">
              <a:latin typeface="Calibri"/>
              <a:ea typeface="Calibri"/>
              <a:cs typeface="Calibri"/>
              <a:sym typeface="Calibri"/>
            </a:endParaRPr>
          </a:p>
        </p:txBody>
      </p:sp>
      <p:sp>
        <p:nvSpPr>
          <p:cNvPr id="199" name="Google Shape;199;p20"/>
          <p:cNvSpPr txBox="1"/>
          <p:nvPr/>
        </p:nvSpPr>
        <p:spPr>
          <a:xfrm>
            <a:off x="200850" y="3186263"/>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Contextual Mode</a:t>
            </a:r>
            <a:r>
              <a:rPr lang="en" sz="1100">
                <a:latin typeface="Calibri"/>
                <a:ea typeface="Calibri"/>
                <a:cs typeface="Calibri"/>
                <a:sym typeface="Calibri"/>
              </a:rPr>
              <a:t>:</a:t>
            </a:r>
            <a:endParaRPr sz="1100">
              <a:latin typeface="Calibri"/>
              <a:ea typeface="Calibri"/>
              <a:cs typeface="Calibri"/>
              <a:sym typeface="Calibri"/>
            </a:endParaRPr>
          </a:p>
        </p:txBody>
      </p:sp>
      <p:sp>
        <p:nvSpPr>
          <p:cNvPr id="200" name="Google Shape;200;p20"/>
          <p:cNvSpPr txBox="1"/>
          <p:nvPr/>
        </p:nvSpPr>
        <p:spPr>
          <a:xfrm>
            <a:off x="200850" y="4111950"/>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Technical Mode</a:t>
            </a:r>
            <a:r>
              <a:rPr lang="en" sz="1100">
                <a:latin typeface="Calibri"/>
                <a:ea typeface="Calibri"/>
                <a:cs typeface="Calibri"/>
                <a:sym typeface="Calibri"/>
              </a:rPr>
              <a:t>:</a:t>
            </a:r>
            <a:r>
              <a:rPr lang="en">
                <a:latin typeface="Calibri"/>
                <a:ea typeface="Calibri"/>
                <a:cs typeface="Calibri"/>
                <a:sym typeface="Calibri"/>
              </a:rPr>
              <a:t> </a:t>
            </a:r>
            <a:r>
              <a:rPr lang="en" sz="1100">
                <a:solidFill>
                  <a:schemeClr val="dk1"/>
                </a:solidFill>
                <a:latin typeface="Calibri"/>
                <a:ea typeface="Calibri"/>
                <a:cs typeface="Calibri"/>
                <a:sym typeface="Calibri"/>
              </a:rPr>
              <a:t>I learned the purpose of cooperative work is to engage students with each other as they interact in the target language and achieve a mutual goal through completing a task. Having checklists, assigned roles, purposeful partners is important.</a:t>
            </a:r>
            <a:endParaRPr sz="1000">
              <a:solidFill>
                <a:schemeClr val="dk1"/>
              </a:solidFill>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p:txBody>
      </p:sp>
      <p:sp>
        <p:nvSpPr>
          <p:cNvPr id="201" name="Google Shape;201;p20"/>
          <p:cNvSpPr txBox="1"/>
          <p:nvPr/>
        </p:nvSpPr>
        <p:spPr>
          <a:xfrm>
            <a:off x="4849050" y="2260575"/>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Dialectical  Mode</a:t>
            </a:r>
            <a:r>
              <a:rPr lang="en" sz="1100">
                <a:latin typeface="Calibri"/>
                <a:ea typeface="Calibri"/>
                <a:cs typeface="Calibri"/>
                <a:sym typeface="Calibri"/>
              </a:rPr>
              <a:t>: questions before listening task helped them to comprehend during listening task; note students mistakes, so I can make plans for future teaching; it will improve students’ confidence</a:t>
            </a:r>
            <a:endParaRPr sz="1100">
              <a:latin typeface="Calibri"/>
              <a:ea typeface="Calibri"/>
              <a:cs typeface="Calibri"/>
              <a:sym typeface="Calibri"/>
            </a:endParaRPr>
          </a:p>
        </p:txBody>
      </p:sp>
      <p:sp>
        <p:nvSpPr>
          <p:cNvPr id="202" name="Google Shape;202;p20"/>
          <p:cNvSpPr txBox="1"/>
          <p:nvPr/>
        </p:nvSpPr>
        <p:spPr>
          <a:xfrm>
            <a:off x="4849050" y="3186263"/>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Contextual Mode</a:t>
            </a:r>
            <a:r>
              <a:rPr lang="en" sz="1100">
                <a:latin typeface="Calibri"/>
                <a:ea typeface="Calibri"/>
                <a:cs typeface="Calibri"/>
                <a:sym typeface="Calibri"/>
              </a:rPr>
              <a:t>: after reviewing the module materials I found specific ideas about how to use questions before reading and writing, provide </a:t>
            </a:r>
            <a:r>
              <a:rPr lang="en" sz="1100">
                <a:latin typeface="Calibri"/>
                <a:ea typeface="Calibri"/>
                <a:cs typeface="Calibri"/>
                <a:sym typeface="Calibri"/>
              </a:rPr>
              <a:t>background</a:t>
            </a:r>
            <a:r>
              <a:rPr lang="en" sz="1100">
                <a:latin typeface="Calibri"/>
                <a:ea typeface="Calibri"/>
                <a:cs typeface="Calibri"/>
                <a:sym typeface="Calibri"/>
              </a:rPr>
              <a:t> knowledge; use wh-questions for critical thinking; ask specific questions to monitor comprehension</a:t>
            </a:r>
            <a:endParaRPr sz="1100">
              <a:latin typeface="Calibri"/>
              <a:ea typeface="Calibri"/>
              <a:cs typeface="Calibri"/>
              <a:sym typeface="Calibri"/>
            </a:endParaRPr>
          </a:p>
        </p:txBody>
      </p:sp>
      <p:sp>
        <p:nvSpPr>
          <p:cNvPr id="203" name="Google Shape;203;p20"/>
          <p:cNvSpPr txBox="1"/>
          <p:nvPr/>
        </p:nvSpPr>
        <p:spPr>
          <a:xfrm>
            <a:off x="4849050" y="4111950"/>
            <a:ext cx="4121400" cy="870600"/>
          </a:xfrm>
          <a:prstGeom prst="rect">
            <a:avLst/>
          </a:prstGeom>
          <a:solidFill>
            <a:schemeClr val="lt1"/>
          </a:solidFill>
          <a:ln cap="flat" cmpd="sng" w="9525">
            <a:solidFill>
              <a:srgbClr val="59595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u="sng">
                <a:latin typeface="Calibri"/>
                <a:ea typeface="Calibri"/>
                <a:cs typeface="Calibri"/>
                <a:sym typeface="Calibri"/>
              </a:rPr>
              <a:t>Technical Mode</a:t>
            </a:r>
            <a:r>
              <a:rPr lang="en" sz="1100">
                <a:latin typeface="Calibri"/>
                <a:ea typeface="Calibri"/>
                <a:cs typeface="Calibri"/>
                <a:sym typeface="Calibri"/>
              </a:rPr>
              <a:t>:</a:t>
            </a:r>
            <a:r>
              <a:rPr lang="en">
                <a:latin typeface="Calibri"/>
                <a:ea typeface="Calibri"/>
                <a:cs typeface="Calibri"/>
                <a:sym typeface="Calibri"/>
              </a:rPr>
              <a:t> </a:t>
            </a:r>
            <a:r>
              <a:rPr lang="en" sz="1100">
                <a:solidFill>
                  <a:schemeClr val="dk1"/>
                </a:solidFill>
                <a:latin typeface="Calibri"/>
                <a:ea typeface="Calibri"/>
                <a:cs typeface="Calibri"/>
                <a:sym typeface="Calibri"/>
              </a:rPr>
              <a:t>I learned teacher talk examples to promote meaningful and effective engagement during listening activities (e.g., predicting, understanding main ideas, making inferences, asking opinions) and the importance of wait time.</a:t>
            </a:r>
            <a:endParaRPr sz="1000">
              <a:solidFill>
                <a:schemeClr val="dk1"/>
              </a:solidFill>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p:txBody>
      </p:sp>
      <p:sp>
        <p:nvSpPr>
          <p:cNvPr id="204" name="Google Shape;204;p20"/>
          <p:cNvSpPr/>
          <p:nvPr/>
        </p:nvSpPr>
        <p:spPr>
          <a:xfrm>
            <a:off x="4450350" y="2320050"/>
            <a:ext cx="270600" cy="2659800"/>
          </a:xfrm>
          <a:prstGeom prst="upArrow">
            <a:avLst>
              <a:gd fmla="val 50000" name="adj1"/>
              <a:gd fmla="val 50000" name="adj2"/>
            </a:avLst>
          </a:prstGeom>
          <a:solidFill>
            <a:srgbClr val="59595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0"/>
          <p:cNvSpPr txBox="1"/>
          <p:nvPr/>
        </p:nvSpPr>
        <p:spPr>
          <a:xfrm>
            <a:off x="4694300" y="597375"/>
            <a:ext cx="4029600" cy="1194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Calibri"/>
                <a:ea typeface="Calibri"/>
                <a:cs typeface="Calibri"/>
                <a:sym typeface="Calibri"/>
              </a:rPr>
              <a:t>Roles:</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Note taker: Anya</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Timekeeper: Lora</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Chat Monitor: Kodirova</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en">
                <a:latin typeface="Calibri"/>
                <a:ea typeface="Calibri"/>
                <a:cs typeface="Calibri"/>
                <a:sym typeface="Calibri"/>
              </a:rPr>
              <a:t>Encourager: Madina </a:t>
            </a: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