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</p:sldIdLst>
  <p:sldSz cy="6858000" cx="9144000"/>
  <p:notesSz cx="7315200" cy="9601200"/>
  <p:embeddedFontLst>
    <p:embeddedFont>
      <p:font typeface="Merriweather Sans"/>
      <p:regular r:id="rId137"/>
      <p:bold r:id="rId138"/>
      <p:italic r:id="rId139"/>
      <p:boldItalic r:id="rId1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71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1" roundtripDataSignature="AMtx7mglmqDPKD7JAEiLFosgsOlKDR54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74ABE2-F9EE-414B-B6A0-12E39E556E51}">
  <a:tblStyle styleId="{C374ABE2-F9EE-414B-B6A0-12E39E556E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7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1" Type="http://customschemas.google.com/relationships/presentationmetadata" Target="metadata"/><Relationship Id="rId140" Type="http://schemas.openxmlformats.org/officeDocument/2006/relationships/font" Target="fonts/Merriweather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font" Target="fonts/MerriweatherSans-italic.fntdata"/><Relationship Id="rId138" Type="http://schemas.openxmlformats.org/officeDocument/2006/relationships/font" Target="fonts/MerriweatherSans-bold.fntdata"/><Relationship Id="rId137" Type="http://schemas.openxmlformats.org/officeDocument/2006/relationships/font" Target="fonts/MerriweatherSans-regular.fntdata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a936a2ac3_1_5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ea936a2ac3_1_5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ea936a2ac3_1_5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d560795a7b_0_1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gd560795a7b_0_1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2" name="Google Shape;992;gd560795a7b_0_1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c6c10c01189ee13_24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1c6c10c01189ee13_24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0" name="Google Shape;1000;g1c6c10c01189ee13_24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c6c10c01189ee13_25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g1c6c10c01189ee13_25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8" name="Google Shape;1008;g1c6c10c01189ee13_25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c6c10c01189ee13_26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g1c6c10c01189ee13_26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6" name="Google Shape;1016;g1c6c10c01189ee13_26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c6c10c01189ee13_26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3" name="Google Shape;1023;g1c6c10c01189ee13_26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024" name="Google Shape;1024;g1c6c10c01189ee13_26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e38534a5a9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ge38534a5a9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2" name="Google Shape;1032;ge38534a5a9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e38534a5a9_0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e38534a5a9_0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ge38534a5a9_0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e38534a5a9_0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ge38534a5a9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9" name="Google Shape;1049;ge38534a5a9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e38534a5a9_0_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e38534a5a9_0_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ge38534a5a9_0_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42aef80e8_0_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Google Shape;1064;ge42aef80e8_0_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ge42aef80e8_0_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936a2ac3_1_5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a936a2ac3_1_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78" name="Google Shape;178;gea936a2ac3_1_5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e38534a5a9_0_2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ge38534a5a9_0_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3" name="Google Shape;1073;ge38534a5a9_0_2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42aef80e8_0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ge42aef80e8_0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1" name="Google Shape;1081;ge42aef80e8_0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e38534a5a9_0_3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9" name="Google Shape;1089;ge38534a5a9_0_3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0" name="Google Shape;1090;ge38534a5a9_0_3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e38534a5a9_0_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8" name="Google Shape;1098;ge38534a5a9_0_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9" name="Google Shape;1099;ge38534a5a9_0_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8534a5a9_0_5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ge38534a5a9_0_5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ge38534a5a9_0_5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e38534a5a9_0_5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ge38534a5a9_0_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5" name="Google Shape;1115;ge38534a5a9_0_5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e38534a5a9_0_6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ge38534a5a9_0_6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3" name="Google Shape;1123;ge38534a5a9_0_6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38534a5a9_0_7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ge38534a5a9_0_7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ge38534a5a9_0_7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e38534a5a9_0_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ge38534a5a9_0_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0" name="Google Shape;1140;ge38534a5a9_0_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e38534a5a9_0_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ge38534a5a9_0_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8" name="Google Shape;1148;ge38534a5a9_0_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936a2ac3_1_6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ea936a2ac3_1_6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90" name="Google Shape;190;gea936a2ac3_1_6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e38534a5a9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5" name="Google Shape;1155;ge38534a5a9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6" name="Google Shape;1156;ge38534a5a9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e38534a5a9_0_10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3" name="Google Shape;1163;ge38534a5a9_0_10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combining 3c and 3d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travel topic</a:t>
            </a:r>
            <a:endParaRPr/>
          </a:p>
        </p:txBody>
      </p:sp>
      <p:sp>
        <p:nvSpPr>
          <p:cNvPr id="1164" name="Google Shape;1164;ge38534a5a9_0_10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e38534a5a9_0_10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1" name="Google Shape;1171;ge38534a5a9_0_10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2" name="Google Shape;1172;ge38534a5a9_0_10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e38534a5a9_0_1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9" name="Google Shape;1179;ge38534a5a9_0_1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0" name="Google Shape;1180;ge38534a5a9_0_1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e42aef80e8_0_1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ge42aef80e8_0_1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9" name="Google Shape;1189;ge42aef80e8_0_1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e42aef80e8_0_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ge42aef80e8_0_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7" name="Google Shape;1197;ge42aef80e8_0_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e42aef80e8_0_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ge42aef80e8_0_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5" name="Google Shape;1205;ge42aef80e8_0_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e42aef80e8_0_3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2" name="Google Shape;1212;ge42aef80e8_0_3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3" name="Google Shape;1213;ge42aef80e8_0_3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a936a2ac3_1_9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0" name="Google Shape;1220;gea936a2ac3_1_9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21" name="Google Shape;1221;gea936a2ac3_1_9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c6c10c01189ee13_328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8" name="Google Shape;1228;g1c6c10c01189ee13_3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29" name="Google Shape;1229;g1c6c10c01189ee13_3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a936a2ac3_1_8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ea936a2ac3_1_8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04" name="Google Shape;204;gea936a2ac3_1_8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a936a2ac3_1_10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gea936a2ac3_1_10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37" name="Google Shape;1237;gea936a2ac3_1_10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a936a2ac3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ea936a2ac3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ea936a2ac3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4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48" name="Google Shape;248;p6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267438f70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e267438f70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56" name="Google Shape;256;ge267438f70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a936a2ac3_1_9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ea936a2ac3_1_9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ea936a2ac3_1_9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67438f70_0_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e267438f70_0_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64" name="Google Shape;264;ge267438f70_0_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d8c811722_0_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dd8c811722_0_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dd8c811722_0_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d8c811722_0_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dd8c811722_0_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80" name="Google Shape;280;gdd8c811722_0_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267438f70_0_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e267438f70_0_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288" name="Google Shape;288;ge267438f70_0_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d8c811722_0_7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dd8c811722_0_7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dd8c811722_0_7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f51e0fa5a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df51e0fa5a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df51e0fa5a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d8c811722_0_10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dd8c811722_0_10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12" name="Google Shape;312;gdd8c811722_0_10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267438f70_0_6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e267438f70_0_6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0" name="Google Shape;320;ge267438f70_0_6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d8c811722_0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dd8c811722_0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29" name="Google Shape;329;gdd8c811722_0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d8c811722_0_12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dd8c811722_0_1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38" name="Google Shape;338;gdd8c811722_0_1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a936a2ac3_1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ea936a2ac3_1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ea936a2ac3_1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d8c811722_0_13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dd8c811722_0_13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46" name="Google Shape;346;gdd8c811722_0_13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d8c811722_0_1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dd8c811722_0_1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55" name="Google Shape;355;gdd8c811722_0_1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dd8c811722_0_15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dd8c811722_0_15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63" name="Google Shape;363;gdd8c811722_0_15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d8c811722_0_16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dd8c811722_0_16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72" name="Google Shape;372;gdd8c811722_0_16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d8c811722_0_17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dd8c811722_0_17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80" name="Google Shape;380;gdd8c811722_0_17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d8c811722_0_1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dd8c811722_0_1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89" name="Google Shape;389;gdd8c811722_0_1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267438f70_0_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e267438f70_0_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e267438f70_0_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d8c811722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dd8c811722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05" name="Google Shape;405;gdd8c811722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3" name="Google Shape;413;p16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f51e0fa5a_0_4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df51e0fa5a_0_4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df51e0fa5a_0_4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a936a2ac3_1_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ea936a2ac3_1_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0" name="Google Shape;120;gea936a2ac3_1_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f51e0fa5a_0_7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df51e0fa5a_0_7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df51e0fa5a_0_7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f51e0fa5a_0_9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df51e0fa5a_0_9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df51e0fa5a_0_9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f51e0fa5a_0_69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df51e0fa5a_0_69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df51e0fa5a_0_69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67438f70_0_1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e267438f70_0_1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77" name="Google Shape;477;ge267438f70_0_1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267438f70_0_8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e267438f70_0_8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85" name="Google Shape;485;ge267438f70_0_8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25630723b_2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e25630723b_2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93" name="Google Shape;493;ge25630723b_2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f51e0fa5a_0_70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df51e0fa5a_0_70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df51e0fa5a_0_70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f51e0fa5a_0_71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df51e0fa5a_0_71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09" name="Google Shape;509;gdf51e0fa5a_0_71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f51e0fa5a_0_6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df51e0fa5a_0_6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df51e0fa5a_0_6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560795a7b_0_7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d560795a7b_0_7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d560795a7b_0_7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936a2ac3_1_1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ea936a2ac3_1_1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28" name="Google Shape;128;gea936a2ac3_1_1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f51e0fa5a_2_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df51e0fa5a_2_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df51e0fa5a_2_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e25630723b_2_12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e25630723b_2_12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e25630723b_2_12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235934ec9_0_18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e235934ec9_0_18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1" name="Google Shape;551;ge235934ec9_0_18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e235934ec9_0_21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e235934ec9_0_21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4" name="Google Shape;564;ge235934ec9_0_21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267438f70_0_9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e267438f70_0_9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e267438f70_0_9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267438f70_0_9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ge267438f70_0_9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80" name="Google Shape;580;ge267438f70_0_9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e267438f70_0_1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e267438f70_0_1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90" name="Google Shape;590;ge267438f70_0_1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438f70_0_1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ge267438f70_0_1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598" name="Google Shape;598;ge267438f70_0_1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e267438f70_0_10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ge267438f70_0_10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606" name="Google Shape;606;ge267438f70_0_10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e235934ec9_0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e235934ec9_0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4" name="Google Shape;614;ge235934ec9_0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a936a2ac3_1_2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a936a2ac3_1_2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36" name="Google Shape;136;gea936a2ac3_1_2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235934ec9_0_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ge235934ec9_0_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5" name="Google Shape;625;ge235934ec9_0_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e235934ec9_0_3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e235934ec9_0_3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6" name="Google Shape;636;ge235934ec9_0_3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235934ec9_0_4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e235934ec9_0_4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7" name="Google Shape;647;ge235934ec9_0_4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235934ec9_0_5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ge235934ec9_0_5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ge235934ec9_0_5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235934ec9_0_6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e235934ec9_0_6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ge235934ec9_0_6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e235934ec9_0_7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ge235934ec9_0_7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0" name="Google Shape;680;ge235934ec9_0_7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35934ec9_0_8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ge235934ec9_0_8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1" name="Google Shape;691;ge235934ec9_0_8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235934ec9_0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e235934ec9_0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2" name="Google Shape;702;ge235934ec9_0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235934ec9_0_10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e235934ec9_0_10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13" name="Google Shape;713;ge235934ec9_0_10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e235934ec9_0_147:notes"/>
          <p:cNvSpPr/>
          <p:nvPr>
            <p:ph idx="2" type="sldImg"/>
          </p:nvPr>
        </p:nvSpPr>
        <p:spPr>
          <a:xfrm>
            <a:off x="1257300" y="719138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ge235934ec9_0_14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24" name="Google Shape;724;ge235934ec9_0_14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a936a2ac3_1_2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ea936a2ac3_1_2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ea936a2ac3_1_2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235934ec9_0_1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e235934ec9_0_1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5" name="Google Shape;735;ge235934ec9_0_1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e235934ec9_0_12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e235934ec9_0_12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46" name="Google Shape;746;ge235934ec9_0_12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e235934ec9_0_13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ge235934ec9_0_13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57" name="Google Shape;757;ge235934ec9_0_13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235934ec9_0_157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e235934ec9_0_157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68" name="Google Shape;768;ge235934ec9_0_157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235934ec9_0_22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ge235934ec9_0_22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9" name="Google Shape;779;ge235934ec9_0_22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32e565753_0_2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e32e565753_0_2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787" name="Google Shape;787;ge32e565753_0_2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e32e565753_0_2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ge32e565753_0_2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795" name="Google Shape;795;ge32e565753_0_2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e32e565753_0_1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ge32e565753_0_1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4" name="Google Shape;804;ge32e565753_0_1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e235934ec9_0_2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e235934ec9_0_2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12" name="Google Shape;812;ge235934ec9_0_2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c6c10c01189ee13_2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1c6c10c01189ee13_2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0" name="Google Shape;820;g1c6c10c01189ee13_2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a936a2ac3_1_35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ea936a2ac3_1_35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52" name="Google Shape;152;gea936a2ac3_1_35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c6c10c01189ee13_3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g1c6c10c01189ee13_3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28" name="Google Shape;828;g1c6c10c01189ee13_3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e235934ec9_0_17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5" name="Google Shape;835;ge235934ec9_0_17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6" name="Google Shape;836;ge235934ec9_0_17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e25630723b_2_14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ge25630723b_2_14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4" name="Google Shape;844;ge25630723b_2_14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df51e0fa5a_2_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gdf51e0fa5a_2_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gdf51e0fa5a_2_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c6c10c01189ee13_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g1c6c10c01189ee13_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60" name="Google Shape;860;g1c6c10c01189ee13_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c6c10c01189ee13_9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g1c6c10c01189ee13_9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68" name="Google Shape;868;g1c6c10c01189ee13_9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f51e0fa5a_2_21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gdf51e0fa5a_2_21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gdf51e0fa5a_2_21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f51e0fa5a_2_3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4" name="Google Shape;884;gdf51e0fa5a_2_3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885" name="Google Shape;885;gdf51e0fa5a_2_3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d560795a7b_0_15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gd560795a7b_0_15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3" name="Google Shape;893;gd560795a7b_0_15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c6c10c01189ee13_11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g1c6c10c01189ee13_11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02" name="Google Shape;902;g1c6c10c01189ee13_11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a936a2ac3_1_4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ea936a2ac3_1_4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ea936a2ac3_1_4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c6c10c01189ee13_12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" name="Google Shape;909;g1c6c10c01189ee13_1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10" name="Google Shape;910;g1c6c10c01189ee13_1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c6c10c01189ee13_172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g1c6c10c01189ee13_172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9" name="Google Shape;919;g1c6c10c01189ee13_172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c6c10c01189ee13_179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1c6c10c01189ee13_179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27" name="Google Shape;927;g1c6c10c01189ee13_179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c6c10c01189ee13_18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g1c6c10c01189ee13_18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935" name="Google Shape;935;g1c6c10c01189ee13_18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560795a7b_0_170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gd560795a7b_0_17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4" name="Google Shape;944;gd560795a7b_0_170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c6c10c01189ee13_20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g1c6c10c01189ee13_20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2" name="Google Shape;952;g1c6c10c01189ee13_20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c6c10c01189ee13_144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g1c6c10c01189ee13_144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0" name="Google Shape;960;g1c6c10c01189ee13_144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560795a7b_0_178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gd560795a7b_0_17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8" name="Google Shape;968;gd560795a7b_0_178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c6c10c01189ee13_226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g1c6c10c01189ee13_22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6" name="Google Shape;976;g1c6c10c01189ee13_22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c6c10c01189ee13_153:notes"/>
          <p:cNvSpPr/>
          <p:nvPr>
            <p:ph idx="2" type="sldImg"/>
          </p:nvPr>
        </p:nvSpPr>
        <p:spPr>
          <a:xfrm>
            <a:off x="1257300" y="719138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g1c6c10c01189ee13_153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4" name="Google Shape;984;g1c6c10c01189ee13_153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rev.jpg" id="16" name="Google Shape;1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7"/>
          <p:cNvSpPr txBox="1"/>
          <p:nvPr>
            <p:ph type="title"/>
          </p:nvPr>
        </p:nvSpPr>
        <p:spPr>
          <a:xfrm>
            <a:off x="457200" y="145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57199" y="6293301"/>
            <a:ext cx="156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3124200" y="629330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FFFFF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TESOL_horz_notag_WHITE.png" id="20" name="Google Shape;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752" y="6263308"/>
            <a:ext cx="2230696" cy="367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7"/>
          <p:cNvSpPr txBox="1"/>
          <p:nvPr>
            <p:ph idx="1" type="body"/>
          </p:nvPr>
        </p:nvSpPr>
        <p:spPr>
          <a:xfrm>
            <a:off x="457200" y="1411288"/>
            <a:ext cx="74898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56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5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8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5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5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55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4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4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4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4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4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4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4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4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4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4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4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4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3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4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4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.jpg"/><Relationship Id="rId4" Type="http://schemas.openxmlformats.org/officeDocument/2006/relationships/image" Target="../media/image24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4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4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4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b="1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a936a2ac3_1_5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ea936a2ac3_1_50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ea936a2ac3_1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74" name="Google Shape;174;gea936a2ac3_1_5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4048" l="0" r="0" t="11256"/>
          <a:stretch/>
        </p:blipFill>
        <p:spPr>
          <a:xfrm>
            <a:off x="2165000" y="1770697"/>
            <a:ext cx="4622400" cy="43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gd560795a7b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d560795a7b_0_18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d560795a7b_0_186"/>
          <p:cNvSpPr txBox="1"/>
          <p:nvPr/>
        </p:nvSpPr>
        <p:spPr>
          <a:xfrm>
            <a:off x="498750" y="2874900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that motivate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g1c6c10c01189ee13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g1c6c10c01189ee13_24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g1c6c10c01189ee13_246"/>
          <p:cNvSpPr txBox="1"/>
          <p:nvPr/>
        </p:nvSpPr>
        <p:spPr>
          <a:xfrm>
            <a:off x="301625" y="1397100"/>
            <a:ext cx="852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plan lessons to motivate students?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g1c6c10c01189ee13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g1c6c10c01189ee13_25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g1c6c10c01189ee13_254"/>
          <p:cNvSpPr txBox="1"/>
          <p:nvPr/>
        </p:nvSpPr>
        <p:spPr>
          <a:xfrm>
            <a:off x="301625" y="1414725"/>
            <a:ext cx="8529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16–20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16. _____ I show students how to practice English outside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17. _____ I help students make connections from their learning to their own lives.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18. _____ I make language learning enjoyable.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19. _____ I use a variety of approaches to appeal to different students.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20. _____ I create ways for students to be active as soon as they walk in class.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1c6c10c01189ee13_26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1c6c10c01189ee13_261"/>
          <p:cNvSpPr txBox="1"/>
          <p:nvPr/>
        </p:nvSpPr>
        <p:spPr>
          <a:xfrm>
            <a:off x="287500" y="276720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0" name="Google Shape;1020;g1c6c10c01189ee13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g1c6c10c01189ee13_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g1c6c10c01189ee13_268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ACTIVITY: Turn and Talk / Activity Tracker: 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Google Shape;1028;g1c6c10c01189ee13_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e38534a5a9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e38534a5a9_0_0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3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Design High-Quality Lessons for Language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6" name="Google Shape;1036;ge38534a5a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1037" name="Google Shape;1037;ge38534a5a9_0_0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ge38534a5a9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e38534a5a9_0_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e38534a5a9_0_8"/>
          <p:cNvSpPr txBox="1"/>
          <p:nvPr/>
        </p:nvSpPr>
        <p:spPr>
          <a:xfrm>
            <a:off x="498750" y="2413050"/>
            <a:ext cx="8231700" cy="2031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prepare lessons with clear language objectives and share the objectives with their students.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e38534a5a9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e38534a5a9_0_1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ge38534a5a9_0_15"/>
          <p:cNvSpPr txBox="1"/>
          <p:nvPr/>
        </p:nvSpPr>
        <p:spPr>
          <a:xfrm>
            <a:off x="301625" y="1372675"/>
            <a:ext cx="87012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objectives, teachers need to ask these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my students </a:t>
            </a:r>
            <a:r>
              <a:rPr b="0" i="1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when they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students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about?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ge38534a5a9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02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ge38534a5a9_0_2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ge38534a5a9_0_22"/>
          <p:cNvSpPr txBox="1"/>
          <p:nvPr/>
        </p:nvSpPr>
        <p:spPr>
          <a:xfrm>
            <a:off x="301625" y="1435625"/>
            <a:ext cx="8646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answers to those questions help you decide 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students need.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r>
              <a:rPr b="1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what students </a:t>
            </a:r>
            <a:r>
              <a:rPr b="1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language.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ge42aef80e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02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ge42aef80e8_0_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ge42aef80e8_0_1"/>
          <p:cNvSpPr txBox="1"/>
          <p:nvPr/>
        </p:nvSpPr>
        <p:spPr>
          <a:xfrm>
            <a:off x="301625" y="1435625"/>
            <a:ext cx="8646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five items you need to take on a vacation.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weather in your city to the weather in Paris.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happening in a picture of a beach in five or more written sentences.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events of a story you read about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Olga’s trip to Samarkand.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ea936a2ac3_1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a936a2ac3_1_58"/>
          <p:cNvSpPr/>
          <p:nvPr/>
        </p:nvSpPr>
        <p:spPr>
          <a:xfrm>
            <a:off x="300550" y="49200"/>
            <a:ext cx="6863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ea936a2ac3_1_58"/>
          <p:cNvSpPr txBox="1"/>
          <p:nvPr/>
        </p:nvSpPr>
        <p:spPr>
          <a:xfrm>
            <a:off x="300550" y="1396200"/>
            <a:ext cx="8470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are TESOL’s ideas for excellent teaching of English learners.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connect TESOL’s . . 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ea936a2ac3_1_58"/>
          <p:cNvSpPr/>
          <p:nvPr/>
        </p:nvSpPr>
        <p:spPr>
          <a:xfrm>
            <a:off x="4417900" y="37167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learning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ea936a2ac3_1_58"/>
          <p:cNvSpPr/>
          <p:nvPr/>
        </p:nvSpPr>
        <p:spPr>
          <a:xfrm>
            <a:off x="2316800" y="4371925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ea936a2ac3_1_58"/>
          <p:cNvSpPr/>
          <p:nvPr/>
        </p:nvSpPr>
        <p:spPr>
          <a:xfrm>
            <a:off x="5610875" y="46695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ea936a2ac3_1_58"/>
          <p:cNvSpPr/>
          <p:nvPr/>
        </p:nvSpPr>
        <p:spPr>
          <a:xfrm>
            <a:off x="463100" y="3564300"/>
            <a:ext cx="2997300" cy="11052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ge38534a5a9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1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ge38534a5a9_0_29"/>
          <p:cNvSpPr/>
          <p:nvPr/>
        </p:nvSpPr>
        <p:spPr>
          <a:xfrm>
            <a:off x="177600" y="41750"/>
            <a:ext cx="7108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ge38534a5a9_0_29"/>
          <p:cNvSpPr txBox="1"/>
          <p:nvPr/>
        </p:nvSpPr>
        <p:spPr>
          <a:xfrm>
            <a:off x="177600" y="1351050"/>
            <a:ext cx="85110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you know what the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are, you can decide 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need.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structures (grammar) and vocabulary that students need to perform the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ge42aef80e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1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e42aef80e8_0_8"/>
          <p:cNvSpPr/>
          <p:nvPr/>
        </p:nvSpPr>
        <p:spPr>
          <a:xfrm>
            <a:off x="177600" y="41750"/>
            <a:ext cx="7108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ge42aef80e8_0_8"/>
          <p:cNvSpPr txBox="1"/>
          <p:nvPr/>
        </p:nvSpPr>
        <p:spPr>
          <a:xfrm>
            <a:off x="177600" y="1351050"/>
            <a:ext cx="8511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Orally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weather in your city to the weather in Paris.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weather vocabulary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comparatives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6" name="Google Shape;1086;ge42aef80e8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5750" y="2083100"/>
            <a:ext cx="2431700" cy="330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ge38534a5a9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975" y="-1680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e38534a5a9_0_36"/>
          <p:cNvSpPr/>
          <p:nvPr/>
        </p:nvSpPr>
        <p:spPr>
          <a:xfrm>
            <a:off x="191250" y="41750"/>
            <a:ext cx="7095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ge38534a5a9_0_36"/>
          <p:cNvSpPr txBox="1"/>
          <p:nvPr/>
        </p:nvSpPr>
        <p:spPr>
          <a:xfrm>
            <a:off x="186600" y="1371325"/>
            <a:ext cx="87708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is happening in a picture of a beach in five or more written sentences.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language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the students need to master this objective?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5" name="Google Shape;1095;ge38534a5a9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561" y="3377275"/>
            <a:ext cx="3532765" cy="24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ge38534a5a9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ge38534a5a9_0_4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ge38534a5a9_0_44"/>
          <p:cNvSpPr txBox="1"/>
          <p:nvPr/>
        </p:nvSpPr>
        <p:spPr>
          <a:xfrm>
            <a:off x="432000" y="1399925"/>
            <a:ext cx="8297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you create the objective, ask yourself these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I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student do?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I </a:t>
            </a:r>
            <a:r>
              <a:rPr b="0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student’s success?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the clearer the objective is, the easier it will be to observe and measure!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ge38534a5a9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ge38534a5a9_0_5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ge38534a5a9_0_51"/>
          <p:cNvSpPr txBox="1"/>
          <p:nvPr/>
        </p:nvSpPr>
        <p:spPr>
          <a:xfrm>
            <a:off x="301625" y="1399925"/>
            <a:ext cx="8625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Next, think about the support you need to give students to help them master the objective.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vocabulary practice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grammar instruction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opportunities for practice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focused feedback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Google Shape;1117;ge38534a5a9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ge38534a5a9_0_5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ge38534a5a9_0_58"/>
          <p:cNvSpPr txBox="1"/>
          <p:nvPr/>
        </p:nvSpPr>
        <p:spPr>
          <a:xfrm>
            <a:off x="301625" y="1399925"/>
            <a:ext cx="857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Then, think about how you will communicate the objective to the students.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on the board / showing on screen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aloud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demonstrating or modeling / showing examples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ge38534a5a9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ge38534a5a9_0_65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ge38534a5a9_0_65"/>
          <p:cNvSpPr txBox="1"/>
          <p:nvPr/>
        </p:nvSpPr>
        <p:spPr>
          <a:xfrm>
            <a:off x="301625" y="1399925"/>
            <a:ext cx="856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Finally, decide how you will encourage your students to participate.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8" name="Google Shape;1128;ge38534a5a9_0_65"/>
          <p:cNvGraphicFramePr/>
          <p:nvPr/>
        </p:nvGraphicFramePr>
        <p:xfrm>
          <a:off x="553050" y="2877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644000"/>
                <a:gridCol w="2644000"/>
                <a:gridCol w="2644000"/>
              </a:tblGrid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Enthusiasm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Games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/>
                        <a:t>Rewards</a:t>
                      </a:r>
                      <a:endParaRPr b="1" sz="2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ge38534a5a9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ge38534a5a9_0_72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ge38534a5a9_0_72"/>
          <p:cNvSpPr txBox="1"/>
          <p:nvPr/>
        </p:nvSpPr>
        <p:spPr>
          <a:xfrm>
            <a:off x="50940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use oral and written English that students can understand.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ge38534a5a9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ge38534a5a9_0_79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4" name="Google Shape;1144;ge38534a5a9_0_79"/>
          <p:cNvGraphicFramePr/>
          <p:nvPr/>
        </p:nvGraphicFramePr>
        <p:xfrm>
          <a:off x="219950" y="132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908375"/>
                <a:gridCol w="2908375"/>
                <a:gridCol w="2908375"/>
              </a:tblGrid>
              <a:tr h="55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Scaffolding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 for Explaining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Demonstrations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325"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 and face expressions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English 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vocabulary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emphasizing important words 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charts / graphs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graphic organizers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objects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video/audio clips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highlighted text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bilingual glossaries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dictionaries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Arial"/>
                        <a:buNone/>
                      </a:pPr>
                      <a:r>
                        <a:t/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modeling good English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 playing an activity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helping students do written exercises with think-aloud examples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71475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50"/>
                        <a:buFont typeface="Calibri"/>
                        <a:buChar char="●"/>
                      </a:pPr>
                      <a:r>
                        <a:rPr lang="en-US" sz="22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sharing good examples of essays, projects, etc.</a:t>
                      </a:r>
                      <a:endParaRPr sz="2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ge38534a5a9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ge38534a5a9_0_8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ge38534a5a9_0_86"/>
          <p:cNvSpPr txBox="1"/>
          <p:nvPr/>
        </p:nvSpPr>
        <p:spPr>
          <a:xfrm>
            <a:off x="343050" y="1393675"/>
            <a:ext cx="84579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teachers adapt their language?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clearly.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at a slower speed for beginner students and a normal speed for advanced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information in different ways.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hand and face expressions.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important words.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key words when speaking.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ea936a2ac3_1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ea936a2ac3_1_69"/>
          <p:cNvSpPr/>
          <p:nvPr/>
        </p:nvSpPr>
        <p:spPr>
          <a:xfrm>
            <a:off x="341525" y="49200"/>
            <a:ext cx="682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ea936a2ac3_1_69"/>
          <p:cNvSpPr txBox="1"/>
          <p:nvPr/>
        </p:nvSpPr>
        <p:spPr>
          <a:xfrm>
            <a:off x="341525" y="1396200"/>
            <a:ext cx="810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. . 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ea936a2ac3_1_69"/>
          <p:cNvSpPr txBox="1"/>
          <p:nvPr/>
        </p:nvSpPr>
        <p:spPr>
          <a:xfrm>
            <a:off x="3425475" y="2547849"/>
            <a:ext cx="254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universal.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ea936a2ac3_1_69"/>
          <p:cNvSpPr txBox="1"/>
          <p:nvPr/>
        </p:nvSpPr>
        <p:spPr>
          <a:xfrm>
            <a:off x="5975175" y="3913225"/>
            <a:ext cx="290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teachers and students be successful in any program.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ea936a2ac3_1_69"/>
          <p:cNvSpPr txBox="1"/>
          <p:nvPr/>
        </p:nvSpPr>
        <p:spPr>
          <a:xfrm>
            <a:off x="341525" y="5659025"/>
            <a:ext cx="610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from many years of research.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ea936a2ac3_1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950" y="970761"/>
            <a:ext cx="2683502" cy="16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ea936a2ac3_1_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675" y="3429001"/>
            <a:ext cx="5304826" cy="23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a936a2ac3_1_69"/>
          <p:cNvPicPr preferRelativeResize="0"/>
          <p:nvPr/>
        </p:nvPicPr>
        <p:blipFill rotWithShape="1">
          <a:blip r:embed="rId6">
            <a:alphaModFix/>
          </a:blip>
          <a:srcRect b="0" l="0" r="36106" t="0"/>
          <a:stretch/>
        </p:blipFill>
        <p:spPr>
          <a:xfrm>
            <a:off x="5975175" y="1494910"/>
            <a:ext cx="2683501" cy="241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ge38534a5a9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ge38534a5a9_0_9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ge38534a5a9_0_93"/>
          <p:cNvSpPr txBox="1"/>
          <p:nvPr/>
        </p:nvSpPr>
        <p:spPr>
          <a:xfrm>
            <a:off x="301625" y="1443450"/>
            <a:ext cx="87075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teachers give clear directions?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same classroom management and routines every day.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simple directions with patterned language.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clapping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rhymes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and face expressions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tasks into smaller parts.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every part of a task.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ge38534a5a9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ge38534a5a9_0_100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ge38534a5a9_0_100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3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have active classrooms where students can actively practice English with interesting topics.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e38534a5a9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e38534a5a9_0_107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ge38534a5a9_0_107"/>
          <p:cNvSpPr txBox="1"/>
          <p:nvPr/>
        </p:nvSpPr>
        <p:spPr>
          <a:xfrm>
            <a:off x="301625" y="1578125"/>
            <a:ext cx="8561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give students more opportunities to participate?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sure that you do not just rely on “good speakers” (Numbered Heads Together, Think-Pair-Share).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follow-up questions: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“Say more on that.”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“Do you agree or disagree with that?”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“Why do you think that?”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“Explain why you chose this answer.”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ge38534a5a9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ge38534a5a9_0_11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3: Design High-Quality Lessons for Language Development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ge38534a5a9_0_114"/>
          <p:cNvSpPr txBox="1"/>
          <p:nvPr/>
        </p:nvSpPr>
        <p:spPr>
          <a:xfrm>
            <a:off x="267450" y="1433975"/>
            <a:ext cx="860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you use active language throughout a lesson?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5" name="Google Shape;1185;ge38534a5a9_0_114"/>
          <p:cNvGraphicFramePr/>
          <p:nvPr/>
        </p:nvGraphicFramePr>
        <p:xfrm>
          <a:off x="-51250" y="2382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257500"/>
                <a:gridCol w="2257500"/>
                <a:gridCol w="2257500"/>
                <a:gridCol w="2257500"/>
              </a:tblGrid>
              <a:tr h="57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Concluding</a:t>
                      </a:r>
                      <a:endParaRPr b="1" sz="2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1825"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Roving Charts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K–W–L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Four Corners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Anticipation Guides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 Experience Approach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Sorting Tasks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Frames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Directed Reading- Thinking Activity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Reciprocal Thinking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 Mapping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T-Charts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Dialogue Journals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Readers’ Theater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to Graphics and Back Again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 Frames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Rubrics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Collaborative Dialogues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Comprehension Checks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Numbered Heads Together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Stir the Class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42aef80e8_0_17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ge42aef80e8_0_17"/>
          <p:cNvSpPr txBox="1"/>
          <p:nvPr/>
        </p:nvSpPr>
        <p:spPr>
          <a:xfrm>
            <a:off x="287500" y="2767200"/>
            <a:ext cx="8377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3-2-1 Uzbekistan! 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3" name="Google Shape;1193;ge42aef80e8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ge42aef80e8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e42aef80e8_0_2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3-2-1 Uzbekistan!</a:t>
            </a:r>
            <a:endParaRPr b="1" i="0" sz="36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ge42aef80e8_0_24"/>
          <p:cNvSpPr txBox="1"/>
          <p:nvPr/>
        </p:nvSpPr>
        <p:spPr>
          <a:xfrm>
            <a:off x="291300" y="1453000"/>
            <a:ext cx="85614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1: Teachers prepare lessons with clear language objectives and share the objectives with their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2: Teachers use oral and written English that students can understand.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3: Teachers  have active classrooms where students can actively practice English with interesting topics.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ge42aef80e8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5" y="1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ge42aef80e8_0_31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3-2-1 Uzbekistan!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ge42aef80e8_0_31"/>
          <p:cNvSpPr txBox="1"/>
          <p:nvPr/>
        </p:nvSpPr>
        <p:spPr>
          <a:xfrm>
            <a:off x="291300" y="1453000"/>
            <a:ext cx="85614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name of your assigned region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your table-group to add the 3-2-1 information in the boxes.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all of the information to poster paper.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ready to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 about your region and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questions about other groups’ regions. You can add drawings if you like.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ge42aef80e8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25" y="-9939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ge42aef80e8_0_38"/>
          <p:cNvSpPr/>
          <p:nvPr/>
        </p:nvSpPr>
        <p:spPr>
          <a:xfrm>
            <a:off x="540150" y="41750"/>
            <a:ext cx="6746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MODELING: 3-2-1 Uzbekistan!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7" name="Google Shape;1217;ge42aef80e8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0077" y="629025"/>
            <a:ext cx="4502825" cy="5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gea936a2ac3_1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ea936a2ac3_1_99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ACTIVITY: Turn and Talk / Activity Tracker: </a:t>
            </a:r>
            <a:r>
              <a:rPr b="1" lang="en-US" sz="36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3-2-1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5" name="Google Shape;1225;gea936a2ac3_1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g1c6c10c01189ee13_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g1c6c10c01189ee13_328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REVIEW and WRAP-UP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g1c6c10c01189ee13_328"/>
          <p:cNvSpPr txBox="1"/>
          <p:nvPr/>
        </p:nvSpPr>
        <p:spPr>
          <a:xfrm>
            <a:off x="272850" y="1300000"/>
            <a:ext cx="8064900" cy="6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Retell your partner what you learned about Principles 1-3. How did we facilitate your learning today?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Extend: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6Ps Resources Graphic Organizer, What other activities do you know that might support each principle? Add a few to the notes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Reflect: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questions do you have? What connections are you making between The 6Ps and your teaching?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ea936a2ac3_1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ea936a2ac3_1_82"/>
          <p:cNvSpPr/>
          <p:nvPr/>
        </p:nvSpPr>
        <p:spPr>
          <a:xfrm>
            <a:off x="327875" y="49200"/>
            <a:ext cx="6836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and why did TESOL develop The 6 Ps?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6Ps graphic design.pdf" id="208" name="Google Shape;208;gea936a2ac3_1_82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4048" l="0" r="0" t="11256"/>
          <a:stretch/>
        </p:blipFill>
        <p:spPr>
          <a:xfrm>
            <a:off x="3934174" y="1567625"/>
            <a:ext cx="4851900" cy="46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ea936a2ac3_1_82"/>
          <p:cNvSpPr txBox="1"/>
          <p:nvPr/>
        </p:nvSpPr>
        <p:spPr>
          <a:xfrm>
            <a:off x="327875" y="3881825"/>
            <a:ext cx="33432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“Knowledge of more than one language and culture is advantageous for all students.”</a:t>
            </a:r>
            <a:b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(TESOL)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ea936a2ac3_1_82"/>
          <p:cNvSpPr txBox="1"/>
          <p:nvPr/>
        </p:nvSpPr>
        <p:spPr>
          <a:xfrm>
            <a:off x="257925" y="1606500"/>
            <a:ext cx="35673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are universal, come from many years of research, and help teachers and students be successful in any program.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gea936a2ac3_1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ea936a2ac3_1_106"/>
          <p:cNvSpPr/>
          <p:nvPr/>
        </p:nvSpPr>
        <p:spPr>
          <a:xfrm>
            <a:off x="314200" y="59425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REVIEW and WRAP-UP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gea936a2ac3_1_106"/>
          <p:cNvSpPr txBox="1"/>
          <p:nvPr/>
        </p:nvSpPr>
        <p:spPr>
          <a:xfrm>
            <a:off x="272850" y="1300000"/>
            <a:ext cx="8064900" cy="5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tomorrow: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all 6 Ps Materials.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explore Principles 4-6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do group microteaching and planning in the afternoon.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want to bring a laptop or tablet if you have it.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a936a2ac3_0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ea936a2ac3_0_0"/>
          <p:cNvSpPr txBox="1"/>
          <p:nvPr/>
        </p:nvSpPr>
        <p:spPr>
          <a:xfrm>
            <a:off x="227950" y="1826050"/>
            <a:ext cx="84966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 for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Exemplary Teaching of English Learners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 b="1" i="1" sz="24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International Association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Language Teaching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Development Program – Uzbekistan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ea936a2ac3_0_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ea936a2a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Table-Group Introductions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14200" y="1443450"/>
            <a:ext cx="851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992" y="1443450"/>
            <a:ext cx="6248006" cy="46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Today’s Objectives 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 txBox="1"/>
          <p:nvPr/>
        </p:nvSpPr>
        <p:spPr>
          <a:xfrm>
            <a:off x="314200" y="1390600"/>
            <a:ext cx="8485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will be able to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The 6 Principles for Exemplary Teaching of English Learners;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discuss how we teach English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describe the characteristics of specific age groups; and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Principles 1, 2, and 3 in more detail.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/>
        </p:nvSpPr>
        <p:spPr>
          <a:xfrm>
            <a:off x="288275" y="276720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Stand Up / Sit Down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and/or read each statement. If it is true for you, stand up. If it is not true for you, sit down.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around so you can learn new information about your colleagues. 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EXTENSION: Ask follow-up questions to people near you.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e267438f70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267438f70_0_23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e267438f70_0_23"/>
          <p:cNvSpPr txBox="1"/>
          <p:nvPr/>
        </p:nvSpPr>
        <p:spPr>
          <a:xfrm>
            <a:off x="286900" y="1443450"/>
            <a:ext cx="855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live in the United States.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taught English for more than 25 years.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 pet.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a936a2ac3_1_9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ea936a2ac3_1_90"/>
          <p:cNvSpPr txBox="1"/>
          <p:nvPr/>
        </p:nvSpPr>
        <p:spPr>
          <a:xfrm>
            <a:off x="227950" y="3231550"/>
            <a:ext cx="849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Welcome &amp; </a:t>
            </a:r>
            <a:endParaRPr b="1"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ea936a2ac3_1_90"/>
          <p:cNvSpPr txBox="1"/>
          <p:nvPr/>
        </p:nvSpPr>
        <p:spPr>
          <a:xfrm>
            <a:off x="2260827" y="6644800"/>
            <a:ext cx="462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2021 TESOL International Association. All rights reserved.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ea936a2ac3_1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e267438f70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267438f70_0_2"/>
          <p:cNvSpPr/>
          <p:nvPr/>
        </p:nvSpPr>
        <p:spPr>
          <a:xfrm>
            <a:off x="286900" y="16500"/>
            <a:ext cx="6779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e267438f70_0_2"/>
          <p:cNvSpPr txBox="1"/>
          <p:nvPr/>
        </p:nvSpPr>
        <p:spPr>
          <a:xfrm>
            <a:off x="286900" y="1443450"/>
            <a:ext cx="8558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if you . . 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to visit new places.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passport.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traveled by plane.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visited the United States.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like to travel to space.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stand on one foot for 10 seconds (show us!)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d8c811722_0_6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dd8c811722_0_6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ACTIVITY: MODELING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dd8c81172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dd8c811722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dd8c811722_0_14"/>
          <p:cNvSpPr/>
          <p:nvPr/>
        </p:nvSpPr>
        <p:spPr>
          <a:xfrm>
            <a:off x="191600" y="16500"/>
            <a:ext cx="7315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5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Turn and Talk / Activity Tracker: Stand Up / Sit Down</a:t>
            </a:r>
            <a:endParaRPr b="1" i="0" sz="35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dd8c811722_0_14"/>
          <p:cNvSpPr txBox="1"/>
          <p:nvPr/>
        </p:nvSpPr>
        <p:spPr>
          <a:xfrm>
            <a:off x="341525" y="1444450"/>
            <a:ext cx="8504100" cy="53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each activity, you will talk in your table-group about these four questions: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do?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we do it?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we do it?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 adapt this activity to use in my classroom?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discuss each activity, take notes on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Tracker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ge267438f7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e267438f70_0_30"/>
          <p:cNvSpPr/>
          <p:nvPr/>
        </p:nvSpPr>
        <p:spPr>
          <a:xfrm>
            <a:off x="205125" y="16500"/>
            <a:ext cx="712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Stand Up / Sit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e267438f70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38" y="2347975"/>
            <a:ext cx="8301176" cy="2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d8c811722_0_7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dd8c811722_0_70"/>
          <p:cNvSpPr txBox="1"/>
          <p:nvPr/>
        </p:nvSpPr>
        <p:spPr>
          <a:xfrm>
            <a:off x="295192" y="3074989"/>
            <a:ext cx="855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 We Learn English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dd8c811722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f51e0fa5a_0_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df51e0fa5a_0_23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df51e0fa5a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dd8c811722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dd8c811722_0_100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dd8c811722_0_100"/>
          <p:cNvSpPr txBox="1"/>
          <p:nvPr/>
        </p:nvSpPr>
        <p:spPr>
          <a:xfrm>
            <a:off x="314200" y="1462475"/>
            <a:ext cx="8483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and/or listen to the statement.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statement and choose your opinion: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L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Disagree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the corner of the room which best represents your opinion.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on your choice if asked.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e267438f70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e267438f70_0_60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e267438f70_0_60"/>
          <p:cNvSpPr txBox="1"/>
          <p:nvPr/>
        </p:nvSpPr>
        <p:spPr>
          <a:xfrm>
            <a:off x="314200" y="1462475"/>
            <a:ext cx="848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Chocolate is the best kind of ice cream.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5" name="Google Shape;325;ge267438f70_0_60"/>
          <p:cNvGraphicFramePr/>
          <p:nvPr/>
        </p:nvGraphicFramePr>
        <p:xfrm>
          <a:off x="1179850" y="221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3376200"/>
                <a:gridCol w="3376200"/>
              </a:tblGrid>
              <a:tr h="1892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dd8c811722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dd8c811722_0_115"/>
          <p:cNvSpPr/>
          <p:nvPr/>
        </p:nvSpPr>
        <p:spPr>
          <a:xfrm>
            <a:off x="286900" y="16500"/>
            <a:ext cx="683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dd8c811722_0_115"/>
          <p:cNvSpPr txBox="1"/>
          <p:nvPr/>
        </p:nvSpPr>
        <p:spPr>
          <a:xfrm>
            <a:off x="286900" y="1386275"/>
            <a:ext cx="85248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4" name="Google Shape;334;gdd8c811722_0_115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dd8c811722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dd8c811722_0_128"/>
          <p:cNvSpPr/>
          <p:nvPr/>
        </p:nvSpPr>
        <p:spPr>
          <a:xfrm>
            <a:off x="27762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dd8c811722_0_128"/>
          <p:cNvSpPr txBox="1"/>
          <p:nvPr/>
        </p:nvSpPr>
        <p:spPr>
          <a:xfrm>
            <a:off x="341525" y="1462475"/>
            <a:ext cx="84837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1: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My job is to teach my students English. I don’t need to think about their ability to speak another language(s).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bilingual helps students remember more at one time. Successful teachers help students develop their bilingualism.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936a2ac3_1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ea936a2ac3_1_0"/>
          <p:cNvSpPr txBox="1"/>
          <p:nvPr/>
        </p:nvSpPr>
        <p:spPr>
          <a:xfrm>
            <a:off x="308550" y="2767200"/>
            <a:ext cx="8526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ea936a2ac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dd8c811722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dd8c811722_0_136"/>
          <p:cNvSpPr/>
          <p:nvPr/>
        </p:nvSpPr>
        <p:spPr>
          <a:xfrm>
            <a:off x="288275" y="16500"/>
            <a:ext cx="6725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dd8c811722_0_136"/>
          <p:cNvSpPr txBox="1"/>
          <p:nvPr/>
        </p:nvSpPr>
        <p:spPr>
          <a:xfrm>
            <a:off x="341525" y="1462475"/>
            <a:ext cx="84564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gdd8c811722_0_136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dd8c811722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dd8c811722_0_144"/>
          <p:cNvSpPr/>
          <p:nvPr/>
        </p:nvSpPr>
        <p:spPr>
          <a:xfrm>
            <a:off x="285275" y="16500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dd8c811722_0_144"/>
          <p:cNvSpPr txBox="1"/>
          <p:nvPr/>
        </p:nvSpPr>
        <p:spPr>
          <a:xfrm>
            <a:off x="327875" y="1462475"/>
            <a:ext cx="85110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2: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 cannot motivate my students if they do not want to learn English.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is important to learning. Successful teachers make a classroom environment and lessons that can help to motivate students.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dd8c811722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dd8c811722_0_156"/>
          <p:cNvSpPr/>
          <p:nvPr/>
        </p:nvSpPr>
        <p:spPr>
          <a:xfrm>
            <a:off x="280675" y="16500"/>
            <a:ext cx="6711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dd8c811722_0_156"/>
          <p:cNvSpPr txBox="1"/>
          <p:nvPr/>
        </p:nvSpPr>
        <p:spPr>
          <a:xfrm>
            <a:off x="355200" y="1462475"/>
            <a:ext cx="84426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gdd8c811722_0_156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dd8c811722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dd8c811722_0_164"/>
          <p:cNvSpPr/>
          <p:nvPr/>
        </p:nvSpPr>
        <p:spPr>
          <a:xfrm>
            <a:off x="271576" y="16495"/>
            <a:ext cx="6301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dd8c811722_0_164"/>
          <p:cNvSpPr txBox="1"/>
          <p:nvPr/>
        </p:nvSpPr>
        <p:spPr>
          <a:xfrm>
            <a:off x="314175" y="1462475"/>
            <a:ext cx="85248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3: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Students should start learning English when they are very young.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should help students start learning at any age. Students of different ages have different strengths.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dd8c811722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dd8c811722_0_171"/>
          <p:cNvSpPr/>
          <p:nvPr/>
        </p:nvSpPr>
        <p:spPr>
          <a:xfrm>
            <a:off x="285275" y="62725"/>
            <a:ext cx="673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dd8c811722_0_171"/>
          <p:cNvSpPr txBox="1"/>
          <p:nvPr/>
        </p:nvSpPr>
        <p:spPr>
          <a:xfrm>
            <a:off x="327875" y="1462475"/>
            <a:ext cx="8497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5" name="Google Shape;385;gdd8c811722_0_171"/>
          <p:cNvGraphicFramePr/>
          <p:nvPr/>
        </p:nvGraphicFramePr>
        <p:xfrm>
          <a:off x="2242850" y="3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{C374ABE2-F9EE-414B-B6A0-12E39E556E51}</a:tableStyleId>
              </a:tblPr>
              <a:tblGrid>
                <a:gridCol w="2329150"/>
                <a:gridCol w="2329150"/>
              </a:tblGrid>
              <a:tr h="14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Strongly Disagree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dd8c811722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dd8c811722_0_179"/>
          <p:cNvSpPr/>
          <p:nvPr/>
        </p:nvSpPr>
        <p:spPr>
          <a:xfrm>
            <a:off x="3142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dd8c811722_0_179"/>
          <p:cNvSpPr txBox="1"/>
          <p:nvPr/>
        </p:nvSpPr>
        <p:spPr>
          <a:xfrm>
            <a:off x="314200" y="1435150"/>
            <a:ext cx="8456400" cy="3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Belief 4: </a:t>
            </a:r>
            <a:r>
              <a:rPr b="0" i="0" lang="en-US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Some students can learn English, and some students cannot learn English.</a:t>
            </a:r>
            <a:endParaRPr b="0" i="0" sz="3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Response to Consider: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Anybody who learned a first language can learn a second language if teachers offer the right ways to practice.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267438f70_0_9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e267438f70_0_9"/>
          <p:cNvSpPr txBox="1"/>
          <p:nvPr/>
        </p:nvSpPr>
        <p:spPr>
          <a:xfrm>
            <a:off x="316050" y="276720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 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Four Corners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e267438f7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dd8c811722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dd8c811722_0_93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dd8c811722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804650" y="2655425"/>
            <a:ext cx="7501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df51e0fa5a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df51e0fa5a_0_48"/>
          <p:cNvSpPr/>
          <p:nvPr/>
        </p:nvSpPr>
        <p:spPr>
          <a:xfrm>
            <a:off x="294325" y="0"/>
            <a:ext cx="719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df51e0fa5a_0_48"/>
          <p:cNvSpPr/>
          <p:nvPr/>
        </p:nvSpPr>
        <p:spPr>
          <a:xfrm>
            <a:off x="368850" y="1430300"/>
            <a:ext cx="83163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need to use many different resources.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df51e0fa5a_0_48"/>
          <p:cNvSpPr txBox="1"/>
          <p:nvPr/>
        </p:nvSpPr>
        <p:spPr>
          <a:xfrm>
            <a:off x="422225" y="3039525"/>
            <a:ext cx="142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df51e0fa5a_0_48"/>
          <p:cNvSpPr txBox="1"/>
          <p:nvPr/>
        </p:nvSpPr>
        <p:spPr>
          <a:xfrm>
            <a:off x="3534886" y="5805500"/>
            <a:ext cx="339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hand /face expressions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df51e0fa5a_0_48"/>
          <p:cNvSpPr txBox="1"/>
          <p:nvPr/>
        </p:nvSpPr>
        <p:spPr>
          <a:xfrm>
            <a:off x="4317125" y="1949813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df51e0fa5a_0_48"/>
          <p:cNvSpPr txBox="1"/>
          <p:nvPr/>
        </p:nvSpPr>
        <p:spPr>
          <a:xfrm>
            <a:off x="130600" y="535390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routines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df51e0fa5a_0_48"/>
          <p:cNvSpPr txBox="1"/>
          <p:nvPr/>
        </p:nvSpPr>
        <p:spPr>
          <a:xfrm>
            <a:off x="6733588" y="5137650"/>
            <a:ext cx="182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df51e0fa5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4400" y="1826384"/>
            <a:ext cx="2087674" cy="18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df51e0fa5a_0_48"/>
          <p:cNvPicPr preferRelativeResize="0"/>
          <p:nvPr/>
        </p:nvPicPr>
        <p:blipFill rotWithShape="1">
          <a:blip r:embed="rId5">
            <a:alphaModFix/>
          </a:blip>
          <a:srcRect b="0" l="0" r="38210" t="0"/>
          <a:stretch/>
        </p:blipFill>
        <p:spPr>
          <a:xfrm>
            <a:off x="6858150" y="2885353"/>
            <a:ext cx="1827002" cy="225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df51e0fa5a_0_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675" y="3885050"/>
            <a:ext cx="3234326" cy="22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df51e0fa5a_0_48"/>
          <p:cNvPicPr preferRelativeResize="0"/>
          <p:nvPr/>
        </p:nvPicPr>
        <p:blipFill rotWithShape="1">
          <a:blip r:embed="rId7">
            <a:alphaModFix/>
          </a:blip>
          <a:srcRect b="7559" l="18893" r="7560" t="35416"/>
          <a:stretch/>
        </p:blipFill>
        <p:spPr>
          <a:xfrm>
            <a:off x="3806375" y="2487756"/>
            <a:ext cx="2887475" cy="147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df51e0fa5a_0_48"/>
          <p:cNvPicPr preferRelativeResize="0"/>
          <p:nvPr/>
        </p:nvPicPr>
        <p:blipFill rotWithShape="1">
          <a:blip r:embed="rId8">
            <a:alphaModFix/>
          </a:blip>
          <a:srcRect b="13436" l="4855" r="7030" t="5030"/>
          <a:stretch/>
        </p:blipFill>
        <p:spPr>
          <a:xfrm>
            <a:off x="4447575" y="4140200"/>
            <a:ext cx="1826998" cy="1690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a936a2ac3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a936a2ac3_1_7"/>
          <p:cNvSpPr/>
          <p:nvPr/>
        </p:nvSpPr>
        <p:spPr>
          <a:xfrm>
            <a:off x="279275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a936a2ac3_1_7"/>
          <p:cNvSpPr txBox="1"/>
          <p:nvPr/>
        </p:nvSpPr>
        <p:spPr>
          <a:xfrm>
            <a:off x="355200" y="1409100"/>
            <a:ext cx="8520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vocabulary word in each box on this paper.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note about the meaning of each vocabulary word that you know.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the meanings of the vocabulary you do not know.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df51e0fa5a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df51e0fa5a_0_73"/>
          <p:cNvSpPr/>
          <p:nvPr/>
        </p:nvSpPr>
        <p:spPr>
          <a:xfrm>
            <a:off x="300550" y="0"/>
            <a:ext cx="7264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df51e0fa5a_0_73"/>
          <p:cNvSpPr/>
          <p:nvPr/>
        </p:nvSpPr>
        <p:spPr>
          <a:xfrm>
            <a:off x="300550" y="1430300"/>
            <a:ext cx="84702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Teachers need to help students use their own resources.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df51e0fa5a_0_73"/>
          <p:cNvSpPr txBox="1"/>
          <p:nvPr/>
        </p:nvSpPr>
        <p:spPr>
          <a:xfrm>
            <a:off x="2426003" y="3429000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knowing another language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df51e0fa5a_0_73"/>
          <p:cNvSpPr txBox="1"/>
          <p:nvPr/>
        </p:nvSpPr>
        <p:spPr>
          <a:xfrm>
            <a:off x="4420438" y="486200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having a friendly smile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df51e0fa5a_0_73"/>
          <p:cNvSpPr txBox="1"/>
          <p:nvPr/>
        </p:nvSpPr>
        <p:spPr>
          <a:xfrm>
            <a:off x="300554" y="4986375"/>
            <a:ext cx="248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playing a musical instrument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df51e0fa5a_0_73"/>
          <p:cNvSpPr txBox="1"/>
          <p:nvPr/>
        </p:nvSpPr>
        <p:spPr>
          <a:xfrm>
            <a:off x="6492250" y="2003150"/>
            <a:ext cx="182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finishing a previous level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df51e0fa5a_0_73"/>
          <p:cNvSpPr txBox="1"/>
          <p:nvPr/>
        </p:nvSpPr>
        <p:spPr>
          <a:xfrm>
            <a:off x="6492254" y="5383025"/>
            <a:ext cx="23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a bilingual dictionary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gdf51e0fa5a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46" y="2523435"/>
            <a:ext cx="1827000" cy="23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df51e0fa5a_0_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2850" y="2003142"/>
            <a:ext cx="2370925" cy="16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df51e0fa5a_0_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8025" y="4352400"/>
            <a:ext cx="1827002" cy="182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df51e0fa5a_0_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9182" y="1932963"/>
            <a:ext cx="2241725" cy="20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df51e0fa5a_0_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0197" y="3996050"/>
            <a:ext cx="1926726" cy="14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df51e0fa5a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df51e0fa5a_0_92"/>
          <p:cNvSpPr/>
          <p:nvPr/>
        </p:nvSpPr>
        <p:spPr>
          <a:xfrm>
            <a:off x="277650" y="0"/>
            <a:ext cx="722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What Teachers Need to Make Effective English Lessons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df51e0fa5a_0_92"/>
          <p:cNvSpPr/>
          <p:nvPr/>
        </p:nvSpPr>
        <p:spPr>
          <a:xfrm>
            <a:off x="341525" y="1430300"/>
            <a:ext cx="85248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Teachers need to know a lot about English.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df51e0fa5a_0_92"/>
          <p:cNvSpPr/>
          <p:nvPr/>
        </p:nvSpPr>
        <p:spPr>
          <a:xfrm>
            <a:off x="757225" y="2195825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important words/phrases to learn?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df51e0fa5a_0_92"/>
          <p:cNvSpPr/>
          <p:nvPr/>
        </p:nvSpPr>
        <p:spPr>
          <a:xfrm>
            <a:off x="4683925" y="2195825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most useful sentence patterns to learn?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df51e0fa5a_0_92"/>
          <p:cNvSpPr/>
          <p:nvPr/>
        </p:nvSpPr>
        <p:spPr>
          <a:xfrm>
            <a:off x="4683925" y="4235000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formal rules of grammar?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df51e0fa5a_0_92"/>
          <p:cNvSpPr/>
          <p:nvPr/>
        </p:nvSpPr>
        <p:spPr>
          <a:xfrm>
            <a:off x="757225" y="4235000"/>
            <a:ext cx="3728400" cy="1570500"/>
          </a:xfrm>
          <a:prstGeom prst="ellipse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combine phrases to make longer sentences?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f51e0fa5a_0_694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df51e0fa5a_0_694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gdf51e0fa5a_0_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ge267438f70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e267438f70_0_16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e267438f70_0_16"/>
          <p:cNvSpPr txBox="1"/>
          <p:nvPr/>
        </p:nvSpPr>
        <p:spPr>
          <a:xfrm>
            <a:off x="355200" y="1409100"/>
            <a:ext cx="8520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true statement, raise your handout to say “True.”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read a false statement, raise your handout to say “False.”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ge267438f70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ge267438f70_0_85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e267438f70_0_85"/>
          <p:cNvSpPr txBox="1"/>
          <p:nvPr/>
        </p:nvSpPr>
        <p:spPr>
          <a:xfrm>
            <a:off x="355200" y="1409100"/>
            <a:ext cx="852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Tashkent is the capital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Samarkand is the capital of Uzbekistan.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ge25630723b_2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e25630723b_2_115"/>
          <p:cNvSpPr/>
          <p:nvPr/>
        </p:nvSpPr>
        <p:spPr>
          <a:xfrm>
            <a:off x="2852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e25630723b_2_115"/>
          <p:cNvSpPr txBox="1"/>
          <p:nvPr/>
        </p:nvSpPr>
        <p:spPr>
          <a:xfrm>
            <a:off x="327875" y="1408350"/>
            <a:ext cx="8517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Ps apply to English teaching and learning around the world.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TESOL means Teaching English to Secondary Learners Only.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best to think about how The 6 Ps work together, not separately.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f51e0fa5a_0_70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df51e0fa5a_0_702"/>
          <p:cNvSpPr txBox="1"/>
          <p:nvPr/>
        </p:nvSpPr>
        <p:spPr>
          <a:xfrm>
            <a:off x="256600" y="2767200"/>
            <a:ext cx="843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Response Cards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gdf51e0fa5a_0_7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df51e0fa5a_0_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df51e0fa5a_0_710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gdf51e0fa5a_0_7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f51e0fa5a_0_686"/>
          <p:cNvSpPr txBox="1"/>
          <p:nvPr/>
        </p:nvSpPr>
        <p:spPr>
          <a:xfrm>
            <a:off x="3152502" y="6262987"/>
            <a:ext cx="2647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f51e0fa5a_0_686"/>
          <p:cNvSpPr txBox="1"/>
          <p:nvPr/>
        </p:nvSpPr>
        <p:spPr>
          <a:xfrm>
            <a:off x="284550" y="1755550"/>
            <a:ext cx="857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6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gdf51e0fa5a_0_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522" name="Google Shape;522;gdf51e0fa5a_0_686"/>
          <p:cNvPicPr preferRelativeResize="0"/>
          <p:nvPr/>
        </p:nvPicPr>
        <p:blipFill rotWithShape="1">
          <a:blip r:embed="rId4">
            <a:alphaModFix/>
          </a:blip>
          <a:srcRect b="0" l="644" r="-1380" t="0"/>
          <a:stretch/>
        </p:blipFill>
        <p:spPr>
          <a:xfrm>
            <a:off x="2655562" y="2004528"/>
            <a:ext cx="3832876" cy="426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560795a7b_0_77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d560795a7b_0_77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Know Your Learners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gd560795a7b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531" name="Google Shape;531;gd560795a7b_0_77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ea936a2ac3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ea936a2ac3_1_14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ea936a2ac3_1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8579" y="1415300"/>
            <a:ext cx="4666849" cy="463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gdf51e0fa5a_2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df51e0fa5a_2_8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df51e0fa5a_2_8"/>
          <p:cNvSpPr txBox="1"/>
          <p:nvPr/>
        </p:nvSpPr>
        <p:spPr>
          <a:xfrm>
            <a:off x="456150" y="2874900"/>
            <a:ext cx="8231700" cy="11082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collect information about their students.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ge25630723b_2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e25630723b_2_125"/>
          <p:cNvSpPr/>
          <p:nvPr/>
        </p:nvSpPr>
        <p:spPr>
          <a:xfrm>
            <a:off x="273225" y="0"/>
            <a:ext cx="71622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e25630723b_2_125"/>
          <p:cNvSpPr txBox="1"/>
          <p:nvPr/>
        </p:nvSpPr>
        <p:spPr>
          <a:xfrm>
            <a:off x="327875" y="1432400"/>
            <a:ext cx="84699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information can you collect?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experiences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e235934ec9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e235934ec9_0_185"/>
          <p:cNvSpPr/>
          <p:nvPr/>
        </p:nvSpPr>
        <p:spPr>
          <a:xfrm>
            <a:off x="336050" y="0"/>
            <a:ext cx="7099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ge235934ec9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741" y="1866206"/>
            <a:ext cx="1443590" cy="35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e235934ec9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2801" y="2638417"/>
            <a:ext cx="1443590" cy="340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e235934ec9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7851" y="2097850"/>
            <a:ext cx="1326005" cy="38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e235934ec9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1451" y="2382407"/>
            <a:ext cx="1628699" cy="366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e235934ec9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150" y="2224595"/>
            <a:ext cx="1443590" cy="38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e235934ec9_0_185"/>
          <p:cNvSpPr txBox="1"/>
          <p:nvPr/>
        </p:nvSpPr>
        <p:spPr>
          <a:xfrm>
            <a:off x="336050" y="1219700"/>
            <a:ext cx="850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Specific Age Groups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ge235934ec9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e235934ec9_0_213"/>
          <p:cNvSpPr/>
          <p:nvPr/>
        </p:nvSpPr>
        <p:spPr>
          <a:xfrm>
            <a:off x="2664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e235934ec9_0_213"/>
          <p:cNvSpPr txBox="1"/>
          <p:nvPr/>
        </p:nvSpPr>
        <p:spPr>
          <a:xfrm>
            <a:off x="319675" y="1327400"/>
            <a:ext cx="852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Characteristics of Children in Different Age Groups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– body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 – brain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 – experiences, expressions, and emotions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e267438f70_0_9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e267438f70_0_92"/>
          <p:cNvSpPr txBox="1"/>
          <p:nvPr/>
        </p:nvSpPr>
        <p:spPr>
          <a:xfrm>
            <a:off x="256600" y="2767200"/>
            <a:ext cx="8439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e267438f70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ge267438f70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e267438f70_0_99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e267438f70_0_99"/>
          <p:cNvSpPr txBox="1"/>
          <p:nvPr/>
        </p:nvSpPr>
        <p:spPr>
          <a:xfrm>
            <a:off x="355200" y="1409100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ge267438f70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325" y="1409100"/>
            <a:ext cx="4686902" cy="468690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e267438f70_0_99"/>
          <p:cNvSpPr txBox="1"/>
          <p:nvPr/>
        </p:nvSpPr>
        <p:spPr>
          <a:xfrm>
            <a:off x="5399400" y="1570650"/>
            <a:ext cx="34764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Jigsaw activities promote cooperative learning by giving students the opportunity to actively help each other understand information.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e267438f70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e267438f70_0_122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e267438f70_0_122"/>
          <p:cNvSpPr txBox="1"/>
          <p:nvPr/>
        </p:nvSpPr>
        <p:spPr>
          <a:xfrm>
            <a:off x="355200" y="1409100"/>
            <a:ext cx="8520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off 1, 2, 3, 4, 5 in your table groups. Remember your number for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your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Numbered Heads Together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group. If your group is too large, you can divide into smaller sub-groups.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discuss, and clarify meaning for the physical, cognitive, and social-emotional characteristics of your assigned group for 15 minutes.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ge267438f70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e267438f70_0_130"/>
          <p:cNvSpPr/>
          <p:nvPr/>
        </p:nvSpPr>
        <p:spPr>
          <a:xfrm>
            <a:off x="28990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e267438f70_0_130"/>
          <p:cNvSpPr txBox="1"/>
          <p:nvPr/>
        </p:nvSpPr>
        <p:spPr>
          <a:xfrm>
            <a:off x="355200" y="1409100"/>
            <a:ext cx="85206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After 15 minutes, return to your table-group as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“expert” of your assigned age group. As the expert, you will summarize the characteristics of your age group while your table-group mates take notes. Be ready to answer and clarify meaning for them.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ge267438f70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e267438f70_0_106"/>
          <p:cNvSpPr/>
          <p:nvPr/>
        </p:nvSpPr>
        <p:spPr>
          <a:xfrm>
            <a:off x="279250" y="16500"/>
            <a:ext cx="676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ge267438f70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6676" y="834550"/>
            <a:ext cx="4470648" cy="529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ge235934ec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e235934ec9_0_0"/>
          <p:cNvSpPr/>
          <p:nvPr/>
        </p:nvSpPr>
        <p:spPr>
          <a:xfrm>
            <a:off x="207925" y="0"/>
            <a:ext cx="708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e235934ec9_0_0"/>
          <p:cNvSpPr txBox="1"/>
          <p:nvPr/>
        </p:nvSpPr>
        <p:spPr>
          <a:xfrm>
            <a:off x="489149" y="56812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e235934ec9_0_0"/>
          <p:cNvSpPr txBox="1"/>
          <p:nvPr/>
        </p:nvSpPr>
        <p:spPr>
          <a:xfrm>
            <a:off x="2430250" y="1197200"/>
            <a:ext cx="6466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to move. I don’t like to sit for a long time.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run, climb, jump, and throw.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starting to draw, color, build with blocks, and cut with scissors.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ge235934ec9_0_0"/>
          <p:cNvSpPr txBox="1"/>
          <p:nvPr/>
        </p:nvSpPr>
        <p:spPr>
          <a:xfrm>
            <a:off x="567750" y="103782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ge235934ec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100" y="1197200"/>
            <a:ext cx="1981200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ea936a2ac3_1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ea936a2ac3_1_21"/>
          <p:cNvSpPr/>
          <p:nvPr/>
        </p:nvSpPr>
        <p:spPr>
          <a:xfrm>
            <a:off x="286675" y="16500"/>
            <a:ext cx="672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ea936a2ac3_1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7363" y="1337925"/>
            <a:ext cx="4689273" cy="48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ge235934ec9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e235934ec9_0_23"/>
          <p:cNvSpPr/>
          <p:nvPr/>
        </p:nvSpPr>
        <p:spPr>
          <a:xfrm>
            <a:off x="287725" y="50992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ge235934ec9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e235934ec9_0_2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e235934ec9_0_23"/>
          <p:cNvSpPr txBox="1"/>
          <p:nvPr/>
        </p:nvSpPr>
        <p:spPr>
          <a:xfrm>
            <a:off x="2393275" y="12166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 the world from my point of view.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developing language and ideas.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show pre-logical or semi-logical thinking.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 my imagination. I don’t always separate fantasy from real life.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do one task at a time. I cannot do two or more tasks at the same time.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e235934ec9_0_2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e235934ec9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e235934ec9_0_3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ge235934ec9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50" y="1852925"/>
            <a:ext cx="1766725" cy="3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e235934ec9_0_3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2–5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e235934ec9_0_33"/>
          <p:cNvSpPr txBox="1"/>
          <p:nvPr/>
        </p:nvSpPr>
        <p:spPr>
          <a:xfrm>
            <a:off x="2365950" y="738475"/>
            <a:ext cx="64662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curious. I use my imagination a lot.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wear different clothes and pretend to be a different person.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things through my emotions.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world as good or bad, right or wrong, etc.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ideas of right and wrong.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make adults feel happy.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e235934ec9_0_3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(Pre-K-K)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ge235934ec9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e235934ec9_0_4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e235934ec9_0_4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e235934ec9_0_43"/>
          <p:cNvSpPr txBox="1"/>
          <p:nvPr/>
        </p:nvSpPr>
        <p:spPr>
          <a:xfrm>
            <a:off x="2393275" y="12928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use one side of my body more than the other side.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prefer to use either my right hand or left hand most of the time.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improving my ability to run, climb, jump, throw, and dance.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love to play physical games like “Tag” and “Catch.”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handwriting is improving.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art and music activities.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ge235934ec9_0_4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ge235934ec9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ge235934ec9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e235934ec9_0_5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e235934ec9_0_5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ge235934ec9_0_53"/>
          <p:cNvSpPr txBox="1"/>
          <p:nvPr/>
        </p:nvSpPr>
        <p:spPr>
          <a:xfrm>
            <a:off x="2393275" y="1216625"/>
            <a:ext cx="6466200" cy="5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time, but I can still get restless and lose interest.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specific problems, such as counting and sorting activities.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understand new concepts better through activities that let me touch and feel.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recognize other people’s views, but I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always understand why they feel that way.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understand cause and effect and consequences.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e235934ec9_0_5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ge235934ec9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ge235934ec9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e235934ec9_0_6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e235934ec9_0_6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6–8/9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e235934ec9_0_6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developing a sense of identity. I am starting to understand who I am.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enjoy being with people, including people from different backgrounds.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identify more with children of the same gender.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rules to control my behavior and to provide structure and a feeling of safety.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more games and sports and less fantasy play.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e235934ec9_0_6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1–3)</a:t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ge235934ec9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910655"/>
            <a:ext cx="1766700" cy="354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ge235934ec9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ge235934ec9_0_7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e235934ec9_0_7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e235934ec9_0_73"/>
          <p:cNvSpPr txBox="1"/>
          <p:nvPr/>
        </p:nvSpPr>
        <p:spPr>
          <a:xfrm>
            <a:off x="2393275" y="12342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and large muscles are getting stronger because I do a lot of physical activities.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active. I like to ride bikes, run, play soccer, or do gymnastics.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play team sports.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small muscles are developing more, and my handwriting is improving.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e235934ec9_0_7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ge235934ec9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ge235934ec9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e235934ec9_0_83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e235934ec9_0_8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e235934ec9_0_83"/>
          <p:cNvSpPr txBox="1"/>
          <p:nvPr/>
        </p:nvSpPr>
        <p:spPr>
          <a:xfrm>
            <a:off x="2393275" y="1216625"/>
            <a:ext cx="64662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concentrate for a longer time on school assignments and tasks.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logically. I like to work on real tasks which have a goal, such as gardening, taking care of animals, or science experiments.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understand other people’s opinions.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solve problems and can classify things by rank. I understand that a problem can have more than one solution.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e235934ec9_0_8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ge235934ec9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ge235934ec9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e235934ec9_0_93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e235934ec9_0_9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9–11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e235934ec9_0_93"/>
          <p:cNvSpPr txBox="1"/>
          <p:nvPr/>
        </p:nvSpPr>
        <p:spPr>
          <a:xfrm>
            <a:off x="2463625" y="1263500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beginning to understand my position in relation to the world.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be with people. I want to spend more time with my friends than my family.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more independent and can make decisions by myself.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relationships with people are more confusing.</a:t>
            </a:r>
            <a:endParaRPr b="1"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e235934ec9_0_93"/>
          <p:cNvSpPr txBox="1"/>
          <p:nvPr/>
        </p:nvSpPr>
        <p:spPr>
          <a:xfrm>
            <a:off x="565350" y="1066475"/>
            <a:ext cx="160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Primary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4–6)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ge235934ec9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350" y="1805382"/>
            <a:ext cx="1766700" cy="3724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ge235934ec9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e235934ec9_0_103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ge235934ec9_0_103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ge235934ec9_0_103"/>
          <p:cNvSpPr txBox="1"/>
          <p:nvPr/>
        </p:nvSpPr>
        <p:spPr>
          <a:xfrm>
            <a:off x="2470150" y="1281100"/>
            <a:ext cx="6466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and skin are changing a lot (girls develop two years before boys).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worry about my appearance, and I think a lot about how other people look.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e235934ec9_0_103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20" name="Google Shape;720;ge235934ec9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ge235934ec9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e235934ec9_0_147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e235934ec9_0_14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e235934ec9_0_147"/>
          <p:cNvSpPr txBox="1"/>
          <p:nvPr/>
        </p:nvSpPr>
        <p:spPr>
          <a:xfrm>
            <a:off x="2393275" y="1288925"/>
            <a:ext cx="6466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that questions have many answers.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work independently.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make good plans and better decisions.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manage group work without much help from teachers.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the results of my actions.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e235934ec9_0_14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31" name="Google Shape;731;ge235934ec9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936a2ac3_1_28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ea936a2ac3_1_28"/>
          <p:cNvSpPr txBox="1"/>
          <p:nvPr/>
        </p:nvSpPr>
        <p:spPr>
          <a:xfrm>
            <a:off x="31605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ea936a2ac3_1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ge235934ec9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ge235934ec9_0_11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e235934ec9_0_11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e235934ec9_0_115"/>
          <p:cNvSpPr txBox="1"/>
          <p:nvPr/>
        </p:nvSpPr>
        <p:spPr>
          <a:xfrm>
            <a:off x="2393275" y="12928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I understand most things.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solve problems better.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express myself better in speaking. I argue more and question what others tell 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excited for learning.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and test unproven and non-specific ideas.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take more risks and do things without thinking about the result.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strong opinions.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see things as good or bad, right or wrong.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e235934ec9_0_11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42" name="Google Shape;742;ge235934ec9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ge235934ec9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e235934ec9_0_125"/>
          <p:cNvSpPr/>
          <p:nvPr/>
        </p:nvSpPr>
        <p:spPr>
          <a:xfrm>
            <a:off x="28772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e235934ec9_0_125"/>
          <p:cNvSpPr txBox="1"/>
          <p:nvPr/>
        </p:nvSpPr>
        <p:spPr>
          <a:xfrm>
            <a:off x="489149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12–14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e235934ec9_0_125"/>
          <p:cNvSpPr txBox="1"/>
          <p:nvPr/>
        </p:nvSpPr>
        <p:spPr>
          <a:xfrm>
            <a:off x="2393275" y="1216625"/>
            <a:ext cx="6466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think about myself the most.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very emotional.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belong to the popular group of students.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classmates and popular trends influence me.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need my classmates to accept me. I am less affectionate to adults. I may seem rude.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of me wants to be independent, and the other part still needs to be dependent. 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e235934ec9_0_125"/>
          <p:cNvSpPr txBox="1"/>
          <p:nvPr/>
        </p:nvSpPr>
        <p:spPr>
          <a:xfrm>
            <a:off x="489150" y="835625"/>
            <a:ext cx="160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7–9)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753" name="Google Shape;753;ge235934ec9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0" y="1851425"/>
            <a:ext cx="1886209" cy="37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ge235934ec9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e235934ec9_0_135"/>
          <p:cNvSpPr/>
          <p:nvPr/>
        </p:nvSpPr>
        <p:spPr>
          <a:xfrm>
            <a:off x="277075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ge235934ec9_0_135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e235934ec9_0_135"/>
          <p:cNvSpPr txBox="1"/>
          <p:nvPr/>
        </p:nvSpPr>
        <p:spPr>
          <a:xfrm>
            <a:off x="2393275" y="1292825"/>
            <a:ext cx="6466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body stops growing.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e235934ec9_0_135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64" name="Google Shape;764;ge235934ec9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ge235934ec9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e235934ec9_0_157"/>
          <p:cNvSpPr/>
          <p:nvPr/>
        </p:nvSpPr>
        <p:spPr>
          <a:xfrm>
            <a:off x="277100" y="-8"/>
            <a:ext cx="698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</a:t>
            </a:r>
            <a:r>
              <a:rPr b="0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Know Your Learners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e235934ec9_0_157"/>
          <p:cNvSpPr txBox="1"/>
          <p:nvPr/>
        </p:nvSpPr>
        <p:spPr>
          <a:xfrm>
            <a:off x="626574" y="5528825"/>
            <a:ext cx="17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14–17 years old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e235934ec9_0_157"/>
          <p:cNvSpPr txBox="1"/>
          <p:nvPr/>
        </p:nvSpPr>
        <p:spPr>
          <a:xfrm>
            <a:off x="2393275" y="1292825"/>
            <a:ext cx="6466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Social-emotional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focus more on individual friendships and less on groups.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to spend time with mixed groups of girls and boys.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understand my role in society more.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am starting to think about my future (career, beliefs, philosophy, social causes). I think more about the world beyond myself.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e235934ec9_0_157"/>
          <p:cNvSpPr txBox="1"/>
          <p:nvPr/>
        </p:nvSpPr>
        <p:spPr>
          <a:xfrm>
            <a:off x="489150" y="835625"/>
            <a:ext cx="176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 Teenagers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(Grades 10–11)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rectangle with a black background&#10;&#10;Description automatically generated with low confidence" id="775" name="Google Shape;775;ge235934ec9_0_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00" y="1851425"/>
            <a:ext cx="2073600" cy="3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235934ec9_0_223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e235934ec9_0_223"/>
          <p:cNvSpPr txBox="1"/>
          <p:nvPr/>
        </p:nvSpPr>
        <p:spPr>
          <a:xfrm>
            <a:off x="220300" y="2767200"/>
            <a:ext cx="8511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3" name="Google Shape;783;ge235934ec9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ge32e565753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ge32e565753_0_22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Jigsaw Note Taking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e32e565753_0_22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telling your group about your assigned age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notes about each age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e32e565753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e32e565753_0_29"/>
          <p:cNvSpPr/>
          <p:nvPr/>
        </p:nvSpPr>
        <p:spPr>
          <a:xfrm>
            <a:off x="26095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Note Taking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e32e565753_0_29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0" name="Google Shape;800;ge32e565753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151" y="1462475"/>
            <a:ext cx="6585677" cy="473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32e565753_0_15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e32e565753_0_15"/>
          <p:cNvSpPr txBox="1"/>
          <p:nvPr/>
        </p:nvSpPr>
        <p:spPr>
          <a:xfrm>
            <a:off x="220300" y="2459250"/>
            <a:ext cx="8511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Jigsaw Reading and Note Taking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ge32e565753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ge235934ec9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e235934ec9_0_230"/>
          <p:cNvSpPr/>
          <p:nvPr/>
        </p:nvSpPr>
        <p:spPr>
          <a:xfrm>
            <a:off x="32787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Four Corners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6" name="Google Shape;816;ge235934ec9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c6c10c01189ee13_2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g1c6c10c01189ee13_24"/>
          <p:cNvSpPr txBox="1"/>
          <p:nvPr/>
        </p:nvSpPr>
        <p:spPr>
          <a:xfrm>
            <a:off x="295192" y="30749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Thumbs Up / Thumbs Down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" name="Google Shape;824;g1c6c10c01189ee13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ea936a2ac3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a936a2ac3_1_35"/>
          <p:cNvSpPr/>
          <p:nvPr/>
        </p:nvSpPr>
        <p:spPr>
          <a:xfrm>
            <a:off x="300550" y="16500"/>
            <a:ext cx="7027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Scavenger Hunt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ea936a2ac3_1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g1c6c10c01189ee13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1c6c10c01189ee13_31"/>
          <p:cNvSpPr/>
          <p:nvPr/>
        </p:nvSpPr>
        <p:spPr>
          <a:xfrm>
            <a:off x="274625" y="16500"/>
            <a:ext cx="700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Thumbs Up / Thumbs Down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g1c6c10c01189ee13_31"/>
          <p:cNvSpPr txBox="1"/>
          <p:nvPr/>
        </p:nvSpPr>
        <p:spPr>
          <a:xfrm>
            <a:off x="327875" y="1386850"/>
            <a:ext cx="85200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 Principles come from three years of research.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learn about characteristics of children at different age groups by looking at their physical, cognitive, and social-emotional stages.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jigsaw activity is a good way for students to help each other build comprehension in a small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ge235934ec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e235934ec9_0_178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ge235934ec9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plan lessons to collect and use information about students.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ge25630723b_2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ge25630723b_2_142"/>
          <p:cNvSpPr/>
          <p:nvPr/>
        </p:nvSpPr>
        <p:spPr>
          <a:xfrm>
            <a:off x="314200" y="0"/>
            <a:ext cx="71211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1: Know Your Learners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ge25630723b_2_142"/>
          <p:cNvSpPr txBox="1"/>
          <p:nvPr/>
        </p:nvSpPr>
        <p:spPr>
          <a:xfrm>
            <a:off x="314200" y="1432400"/>
            <a:ext cx="85314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lessons can you plan to gather information about students?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and warm-up activities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questionnaires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assessments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and background inventories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 checklists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one-on-one discussions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stories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autobiography projects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f51e0fa5a_2_0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df51e0fa5a_2_0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df51e0fa5a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g1c6c10c01189ee13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1c6c10c01189ee13_86"/>
          <p:cNvSpPr/>
          <p:nvPr/>
        </p:nvSpPr>
        <p:spPr>
          <a:xfrm>
            <a:off x="260950" y="16500"/>
            <a:ext cx="709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Find Someone Who...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g1c6c10c01189ee13_86"/>
          <p:cNvSpPr txBox="1"/>
          <p:nvPr/>
        </p:nvSpPr>
        <p:spPr>
          <a:xfrm>
            <a:off x="314200" y="1462475"/>
            <a:ext cx="8483700" cy="4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statement in each box.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give you a signal, walk around the room for five minutes. Ask other people questions to see if they fit one of the statements below (e.g., “Have you ever traveled by train?”).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their name in the appropriate box.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 down when you finish or when I give you a signal.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g1c6c10c01189ee13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c6c10c01189ee13_93"/>
          <p:cNvSpPr/>
          <p:nvPr/>
        </p:nvSpPr>
        <p:spPr>
          <a:xfrm>
            <a:off x="271600" y="16500"/>
            <a:ext cx="713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Who...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g1c6c10c01189ee13_93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3" name="Google Shape;873;g1c6c10c01189ee13_93"/>
          <p:cNvPicPr preferRelativeResize="0"/>
          <p:nvPr/>
        </p:nvPicPr>
        <p:blipFill rotWithShape="1">
          <a:blip r:embed="rId4">
            <a:alphaModFix/>
          </a:blip>
          <a:srcRect b="0" l="0" r="0" t="25378"/>
          <a:stretch/>
        </p:blipFill>
        <p:spPr>
          <a:xfrm>
            <a:off x="2302932" y="1462475"/>
            <a:ext cx="4506243" cy="470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df51e0fa5a_2_21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df51e0fa5a_2_21"/>
          <p:cNvSpPr txBox="1"/>
          <p:nvPr/>
        </p:nvSpPr>
        <p:spPr>
          <a:xfrm>
            <a:off x="287500" y="2459250"/>
            <a:ext cx="8377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Turn and Talk / Activity Tracker: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Find Someone Who . . .</a:t>
            </a:r>
            <a:endParaRPr b="1" i="1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gdf51e0fa5a_2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gdf51e0fa5a_2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gdf51e0fa5a_2_30"/>
          <p:cNvSpPr/>
          <p:nvPr/>
        </p:nvSpPr>
        <p:spPr>
          <a:xfrm>
            <a:off x="260950" y="16500"/>
            <a:ext cx="701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ACTIVITY – Turn and Talk / Activity Tracker: Find Someone Who . . . 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9" name="Google Shape;889;gdf51e0fa5a_2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237" y="2328125"/>
            <a:ext cx="8349525" cy="22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d560795a7b_0_154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d560795a7b_0_154"/>
          <p:cNvSpPr txBox="1"/>
          <p:nvPr/>
        </p:nvSpPr>
        <p:spPr>
          <a:xfrm>
            <a:off x="295192" y="2459239"/>
            <a:ext cx="8553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7" name="Google Shape;897;gd560795a7b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Ps graphic design.pdf" id="898" name="Google Shape;898;gd560795a7b_0_154"/>
          <p:cNvPicPr preferRelativeResize="0"/>
          <p:nvPr/>
        </p:nvPicPr>
        <p:blipFill rotWithShape="1">
          <a:blip r:embed="rId4">
            <a:alphaModFix/>
          </a:blip>
          <a:srcRect b="4632" l="644" r="-1380" t="11446"/>
          <a:stretch/>
        </p:blipFill>
        <p:spPr>
          <a:xfrm>
            <a:off x="6766550" y="4231800"/>
            <a:ext cx="2012725" cy="1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" name="Google Shape;904;g1c6c10c01189ee13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c6c10c01189ee13_11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Personal Inventory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g1c6c10c01189ee13_119"/>
          <p:cNvSpPr txBox="1"/>
          <p:nvPr/>
        </p:nvSpPr>
        <p:spPr>
          <a:xfrm>
            <a:off x="314200" y="1462475"/>
            <a:ext cx="8483700" cy="3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statement.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yourself with the following criteria: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always or almost always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– sometimes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3" marL="18288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never or almost never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 star (★) next to the three statements you most want to improve on.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a936a2ac3_1_4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ea936a2ac3_1_42"/>
          <p:cNvSpPr txBox="1"/>
          <p:nvPr/>
        </p:nvSpPr>
        <p:spPr>
          <a:xfrm>
            <a:off x="300945" y="2655425"/>
            <a:ext cx="328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ea936a2ac3_1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a936a2ac3_1_42"/>
          <p:cNvSpPr txBox="1"/>
          <p:nvPr/>
        </p:nvSpPr>
        <p:spPr>
          <a:xfrm>
            <a:off x="322350" y="2459250"/>
            <a:ext cx="849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 to The 6 Principles for Exemplary Teaching of English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(The 6 Ps)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g1c6c10c01189ee13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g1c6c10c01189ee13_12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Personal Inventory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g1c6c10c01189ee13_12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g1c6c10c01189ee13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150" y="1375950"/>
            <a:ext cx="3896299" cy="47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c6c10c01189ee13_172"/>
          <p:cNvSpPr txBox="1"/>
          <p:nvPr/>
        </p:nvSpPr>
        <p:spPr>
          <a:xfrm>
            <a:off x="3152502" y="6262987"/>
            <a:ext cx="264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www.the6principles.org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1c6c10c01189ee13_172"/>
          <p:cNvSpPr txBox="1"/>
          <p:nvPr/>
        </p:nvSpPr>
        <p:spPr>
          <a:xfrm>
            <a:off x="295192" y="2767189"/>
            <a:ext cx="855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b="1" i="0" sz="4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g1c6c10c01189ee13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49" y="0"/>
            <a:ext cx="4724676" cy="16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g1c6c10c01189ee13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g1c6c10c01189ee13_179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DIRECTIONS – 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g1c6c10c01189ee13_179"/>
          <p:cNvSpPr txBox="1"/>
          <p:nvPr/>
        </p:nvSpPr>
        <p:spPr>
          <a:xfrm>
            <a:off x="314200" y="1462475"/>
            <a:ext cx="84837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question that you hear and/or read.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partner, and discuss your answers.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larger group.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g1c6c10c01189ee13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495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g1c6c10c01189ee13_186"/>
          <p:cNvSpPr/>
          <p:nvPr/>
        </p:nvSpPr>
        <p:spPr>
          <a:xfrm>
            <a:off x="271600" y="16500"/>
            <a:ext cx="67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MODELING – </a:t>
            </a: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6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g1c6c10c01189ee13_186"/>
          <p:cNvSpPr txBox="1"/>
          <p:nvPr/>
        </p:nvSpPr>
        <p:spPr>
          <a:xfrm>
            <a:off x="314200" y="1462475"/>
            <a:ext cx="848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g1c6c10c01189ee13_186"/>
          <p:cNvSpPr txBox="1"/>
          <p:nvPr/>
        </p:nvSpPr>
        <p:spPr>
          <a:xfrm>
            <a:off x="314200" y="1462475"/>
            <a:ext cx="8483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activities that we have done today that could motivate students in my classroom?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gd560795a7b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gd560795a7b_0_170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Principle 2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d560795a7b_0_170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1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create a positive and organized classroom where students feel happy and comfortable.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g1c6c10c01189ee13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g1c6c10c01189ee13_20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g1c6c10c01189ee13_203"/>
          <p:cNvSpPr txBox="1"/>
          <p:nvPr/>
        </p:nvSpPr>
        <p:spPr>
          <a:xfrm>
            <a:off x="301625" y="1397100"/>
            <a:ext cx="8528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ways you can create a positive and organized classroom where students feel happy and comfortable?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g1c6c10c01189ee13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1c6c10c01189ee13_144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g1c6c10c01189ee13_144"/>
          <p:cNvSpPr txBox="1"/>
          <p:nvPr/>
        </p:nvSpPr>
        <p:spPr>
          <a:xfrm>
            <a:off x="301625" y="1393375"/>
            <a:ext cx="85287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1–10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greet students individually as they enter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use community-building tasks regularly.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class routine so students know what to expect.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create opportunities for students to learn each other’s names.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have a plan for new students in my class.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find ways to communicate with my students individually.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know all my students’ names.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demonstrate respect and cooperation.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appear to be a motivated teacher.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209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I praise students for effort and dedication.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gd560795a7b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gd560795a7b_0_178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gd560795a7b_0_178"/>
          <p:cNvSpPr txBox="1"/>
          <p:nvPr/>
        </p:nvSpPr>
        <p:spPr>
          <a:xfrm>
            <a:off x="456150" y="2644050"/>
            <a:ext cx="8231700" cy="1569900"/>
          </a:xfrm>
          <a:prstGeom prst="rect">
            <a:avLst/>
          </a:prstGeom>
          <a:solidFill>
            <a:srgbClr val="F1FBE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8951D"/>
                </a:solidFill>
                <a:latin typeface="Calibri"/>
                <a:ea typeface="Calibri"/>
                <a:cs typeface="Calibri"/>
                <a:sym typeface="Calibri"/>
              </a:rPr>
              <a:t>BEST PRACTICE 2 </a:t>
            </a:r>
            <a:endParaRPr b="1" i="0" sz="3000" u="none" cap="none" strike="noStrike">
              <a:solidFill>
                <a:srgbClr val="F895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Teachers demonstrate that they have high expectations of all students.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g1c6c10c01189ee13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908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g1c6c10c01189ee13_226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g1c6c10c01189ee13_226"/>
          <p:cNvSpPr txBox="1"/>
          <p:nvPr/>
        </p:nvSpPr>
        <p:spPr>
          <a:xfrm>
            <a:off x="301625" y="1397100"/>
            <a:ext cx="852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demonstrate that you have high expectations of all students?</a:t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g1c6c10c01189ee13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g1c6c10c01189ee13_153"/>
          <p:cNvSpPr/>
          <p:nvPr/>
        </p:nvSpPr>
        <p:spPr>
          <a:xfrm>
            <a:off x="301625" y="41742"/>
            <a:ext cx="698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75292"/>
                </a:solidFill>
                <a:latin typeface="Calibri"/>
                <a:ea typeface="Calibri"/>
                <a:cs typeface="Calibri"/>
                <a:sym typeface="Calibri"/>
              </a:rPr>
              <a:t>PRINCIPLE 2: Create Conditions for Language Learning</a:t>
            </a:r>
            <a:endParaRPr b="1" i="0" sz="3600" u="none" cap="none" strike="noStrike">
              <a:solidFill>
                <a:srgbClr val="0752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g1c6c10c01189ee13_153"/>
          <p:cNvSpPr txBox="1"/>
          <p:nvPr/>
        </p:nvSpPr>
        <p:spPr>
          <a:xfrm>
            <a:off x="301625" y="1393350"/>
            <a:ext cx="8533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Inventory 11–15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11. _____ I provide multiple opportunities for my students to have success.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12. _____ I show students that I believe they can learn at a high level.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13. _____ I teach students new study skills and strategies.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14. _____ I help students set challenging but achievable learning goals.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15. _____ I help students overcome obstacles to learning.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2018-03-19T23:09:40Z</dcterms:created>
  <dc:creator>Kathleen Dyson</dc:creator>
</cp:coreProperties>
</file>