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84" r:id="rId10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07"/>
      <p:bold r:id="rId108"/>
      <p:italic r:id="rId109"/>
      <p:boldItalic r:id="rId110"/>
    </p:embeddedFont>
    <p:embeddedFont>
      <p:font typeface="Merriweather Sans" panose="020B0604020202020204" charset="0"/>
      <p:regular r:id="rId111"/>
      <p:bold r:id="rId112"/>
      <p:italic r:id="rId113"/>
      <p:boldItalic r:id="rId1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1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1" roundtripDataSignature="AMtx7mgxBSqTjKt38DDIpu2nzQzV/NK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067F6-515B-43C5-8DF1-4706D9683E02}">
  <a:tblStyle styleId="{D03067F6-515B-43C5-8DF1-4706D9683E0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84"/>
      </p:cViewPr>
      <p:guideLst>
        <p:guide orient="horz" pos="2160"/>
        <p:guide pos="2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6.fntdata"/><Relationship Id="rId16" Type="http://schemas.openxmlformats.org/officeDocument/2006/relationships/slide" Target="slides/slide15.xml"/><Relationship Id="rId107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font" Target="fonts/font4.fntdata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5.fntdata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14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41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a936a2ac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ea936a2ac3_1_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ea936a2ac3_1_5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d560795a7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1" name="Google Shape;991;gd560795a7b_0_1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92" name="Google Shape;992;gd560795a7b_0_1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c6c10c01189ee13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9" name="Google Shape;999;g1c6c10c01189ee13_24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00" name="Google Shape;1000;g1c6c10c01189ee13_24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c6c10c01189ee13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7" name="Google Shape;1007;g1c6c10c01189ee13_2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08" name="Google Shape;1008;g1c6c10c01189ee13_25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c6c10c01189ee13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5" name="Google Shape;1015;g1c6c10c01189ee13_2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6" name="Google Shape;1016;g1c6c10c01189ee13_26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c6c10c01189ee13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8" name="Google Shape;1228;g1c6c10c01189ee13_3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229" name="Google Shape;1229;g1c6c10c01189ee13_3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936a2ac3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ea936a2ac3_1_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78" name="Google Shape;178;gea936a2ac3_1_5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936a2ac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ea936a2ac3_1_6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90" name="Google Shape;190;gea936a2ac3_1_6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a936a2ac3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ea936a2ac3_1_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204" name="Google Shape;204;gea936a2ac3_1_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a936a2a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a936a2ac3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ea936a2ac3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8" name="Google Shape;24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267438f7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e267438f70_0_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56" name="Google Shape;256;ge267438f70_0_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a936a2ac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ea936a2ac3_1_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ea936a2ac3_1_9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267438f7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e267438f70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64" name="Google Shape;264;ge267438f70_0_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d8c8117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dd8c811722_0_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dd8c811722_0_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d8c8117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dd8c811722_0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80" name="Google Shape;280;gdd8c811722_0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267438f7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e267438f70_0_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88" name="Google Shape;288;ge267438f70_0_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d8c81172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dd8c811722_0_7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dd8c811722_0_7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f51e0fa5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df51e0fa5a_0_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df51e0fa5a_0_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d8c81172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dd8c811722_0_10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12" name="Google Shape;312;gdd8c811722_0_10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267438f7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e267438f70_0_6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20" name="Google Shape;320;ge267438f70_0_6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d8c81172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dd8c811722_0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29" name="Google Shape;329;gdd8c811722_0_1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d8c81172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dd8c811722_0_1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38" name="Google Shape;338;gdd8c811722_0_1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a936a2a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a936a2ac3_1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ea936a2ac3_1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d8c81172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dd8c811722_0_1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46" name="Google Shape;346;gdd8c811722_0_1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d8c81172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dd8c811722_0_1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55" name="Google Shape;355;gdd8c811722_0_1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d8c81172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dd8c811722_0_1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63" name="Google Shape;363;gdd8c811722_0_15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d8c81172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dd8c811722_0_1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72" name="Google Shape;372;gdd8c811722_0_16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d8c81172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dd8c811722_0_17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80" name="Google Shape;380;gdd8c811722_0_17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d8c81172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dd8c811722_0_1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89" name="Google Shape;389;gdd8c811722_0_17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267438f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e267438f70_0_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e267438f70_0_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d8c81172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dd8c811722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405" name="Google Shape;405;gdd8c811722_0_9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1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13" name="Google Shape;413;p1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f51e0fa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df51e0fa5a_0_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df51e0fa5a_0_4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a936a2ac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a936a2ac3_1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20" name="Google Shape;120;gea936a2ac3_1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f51e0fa5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df51e0fa5a_0_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gdf51e0fa5a_0_7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f51e0fa5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df51e0fa5a_0_9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gdf51e0fa5a_0_9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f51e0fa5a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df51e0fa5a_0_6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df51e0fa5a_0_69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67438f7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e267438f70_0_1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477" name="Google Shape;477;ge267438f70_0_1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267438f7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e267438f70_0_8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485" name="Google Shape;485;ge267438f70_0_8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25630723b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ge25630723b_2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493" name="Google Shape;493;ge25630723b_2_1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f51e0fa5a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df51e0fa5a_0_70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df51e0fa5a_0_70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f51e0fa5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df51e0fa5a_0_7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09" name="Google Shape;509;gdf51e0fa5a_0_7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df51e0fa5a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df51e0fa5a_0_6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gdf51e0fa5a_0_6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560795a7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gd560795a7b_0_7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gd560795a7b_0_7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936a2ac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ea936a2ac3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28" name="Google Shape;128;gea936a2ac3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f51e0fa5a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df51e0fa5a_2_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df51e0fa5a_2_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e25630723b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e25630723b_2_1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e25630723b_2_1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235934ec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e235934ec9_0_18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ge235934ec9_0_18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e235934ec9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ge235934ec9_0_2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ge235934ec9_0_2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267438f7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ge267438f70_0_9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ge267438f70_0_9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267438f7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ge267438f70_0_9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80" name="Google Shape;580;ge267438f70_0_9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e267438f7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ge267438f70_0_1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90" name="Google Shape;590;ge267438f70_0_1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438f7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ge267438f70_0_1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98" name="Google Shape;598;ge267438f70_0_1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e267438f7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e267438f70_0_1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606" name="Google Shape;606;ge267438f70_0_10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e235934e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ge235934ec9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14" name="Google Shape;614;ge235934ec9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a936a2ac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ea936a2ac3_1_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36" name="Google Shape;136;gea936a2ac3_1_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235934ec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ge235934ec9_0_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ge235934ec9_0_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e235934ec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e235934ec9_0_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ge235934ec9_0_3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235934ec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e235934ec9_0_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7" name="Google Shape;647;ge235934ec9_0_4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235934ec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e235934ec9_0_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ge235934ec9_0_5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e235934ec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ge235934ec9_0_6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9" name="Google Shape;669;ge235934ec9_0_6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e235934ec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ge235934ec9_0_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ge235934ec9_0_7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35934ec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ge235934ec9_0_8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1" name="Google Shape;691;ge235934ec9_0_8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e235934ec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e235934ec9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02" name="Google Shape;702;ge235934ec9_0_9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235934e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ge235934ec9_0_1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713" name="Google Shape;713;ge235934ec9_0_1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e235934ec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e235934ec9_0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724" name="Google Shape;724;ge235934ec9_0_1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a936a2ac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ea936a2ac3_1_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ea936a2ac3_1_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235934ec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e235934ec9_0_1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735" name="Google Shape;735;ge235934ec9_0_1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e235934ec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ge235934ec9_0_1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746" name="Google Shape;746;ge235934ec9_0_13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e235934ec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ge235934ec9_0_1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757" name="Google Shape;757;ge235934ec9_0_14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e235934ec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ge235934ec9_0_1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768" name="Google Shape;768;ge235934ec9_0_15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e235934ec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ge235934ec9_0_2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9" name="Google Shape;779;ge235934ec9_0_2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e32e5657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e32e565753_0_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787" name="Google Shape;787;ge32e565753_0_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32e56575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" name="Google Shape;794;ge32e565753_0_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795" name="Google Shape;795;ge32e565753_0_2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e32e5657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3" name="Google Shape;803;ge32e565753_0_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4" name="Google Shape;804;ge32e565753_0_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e235934ec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ge235934ec9_0_2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812" name="Google Shape;812;ge235934ec9_0_2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c6c10c01189ee1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g1c6c10c01189ee13_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0" name="Google Shape;820;g1c6c10c01189ee13_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936a2ac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ea936a2ac3_1_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52" name="Google Shape;152;gea936a2ac3_1_3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c6c10c01189ee1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g1c6c10c01189ee13_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828" name="Google Shape;828;g1c6c10c01189ee13_3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e235934ec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ge235934ec9_0_17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ge235934ec9_0_17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25630723b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e25630723b_2_1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4" name="Google Shape;844;ge25630723b_2_1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df51e0fa5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gdf51e0fa5a_2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2" name="Google Shape;852;gdf51e0fa5a_2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c6c10c01189ee13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g1c6c10c01189ee13_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860" name="Google Shape;860;g1c6c10c01189ee13_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c6c10c01189ee13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g1c6c10c01189ee13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868" name="Google Shape;868;g1c6c10c01189ee13_9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f51e0fa5a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gdf51e0fa5a_2_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7" name="Google Shape;877;gdf51e0fa5a_2_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f51e0fa5a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gdf51e0fa5a_2_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885" name="Google Shape;885;gdf51e0fa5a_2_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d560795a7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gd560795a7b_0_1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3" name="Google Shape;893;gd560795a7b_0_15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c6c10c01189ee1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1c6c10c01189ee13_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902" name="Google Shape;902;g1c6c10c01189ee13_1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a936a2ac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ea936a2ac3_1_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ea936a2ac3_1_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c6c10c01189ee13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g1c6c10c01189ee13_1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910" name="Google Shape;910;g1c6c10c01189ee13_1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c6c10c01189ee1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g1c6c10c01189ee13_1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9" name="Google Shape;919;g1c6c10c01189ee13_17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c6c10c01189ee1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g1c6c10c01189ee13_1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927" name="Google Shape;927;g1c6c10c01189ee13_17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c6c10c01189ee13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g1c6c10c01189ee13_1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935" name="Google Shape;935;g1c6c10c01189ee13_1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560795a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d560795a7b_0_17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44" name="Google Shape;944;gd560795a7b_0_17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c6c10c01189ee1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1c6c10c01189ee13_2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2" name="Google Shape;952;g1c6c10c01189ee13_2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c6c10c01189ee1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g1c6c10c01189ee13_1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60" name="Google Shape;960;g1c6c10c01189ee13_1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560795a7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gd560795a7b_0_17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68" name="Google Shape;968;gd560795a7b_0_17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c6c10c01189ee13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g1c6c10c01189ee13_2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76" name="Google Shape;976;g1c6c10c01189ee13_2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c6c10c01189ee13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g1c6c10c01189ee13_1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84" name="Google Shape;984;g1c6c10c01189ee13_15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7" descr="5rev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7"/>
          <p:cNvSpPr txBox="1">
            <a:spLocks noGrp="1"/>
          </p:cNvSpPr>
          <p:nvPr>
            <p:ph type="title"/>
          </p:nvPr>
        </p:nvSpPr>
        <p:spPr>
          <a:xfrm>
            <a:off x="457200" y="1450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457199" y="6293301"/>
            <a:ext cx="156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3124200" y="629330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7" descr="TESOL_horz_notag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752" y="6263308"/>
            <a:ext cx="2230696" cy="36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457200" y="1411288"/>
            <a:ext cx="74898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8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7950" y="1826050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24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a936a2ac3_1_5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ea936a2ac3_1_50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ea936a2ac3_1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ea936a2ac3_1_50" descr="6Ps graphic design.pd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11256" b="4047"/>
          <a:stretch/>
        </p:blipFill>
        <p:spPr>
          <a:xfrm>
            <a:off x="2165000" y="1770697"/>
            <a:ext cx="4622400" cy="4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gd560795a7b_0_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d560795a7b_0_18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d560795a7b_0_186"/>
          <p:cNvSpPr txBox="1"/>
          <p:nvPr/>
        </p:nvSpPr>
        <p:spPr>
          <a:xfrm>
            <a:off x="498750" y="2874900"/>
            <a:ext cx="8231700" cy="1108200"/>
          </a:xfrm>
          <a:prstGeom prst="rect">
            <a:avLst/>
          </a:prstGeom>
          <a:solidFill>
            <a:srgbClr val="F1FBE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plan lessons that motivate students.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g1c6c10c01189ee13_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g1c6c10c01189ee13_24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g1c6c10c01189ee13_246"/>
          <p:cNvSpPr txBox="1"/>
          <p:nvPr/>
        </p:nvSpPr>
        <p:spPr>
          <a:xfrm>
            <a:off x="301625" y="1397100"/>
            <a:ext cx="8528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plan lessons to motivate students?</a:t>
            </a:r>
            <a:endParaRPr sz="2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g1c6c10c01189ee13_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g1c6c10c01189ee13_25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g1c6c10c01189ee13_254"/>
          <p:cNvSpPr txBox="1"/>
          <p:nvPr/>
        </p:nvSpPr>
        <p:spPr>
          <a:xfrm>
            <a:off x="301625" y="1414725"/>
            <a:ext cx="8529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16–20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16. _____ I show students how to practice English outside class.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17. _____ I help students make connections from their learning to their own lives.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18. _____ I make language learning enjoyable.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19. _____ I use a variety of approaches to appeal to different students.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20. _____ I create ways for students to be active as soon as they walk in class.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c6c10c01189ee13_26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1c6c10c01189ee13_261"/>
          <p:cNvSpPr txBox="1"/>
          <p:nvPr/>
        </p:nvSpPr>
        <p:spPr>
          <a:xfrm>
            <a:off x="287500" y="2767200"/>
            <a:ext cx="83775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0" name="Google Shape;1020;g1c6c10c01189ee13_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g1c6c10c01189ee13_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g1c6c10c01189ee13_328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REVIEW and WRAP-UP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g1c6c10c01189ee13_328"/>
          <p:cNvSpPr txBox="1"/>
          <p:nvPr/>
        </p:nvSpPr>
        <p:spPr>
          <a:xfrm>
            <a:off x="272850" y="1300000"/>
            <a:ext cx="8064900" cy="6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Retell your partner what you learned about Principles 1-3. How did we facilitate your learning today?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Extend: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6Ps Resources Graphic Organizer, What other activities do you know that might support each principle? Add a few to the notes column.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Reflect: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questions do you have? What connections are you making between The 6Ps and your teaching?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ea936a2ac3_1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ea936a2ac3_1_58"/>
          <p:cNvSpPr/>
          <p:nvPr/>
        </p:nvSpPr>
        <p:spPr>
          <a:xfrm>
            <a:off x="300550" y="49200"/>
            <a:ext cx="6863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ea936a2ac3_1_58"/>
          <p:cNvSpPr txBox="1"/>
          <p:nvPr/>
        </p:nvSpPr>
        <p:spPr>
          <a:xfrm>
            <a:off x="300550" y="1396200"/>
            <a:ext cx="8470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are TESOL’s ideas for excellent teaching of English learners.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connect TESOL’s . . 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ea936a2ac3_1_58"/>
          <p:cNvSpPr/>
          <p:nvPr/>
        </p:nvSpPr>
        <p:spPr>
          <a:xfrm>
            <a:off x="4417900" y="3716700"/>
            <a:ext cx="2997300" cy="11052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learning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ea936a2ac3_1_58"/>
          <p:cNvSpPr/>
          <p:nvPr/>
        </p:nvSpPr>
        <p:spPr>
          <a:xfrm>
            <a:off x="2316800" y="4371925"/>
            <a:ext cx="2997300" cy="11052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ea936a2ac3_1_58"/>
          <p:cNvSpPr/>
          <p:nvPr/>
        </p:nvSpPr>
        <p:spPr>
          <a:xfrm>
            <a:off x="5610875" y="4669500"/>
            <a:ext cx="2997300" cy="11052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ea936a2ac3_1_58"/>
          <p:cNvSpPr/>
          <p:nvPr/>
        </p:nvSpPr>
        <p:spPr>
          <a:xfrm>
            <a:off x="463100" y="3564300"/>
            <a:ext cx="2997300" cy="11052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ea936a2ac3_1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ea936a2ac3_1_69"/>
          <p:cNvSpPr/>
          <p:nvPr/>
        </p:nvSpPr>
        <p:spPr>
          <a:xfrm>
            <a:off x="341525" y="49200"/>
            <a:ext cx="6822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ea936a2ac3_1_69"/>
          <p:cNvSpPr txBox="1"/>
          <p:nvPr/>
        </p:nvSpPr>
        <p:spPr>
          <a:xfrm>
            <a:off x="341525" y="1396200"/>
            <a:ext cx="810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. . .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ea936a2ac3_1_69"/>
          <p:cNvSpPr txBox="1"/>
          <p:nvPr/>
        </p:nvSpPr>
        <p:spPr>
          <a:xfrm>
            <a:off x="3425475" y="2547849"/>
            <a:ext cx="254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universal.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ea936a2ac3_1_69"/>
          <p:cNvSpPr txBox="1"/>
          <p:nvPr/>
        </p:nvSpPr>
        <p:spPr>
          <a:xfrm>
            <a:off x="5975175" y="3913225"/>
            <a:ext cx="2907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teachers and students be successful in any program.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ea936a2ac3_1_69"/>
          <p:cNvSpPr txBox="1"/>
          <p:nvPr/>
        </p:nvSpPr>
        <p:spPr>
          <a:xfrm>
            <a:off x="341525" y="5659025"/>
            <a:ext cx="610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from many years of research.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ea936a2ac3_1_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950" y="970761"/>
            <a:ext cx="2683502" cy="16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a936a2ac3_1_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75" y="3429001"/>
            <a:ext cx="5304826" cy="23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a936a2ac3_1_69"/>
          <p:cNvPicPr preferRelativeResize="0"/>
          <p:nvPr/>
        </p:nvPicPr>
        <p:blipFill rotWithShape="1">
          <a:blip r:embed="rId6">
            <a:alphaModFix/>
          </a:blip>
          <a:srcRect r="36106"/>
          <a:stretch/>
        </p:blipFill>
        <p:spPr>
          <a:xfrm>
            <a:off x="5975175" y="1494910"/>
            <a:ext cx="2683501" cy="241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ea936a2ac3_1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ea936a2ac3_1_82"/>
          <p:cNvSpPr/>
          <p:nvPr/>
        </p:nvSpPr>
        <p:spPr>
          <a:xfrm>
            <a:off x="327875" y="49200"/>
            <a:ext cx="6836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ea936a2ac3_1_82" descr="6Ps graphic design.pdf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t="11256" b="4047"/>
          <a:stretch/>
        </p:blipFill>
        <p:spPr>
          <a:xfrm>
            <a:off x="3934174" y="1567625"/>
            <a:ext cx="4851900" cy="46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ea936a2ac3_1_82"/>
          <p:cNvSpPr txBox="1"/>
          <p:nvPr/>
        </p:nvSpPr>
        <p:spPr>
          <a:xfrm>
            <a:off x="327875" y="3881825"/>
            <a:ext cx="33432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“Knowledge of more than one language and culture is advantageous for all students.”</a:t>
            </a:r>
            <a:b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(TESOL)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ea936a2ac3_1_82"/>
          <p:cNvSpPr txBox="1"/>
          <p:nvPr/>
        </p:nvSpPr>
        <p:spPr>
          <a:xfrm>
            <a:off x="257925" y="1606500"/>
            <a:ext cx="35673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Ps are universal, come from many years of research, and help teachers and students be successful in any program.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a936a2ac3_0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ea936a2ac3_0_0"/>
          <p:cNvSpPr txBox="1"/>
          <p:nvPr/>
        </p:nvSpPr>
        <p:spPr>
          <a:xfrm>
            <a:off x="227950" y="1826050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24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ea936a2ac3_0_0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ea936a2ac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Table-Group Introductions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14200" y="1443450"/>
            <a:ext cx="851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992" y="1443450"/>
            <a:ext cx="6248006" cy="46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Today’s Objectives 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314200" y="1390600"/>
            <a:ext cx="84858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will be able to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The 6 Principles for Exemplary Teaching of English Learners;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how we teach English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the characteristics of specific age groups; and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Principles 1, 2, and 3 in more detail.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 txBox="1"/>
          <p:nvPr/>
        </p:nvSpPr>
        <p:spPr>
          <a:xfrm>
            <a:off x="288275" y="276720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Stand Up / Sit Down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Stand Up / Sit Down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286900" y="1443450"/>
            <a:ext cx="8558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and/or read each statement. If it is true for you, stand up. If it is not true for you, sit down.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around so you can learn new information about your colleagues.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EXTENSION: Ask follow-up questions to people near you.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e267438f70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e267438f70_0_23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Stand Up / Sit Down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e267438f70_0_23"/>
          <p:cNvSpPr txBox="1"/>
          <p:nvPr/>
        </p:nvSpPr>
        <p:spPr>
          <a:xfrm>
            <a:off x="286900" y="1443450"/>
            <a:ext cx="8558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live in the United States.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taught English for more than 25 years.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a pet.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a936a2ac3_1_9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ea936a2ac3_1_90"/>
          <p:cNvSpPr txBox="1"/>
          <p:nvPr/>
        </p:nvSpPr>
        <p:spPr>
          <a:xfrm>
            <a:off x="227950" y="323155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Welcome &amp; 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ea936a2ac3_1_90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ea936a2ac3_1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e267438f70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267438f70_0_2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Stand Up / Sit Down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e267438f70_0_2"/>
          <p:cNvSpPr txBox="1"/>
          <p:nvPr/>
        </p:nvSpPr>
        <p:spPr>
          <a:xfrm>
            <a:off x="286900" y="1443450"/>
            <a:ext cx="8558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up if you . . 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to visit new places.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passport.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traveled by plane.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visited the United States.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like to travel to space.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stand on one foot for 10 seconds (show us!)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d8c811722_0_6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dd8c811722_0_6"/>
          <p:cNvSpPr txBox="1"/>
          <p:nvPr/>
        </p:nvSpPr>
        <p:spPr>
          <a:xfrm>
            <a:off x="220300" y="2767200"/>
            <a:ext cx="8511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MODELING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dd8c811722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dd8c81172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dd8c811722_0_14"/>
          <p:cNvSpPr/>
          <p:nvPr/>
        </p:nvSpPr>
        <p:spPr>
          <a:xfrm>
            <a:off x="191600" y="16500"/>
            <a:ext cx="731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Turn and Talk / Activity Tracker: Stand Up / Sit Down</a:t>
            </a:r>
            <a:endParaRPr sz="35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dd8c811722_0_14"/>
          <p:cNvSpPr txBox="1"/>
          <p:nvPr/>
        </p:nvSpPr>
        <p:spPr>
          <a:xfrm>
            <a:off x="341525" y="1444450"/>
            <a:ext cx="8504100" cy="53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each activity, you will talk in your table-group about these four questions: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we do?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we do it?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we do it?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adapt this activity to use in my classroom?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discuss each activity, take notes on your 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Tracker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e267438f70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e267438f70_0_30"/>
          <p:cNvSpPr/>
          <p:nvPr/>
        </p:nvSpPr>
        <p:spPr>
          <a:xfrm>
            <a:off x="205125" y="16500"/>
            <a:ext cx="712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 Stand Up / Sit Down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e267438f70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138" y="2347975"/>
            <a:ext cx="8301176" cy="2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d8c811722_0_7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dd8c811722_0_70"/>
          <p:cNvSpPr txBox="1"/>
          <p:nvPr/>
        </p:nvSpPr>
        <p:spPr>
          <a:xfrm>
            <a:off x="295192" y="3074989"/>
            <a:ext cx="8553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We Learn English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dd8c811722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f51e0fa5a_0_2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df51e0fa5a_0_23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Four Corners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df51e0fa5a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dd8c811722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dd8c811722_0_100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dd8c811722_0_100"/>
          <p:cNvSpPr txBox="1"/>
          <p:nvPr/>
        </p:nvSpPr>
        <p:spPr>
          <a:xfrm>
            <a:off x="314200" y="1462475"/>
            <a:ext cx="84837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and/or listen to the statement.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statement and choose your opinion: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Disagree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the corner of the room which best represents your opinion.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on your choice if asked.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e267438f70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e267438f70_0_60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e267438f70_0_60"/>
          <p:cNvSpPr txBox="1"/>
          <p:nvPr/>
        </p:nvSpPr>
        <p:spPr>
          <a:xfrm>
            <a:off x="314200" y="1462475"/>
            <a:ext cx="848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 is the best kind of ice cream.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ge267438f70_0_60"/>
          <p:cNvGraphicFramePr/>
          <p:nvPr/>
        </p:nvGraphicFramePr>
        <p:xfrm>
          <a:off x="1179850" y="2210900"/>
          <a:ext cx="6752400" cy="381815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33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dd8c811722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dd8c811722_0_115"/>
          <p:cNvSpPr/>
          <p:nvPr/>
        </p:nvSpPr>
        <p:spPr>
          <a:xfrm>
            <a:off x="286900" y="16500"/>
            <a:ext cx="6832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dd8c811722_0_115"/>
          <p:cNvSpPr txBox="1"/>
          <p:nvPr/>
        </p:nvSpPr>
        <p:spPr>
          <a:xfrm>
            <a:off x="286900" y="1386275"/>
            <a:ext cx="8524800" cy="2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1: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job is to teach my students English. I don’t need to think about their ability to speak another language(s).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4" name="Google Shape;334;gdd8c811722_0_115"/>
          <p:cNvGraphicFramePr/>
          <p:nvPr/>
        </p:nvGraphicFramePr>
        <p:xfrm>
          <a:off x="2242850" y="3111925"/>
          <a:ext cx="4658300" cy="28548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dd8c811722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dd8c811722_0_128"/>
          <p:cNvSpPr/>
          <p:nvPr/>
        </p:nvSpPr>
        <p:spPr>
          <a:xfrm>
            <a:off x="277625" y="16500"/>
            <a:ext cx="6725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dd8c811722_0_128"/>
          <p:cNvSpPr txBox="1"/>
          <p:nvPr/>
        </p:nvSpPr>
        <p:spPr>
          <a:xfrm>
            <a:off x="341525" y="1462475"/>
            <a:ext cx="84837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1: </a:t>
            </a: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My job is to teach my students English. I don’t need to think about their ability to speak another language(s).</a:t>
            </a:r>
            <a:endParaRPr sz="3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bilingual helps students remember more at one time. Successful teachers help students develop their bilingualism.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936a2ac3_1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ea936a2ac3_1_0"/>
          <p:cNvSpPr txBox="1"/>
          <p:nvPr/>
        </p:nvSpPr>
        <p:spPr>
          <a:xfrm>
            <a:off x="308550" y="2767200"/>
            <a:ext cx="8526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ea936a2ac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dd8c811722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dd8c811722_0_136"/>
          <p:cNvSpPr/>
          <p:nvPr/>
        </p:nvSpPr>
        <p:spPr>
          <a:xfrm>
            <a:off x="288275" y="16500"/>
            <a:ext cx="6725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dd8c811722_0_136"/>
          <p:cNvSpPr txBox="1"/>
          <p:nvPr/>
        </p:nvSpPr>
        <p:spPr>
          <a:xfrm>
            <a:off x="341525" y="1462475"/>
            <a:ext cx="84564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2: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cannot motivate my students if they do not want to learn English.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gdd8c811722_0_136"/>
          <p:cNvGraphicFramePr/>
          <p:nvPr/>
        </p:nvGraphicFramePr>
        <p:xfrm>
          <a:off x="2242850" y="3111925"/>
          <a:ext cx="4658300" cy="28548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dd8c811722_0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dd8c811722_0_144"/>
          <p:cNvSpPr/>
          <p:nvPr/>
        </p:nvSpPr>
        <p:spPr>
          <a:xfrm>
            <a:off x="285275" y="16500"/>
            <a:ext cx="673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dd8c811722_0_144"/>
          <p:cNvSpPr txBox="1"/>
          <p:nvPr/>
        </p:nvSpPr>
        <p:spPr>
          <a:xfrm>
            <a:off x="327875" y="1462475"/>
            <a:ext cx="8511000" cy="3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2: </a:t>
            </a: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 cannot motivate my students if they do not want to learn English.</a:t>
            </a:r>
            <a:endParaRPr sz="3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is important to learning. Successful teachers make a classroom environment and lessons that can help to motivate students.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dd8c811722_0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dd8c811722_0_156"/>
          <p:cNvSpPr/>
          <p:nvPr/>
        </p:nvSpPr>
        <p:spPr>
          <a:xfrm>
            <a:off x="280675" y="16500"/>
            <a:ext cx="6711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dd8c811722_0_156"/>
          <p:cNvSpPr txBox="1"/>
          <p:nvPr/>
        </p:nvSpPr>
        <p:spPr>
          <a:xfrm>
            <a:off x="355200" y="1462475"/>
            <a:ext cx="84426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3: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start learning English when they are very young.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Google Shape;368;gdd8c811722_0_156"/>
          <p:cNvGraphicFramePr/>
          <p:nvPr/>
        </p:nvGraphicFramePr>
        <p:xfrm>
          <a:off x="2242850" y="3111925"/>
          <a:ext cx="4658300" cy="28548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dd8c811722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dd8c811722_0_164"/>
          <p:cNvSpPr/>
          <p:nvPr/>
        </p:nvSpPr>
        <p:spPr>
          <a:xfrm>
            <a:off x="271576" y="16495"/>
            <a:ext cx="630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dd8c811722_0_164"/>
          <p:cNvSpPr txBox="1"/>
          <p:nvPr/>
        </p:nvSpPr>
        <p:spPr>
          <a:xfrm>
            <a:off x="314175" y="1462475"/>
            <a:ext cx="85248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3: </a:t>
            </a: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Students should start learning English when they are very young.</a:t>
            </a:r>
            <a:endParaRPr sz="3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should help students start learning at any age. Students of different ages have different strengths.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dd8c811722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dd8c811722_0_171"/>
          <p:cNvSpPr/>
          <p:nvPr/>
        </p:nvSpPr>
        <p:spPr>
          <a:xfrm>
            <a:off x="285275" y="62725"/>
            <a:ext cx="673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dd8c811722_0_171"/>
          <p:cNvSpPr txBox="1"/>
          <p:nvPr/>
        </p:nvSpPr>
        <p:spPr>
          <a:xfrm>
            <a:off x="327875" y="1462475"/>
            <a:ext cx="84975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4: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students can learn English, and some students cannot learn English.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5" name="Google Shape;385;gdd8c811722_0_171"/>
          <p:cNvGraphicFramePr/>
          <p:nvPr/>
        </p:nvGraphicFramePr>
        <p:xfrm>
          <a:off x="2242850" y="3111925"/>
          <a:ext cx="4658300" cy="28548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dd8c811722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dd8c811722_0_179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dd8c811722_0_179"/>
          <p:cNvSpPr txBox="1"/>
          <p:nvPr/>
        </p:nvSpPr>
        <p:spPr>
          <a:xfrm>
            <a:off x="314200" y="1435150"/>
            <a:ext cx="84564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4: </a:t>
            </a: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Some students can learn English, and some students cannot learn English.</a:t>
            </a:r>
            <a:endParaRPr sz="3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Anybody who learned a first language can learn a second language if teachers offer the right ways to practice.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267438f70_0_9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e267438f70_0_9"/>
          <p:cNvSpPr txBox="1"/>
          <p:nvPr/>
        </p:nvSpPr>
        <p:spPr>
          <a:xfrm>
            <a:off x="316050" y="276720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 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Four Corners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ge267438f70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dd8c811722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dd8c811722_0_93"/>
          <p:cNvSpPr/>
          <p:nvPr/>
        </p:nvSpPr>
        <p:spPr>
          <a:xfrm>
            <a:off x="2852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dd8c811722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804650" y="2655425"/>
            <a:ext cx="7501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df51e0fa5a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df51e0fa5a_0_48"/>
          <p:cNvSpPr/>
          <p:nvPr/>
        </p:nvSpPr>
        <p:spPr>
          <a:xfrm>
            <a:off x="294325" y="0"/>
            <a:ext cx="7196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df51e0fa5a_0_48"/>
          <p:cNvSpPr/>
          <p:nvPr/>
        </p:nvSpPr>
        <p:spPr>
          <a:xfrm>
            <a:off x="368850" y="1430300"/>
            <a:ext cx="8316300" cy="4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need to use many different resources.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df51e0fa5a_0_48"/>
          <p:cNvSpPr txBox="1"/>
          <p:nvPr/>
        </p:nvSpPr>
        <p:spPr>
          <a:xfrm>
            <a:off x="422225" y="3039525"/>
            <a:ext cx="142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df51e0fa5a_0_48"/>
          <p:cNvSpPr txBox="1"/>
          <p:nvPr/>
        </p:nvSpPr>
        <p:spPr>
          <a:xfrm>
            <a:off x="3534886" y="5805500"/>
            <a:ext cx="339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 /face expressions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df51e0fa5a_0_48"/>
          <p:cNvSpPr txBox="1"/>
          <p:nvPr/>
        </p:nvSpPr>
        <p:spPr>
          <a:xfrm>
            <a:off x="4317125" y="1949813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interactions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df51e0fa5a_0_48"/>
          <p:cNvSpPr txBox="1"/>
          <p:nvPr/>
        </p:nvSpPr>
        <p:spPr>
          <a:xfrm>
            <a:off x="130600" y="5353900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routines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df51e0fa5a_0_48"/>
          <p:cNvSpPr txBox="1"/>
          <p:nvPr/>
        </p:nvSpPr>
        <p:spPr>
          <a:xfrm>
            <a:off x="6733588" y="5137650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gdf51e0fa5a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400" y="1826384"/>
            <a:ext cx="2087674" cy="18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df51e0fa5a_0_48"/>
          <p:cNvPicPr preferRelativeResize="0"/>
          <p:nvPr/>
        </p:nvPicPr>
        <p:blipFill rotWithShape="1">
          <a:blip r:embed="rId5">
            <a:alphaModFix/>
          </a:blip>
          <a:srcRect r="38210"/>
          <a:stretch/>
        </p:blipFill>
        <p:spPr>
          <a:xfrm>
            <a:off x="6858150" y="2885353"/>
            <a:ext cx="1827002" cy="225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df51e0fa5a_0_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675" y="3885050"/>
            <a:ext cx="3234326" cy="22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df51e0fa5a_0_48"/>
          <p:cNvPicPr preferRelativeResize="0"/>
          <p:nvPr/>
        </p:nvPicPr>
        <p:blipFill rotWithShape="1">
          <a:blip r:embed="rId7">
            <a:alphaModFix/>
          </a:blip>
          <a:srcRect l="18893" t="35416" r="7560" b="7559"/>
          <a:stretch/>
        </p:blipFill>
        <p:spPr>
          <a:xfrm>
            <a:off x="3806375" y="2487756"/>
            <a:ext cx="2887475" cy="147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df51e0fa5a_0_48"/>
          <p:cNvPicPr preferRelativeResize="0"/>
          <p:nvPr/>
        </p:nvPicPr>
        <p:blipFill rotWithShape="1">
          <a:blip r:embed="rId8">
            <a:alphaModFix/>
          </a:blip>
          <a:srcRect l="4855" t="5030" r="7030" b="13436"/>
          <a:stretch/>
        </p:blipFill>
        <p:spPr>
          <a:xfrm>
            <a:off x="4447575" y="4140200"/>
            <a:ext cx="1826998" cy="169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ea936a2ac3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a936a2ac3_1_7"/>
          <p:cNvSpPr/>
          <p:nvPr/>
        </p:nvSpPr>
        <p:spPr>
          <a:xfrm>
            <a:off x="279275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Scavenger Hunt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a936a2ac3_1_7"/>
          <p:cNvSpPr txBox="1"/>
          <p:nvPr/>
        </p:nvSpPr>
        <p:spPr>
          <a:xfrm>
            <a:off x="355200" y="1409100"/>
            <a:ext cx="8520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vocabulary word in each box on this paper.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note about the meaning of each vocabulary word that you know.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give you a signal, walk around the room for five minutes. Ask other people the meanings of the vocabulary you do not know.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down when you finish or when I give you a signal.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df51e0fa5a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df51e0fa5a_0_73"/>
          <p:cNvSpPr/>
          <p:nvPr/>
        </p:nvSpPr>
        <p:spPr>
          <a:xfrm>
            <a:off x="300550" y="0"/>
            <a:ext cx="7264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df51e0fa5a_0_73"/>
          <p:cNvSpPr/>
          <p:nvPr/>
        </p:nvSpPr>
        <p:spPr>
          <a:xfrm>
            <a:off x="300550" y="1430300"/>
            <a:ext cx="8470200" cy="4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Teachers need to help students use their own resources.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df51e0fa5a_0_73"/>
          <p:cNvSpPr txBox="1"/>
          <p:nvPr/>
        </p:nvSpPr>
        <p:spPr>
          <a:xfrm>
            <a:off x="2426003" y="3429000"/>
            <a:ext cx="237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knowing another language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df51e0fa5a_0_73"/>
          <p:cNvSpPr txBox="1"/>
          <p:nvPr/>
        </p:nvSpPr>
        <p:spPr>
          <a:xfrm>
            <a:off x="4420438" y="4862000"/>
            <a:ext cx="1827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having a friendly smile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df51e0fa5a_0_73"/>
          <p:cNvSpPr txBox="1"/>
          <p:nvPr/>
        </p:nvSpPr>
        <p:spPr>
          <a:xfrm>
            <a:off x="300554" y="4986375"/>
            <a:ext cx="248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playing a musical instrument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df51e0fa5a_0_73"/>
          <p:cNvSpPr txBox="1"/>
          <p:nvPr/>
        </p:nvSpPr>
        <p:spPr>
          <a:xfrm>
            <a:off x="6492250" y="2003150"/>
            <a:ext cx="1827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finishing a previous level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df51e0fa5a_0_73"/>
          <p:cNvSpPr txBox="1"/>
          <p:nvPr/>
        </p:nvSpPr>
        <p:spPr>
          <a:xfrm>
            <a:off x="6492254" y="5383025"/>
            <a:ext cx="237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a bilingual dictionary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gdf51e0fa5a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846" y="2523435"/>
            <a:ext cx="1827000" cy="233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df51e0fa5a_0_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2850" y="2003142"/>
            <a:ext cx="2370925" cy="16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df51e0fa5a_0_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8025" y="4352400"/>
            <a:ext cx="1827002" cy="182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df51e0fa5a_0_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9182" y="1932963"/>
            <a:ext cx="2241725" cy="20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df51e0fa5a_0_7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20197" y="3996050"/>
            <a:ext cx="1926726" cy="14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df51e0fa5a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df51e0fa5a_0_92"/>
          <p:cNvSpPr/>
          <p:nvPr/>
        </p:nvSpPr>
        <p:spPr>
          <a:xfrm>
            <a:off x="277650" y="0"/>
            <a:ext cx="722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df51e0fa5a_0_92"/>
          <p:cNvSpPr/>
          <p:nvPr/>
        </p:nvSpPr>
        <p:spPr>
          <a:xfrm>
            <a:off x="341525" y="1430300"/>
            <a:ext cx="8524800" cy="4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Teachers need to know a lot about English.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df51e0fa5a_0_92"/>
          <p:cNvSpPr/>
          <p:nvPr/>
        </p:nvSpPr>
        <p:spPr>
          <a:xfrm>
            <a:off x="757225" y="2195825"/>
            <a:ext cx="3728400" cy="15705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most important words/phrases to learn?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df51e0fa5a_0_92"/>
          <p:cNvSpPr/>
          <p:nvPr/>
        </p:nvSpPr>
        <p:spPr>
          <a:xfrm>
            <a:off x="4683925" y="2195825"/>
            <a:ext cx="3728400" cy="15705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most useful sentence patterns to learn?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df51e0fa5a_0_92"/>
          <p:cNvSpPr/>
          <p:nvPr/>
        </p:nvSpPr>
        <p:spPr>
          <a:xfrm>
            <a:off x="4683925" y="4235000"/>
            <a:ext cx="3728400" cy="15705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formal rules of grammar?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df51e0fa5a_0_92"/>
          <p:cNvSpPr/>
          <p:nvPr/>
        </p:nvSpPr>
        <p:spPr>
          <a:xfrm>
            <a:off x="757225" y="4235000"/>
            <a:ext cx="3728400" cy="15705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combine phrases to make longer sentences?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f51e0fa5a_0_694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df51e0fa5a_0_694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gdf51e0fa5a_0_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ge267438f70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ge267438f70_0_16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Response Cards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e267438f70_0_16"/>
          <p:cNvSpPr txBox="1"/>
          <p:nvPr/>
        </p:nvSpPr>
        <p:spPr>
          <a:xfrm>
            <a:off x="355200" y="1409100"/>
            <a:ext cx="8520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read a true statement, raise your handout to say “True.”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read a false statement, raise your handout to say “False.”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ge267438f70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e267438f70_0_85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e267438f70_0_85"/>
          <p:cNvSpPr txBox="1"/>
          <p:nvPr/>
        </p:nvSpPr>
        <p:spPr>
          <a:xfrm>
            <a:off x="355200" y="1409100"/>
            <a:ext cx="8520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Tashkent is the capital of Uzbekistan.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Samarkand is the capital of Uzbekistan.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ge25630723b_2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e25630723b_2_115"/>
          <p:cNvSpPr/>
          <p:nvPr/>
        </p:nvSpPr>
        <p:spPr>
          <a:xfrm>
            <a:off x="2852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e25630723b_2_115"/>
          <p:cNvSpPr txBox="1"/>
          <p:nvPr/>
        </p:nvSpPr>
        <p:spPr>
          <a:xfrm>
            <a:off x="327875" y="1408350"/>
            <a:ext cx="85176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Ps apply to English teaching and learning around the world.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means Teaching English to Secondary Learners Only.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best to think about how The 6 Ps work together, not separately.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f51e0fa5a_0_70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df51e0fa5a_0_702"/>
          <p:cNvSpPr txBox="1"/>
          <p:nvPr/>
        </p:nvSpPr>
        <p:spPr>
          <a:xfrm>
            <a:off x="256600" y="2767200"/>
            <a:ext cx="8439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gdf51e0fa5a_0_7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df51e0fa5a_0_7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df51e0fa5a_0_710"/>
          <p:cNvSpPr/>
          <p:nvPr/>
        </p:nvSpPr>
        <p:spPr>
          <a:xfrm>
            <a:off x="27462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gdf51e0fa5a_0_7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f51e0fa5a_0_686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f51e0fa5a_0_686"/>
          <p:cNvSpPr txBox="1"/>
          <p:nvPr/>
        </p:nvSpPr>
        <p:spPr>
          <a:xfrm>
            <a:off x="284550" y="1755550"/>
            <a:ext cx="857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gdf51e0fa5a_0_6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df51e0fa5a_0_686" descr="6Ps graphic design.pdf"/>
          <p:cNvPicPr preferRelativeResize="0"/>
          <p:nvPr/>
        </p:nvPicPr>
        <p:blipFill rotWithShape="1">
          <a:blip r:embed="rId4">
            <a:alphaModFix/>
          </a:blip>
          <a:srcRect l="644" r="-1380"/>
          <a:stretch/>
        </p:blipFill>
        <p:spPr>
          <a:xfrm>
            <a:off x="2655562" y="2004528"/>
            <a:ext cx="3832876" cy="426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560795a7b_0_77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d560795a7b_0_77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Know Your Learners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gd560795a7b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d560795a7b_0_77" descr="6Ps graphic design.pdf"/>
          <p:cNvPicPr preferRelativeResize="0"/>
          <p:nvPr/>
        </p:nvPicPr>
        <p:blipFill rotWithShape="1">
          <a:blip r:embed="rId4">
            <a:alphaModFix/>
          </a:blip>
          <a:srcRect l="644" t="11446" r="-1380" b="4632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ea936a2ac3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ea936a2ac3_1_14"/>
          <p:cNvSpPr/>
          <p:nvPr/>
        </p:nvSpPr>
        <p:spPr>
          <a:xfrm>
            <a:off x="286675" y="16500"/>
            <a:ext cx="67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Scavenger Hunt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ea936a2ac3_1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8579" y="1415300"/>
            <a:ext cx="4666849" cy="46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gdf51e0fa5a_2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df51e0fa5a_2_8"/>
          <p:cNvSpPr/>
          <p:nvPr/>
        </p:nvSpPr>
        <p:spPr>
          <a:xfrm>
            <a:off x="273225" y="0"/>
            <a:ext cx="71622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df51e0fa5a_2_8"/>
          <p:cNvSpPr txBox="1"/>
          <p:nvPr/>
        </p:nvSpPr>
        <p:spPr>
          <a:xfrm>
            <a:off x="456150" y="2874900"/>
            <a:ext cx="8231700" cy="1108200"/>
          </a:xfrm>
          <a:prstGeom prst="rect">
            <a:avLst/>
          </a:prstGeom>
          <a:solidFill>
            <a:srgbClr val="F1FBE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collect information about their students.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e25630723b_2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e25630723b_2_125"/>
          <p:cNvSpPr/>
          <p:nvPr/>
        </p:nvSpPr>
        <p:spPr>
          <a:xfrm>
            <a:off x="273225" y="0"/>
            <a:ext cx="71622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e25630723b_2_125"/>
          <p:cNvSpPr txBox="1"/>
          <p:nvPr/>
        </p:nvSpPr>
        <p:spPr>
          <a:xfrm>
            <a:off x="327875" y="1432400"/>
            <a:ext cx="84699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information can you collect?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experiences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of specific age groups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ge235934ec9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e235934ec9_0_185"/>
          <p:cNvSpPr/>
          <p:nvPr/>
        </p:nvSpPr>
        <p:spPr>
          <a:xfrm>
            <a:off x="336050" y="0"/>
            <a:ext cx="70995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ge235934ec9_0_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7741" y="1866206"/>
            <a:ext cx="1443590" cy="35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e235934ec9_0_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2801" y="2638417"/>
            <a:ext cx="1443590" cy="340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e235934ec9_0_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7851" y="2097850"/>
            <a:ext cx="1326005" cy="38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e235934ec9_0_1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01451" y="2382407"/>
            <a:ext cx="1628699" cy="366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e235934ec9_0_18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150" y="2224595"/>
            <a:ext cx="1443590" cy="38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e235934ec9_0_185"/>
          <p:cNvSpPr txBox="1"/>
          <p:nvPr/>
        </p:nvSpPr>
        <p:spPr>
          <a:xfrm>
            <a:off x="336050" y="1219700"/>
            <a:ext cx="850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Specific Age Groups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ge235934ec9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e235934ec9_0_213"/>
          <p:cNvSpPr/>
          <p:nvPr/>
        </p:nvSpPr>
        <p:spPr>
          <a:xfrm>
            <a:off x="2664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e235934ec9_0_213"/>
          <p:cNvSpPr txBox="1"/>
          <p:nvPr/>
        </p:nvSpPr>
        <p:spPr>
          <a:xfrm>
            <a:off x="319675" y="1327400"/>
            <a:ext cx="8526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Children in Different Age Groups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– body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 – brain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 – experiences, expressions, and emotions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e267438f70_0_9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e267438f70_0_92"/>
          <p:cNvSpPr txBox="1"/>
          <p:nvPr/>
        </p:nvSpPr>
        <p:spPr>
          <a:xfrm>
            <a:off x="256600" y="2767200"/>
            <a:ext cx="8439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e267438f70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ge267438f70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e267438f70_0_99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e267438f70_0_99"/>
          <p:cNvSpPr txBox="1"/>
          <p:nvPr/>
        </p:nvSpPr>
        <p:spPr>
          <a:xfrm>
            <a:off x="355200" y="1409100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ge267438f70_0_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325" y="1409100"/>
            <a:ext cx="4686902" cy="468690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e267438f70_0_99"/>
          <p:cNvSpPr txBox="1"/>
          <p:nvPr/>
        </p:nvSpPr>
        <p:spPr>
          <a:xfrm>
            <a:off x="5399400" y="1570650"/>
            <a:ext cx="3476400" cy="4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Jigsaw activities promote cooperative learning by giving students the opportunity to actively help each other understand information.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e267438f70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e267438f70_0_122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e267438f70_0_122"/>
          <p:cNvSpPr txBox="1"/>
          <p:nvPr/>
        </p:nvSpPr>
        <p:spPr>
          <a:xfrm>
            <a:off x="355200" y="1409100"/>
            <a:ext cx="8520600" cy="5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off 1, 2, 3, 4, 5 in your table groups. Remember your number for your 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Heads Together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your 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Heads Together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group. If your group is too large, you can divide into smaller sub-groups.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discuss, and clarify meaning for the physical, cognitive, and social-emotional characteristics of your assigned group for 15 minutes.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ge267438f70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e267438f70_0_130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e267438f70_0_130"/>
          <p:cNvSpPr txBox="1"/>
          <p:nvPr/>
        </p:nvSpPr>
        <p:spPr>
          <a:xfrm>
            <a:off x="355200" y="1409100"/>
            <a:ext cx="85206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After 15 minutes, return to your table-group as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“expert” of your assigned age group. As the expert, you will summarize the characteristics of your age group while your table-group mates take notes. Be ready to answer and clarify meaning for them.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ge267438f70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e267438f70_0_106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ge267438f70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6676" y="834550"/>
            <a:ext cx="4470648" cy="529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ge235934e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e235934ec9_0_0"/>
          <p:cNvSpPr/>
          <p:nvPr/>
        </p:nvSpPr>
        <p:spPr>
          <a:xfrm>
            <a:off x="207925" y="0"/>
            <a:ext cx="708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e235934ec9_0_0"/>
          <p:cNvSpPr txBox="1"/>
          <p:nvPr/>
        </p:nvSpPr>
        <p:spPr>
          <a:xfrm>
            <a:off x="489149" y="56812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e235934ec9_0_0"/>
          <p:cNvSpPr txBox="1"/>
          <p:nvPr/>
        </p:nvSpPr>
        <p:spPr>
          <a:xfrm>
            <a:off x="2430250" y="1197200"/>
            <a:ext cx="6466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like to move. I don’t like to sit for a long time.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starting to run, climb, jump, and throw.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starting to draw, color, build with blocks, and cut with scissors.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e235934ec9_0_0"/>
          <p:cNvSpPr txBox="1"/>
          <p:nvPr/>
        </p:nvSpPr>
        <p:spPr>
          <a:xfrm>
            <a:off x="567750" y="103782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ge235934e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100" y="1197200"/>
            <a:ext cx="198120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ea936a2ac3_1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ea936a2ac3_1_21"/>
          <p:cNvSpPr/>
          <p:nvPr/>
        </p:nvSpPr>
        <p:spPr>
          <a:xfrm>
            <a:off x="286675" y="16500"/>
            <a:ext cx="67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Scavenger Hunt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ea936a2ac3_1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63" y="1337925"/>
            <a:ext cx="4689273" cy="48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ge235934ec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e235934ec9_0_23"/>
          <p:cNvSpPr/>
          <p:nvPr/>
        </p:nvSpPr>
        <p:spPr>
          <a:xfrm>
            <a:off x="287725" y="50992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ge235934ec9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150" y="1852925"/>
            <a:ext cx="1766725" cy="3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e235934ec9_0_2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e235934ec9_0_23"/>
          <p:cNvSpPr txBox="1"/>
          <p:nvPr/>
        </p:nvSpPr>
        <p:spPr>
          <a:xfrm>
            <a:off x="2393275" y="1216625"/>
            <a:ext cx="64662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 the world from my point of view.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developing language and ideas.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show pre-logical or semi-logical thinking.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 my imagination. I don’t always separate fantasy from real life.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 one task at a time. I cannot do two or more tasks at the same time.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e235934ec9_0_2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e235934ec9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e235934ec9_0_33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ge235934ec9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150" y="1852925"/>
            <a:ext cx="1766725" cy="3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e235934ec9_0_3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e235934ec9_0_33"/>
          <p:cNvSpPr txBox="1"/>
          <p:nvPr/>
        </p:nvSpPr>
        <p:spPr>
          <a:xfrm>
            <a:off x="2365950" y="738475"/>
            <a:ext cx="64662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curious. I use my imagination a lot.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wear different clothes and pretend to be a different person.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things through my emotions.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world as good or bad, right or wrong, etc.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ideas of right and wrong.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make adults feel happy.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e235934ec9_0_3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ge235934ec9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e235934ec9_0_4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e235934ec9_0_4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e235934ec9_0_43"/>
          <p:cNvSpPr txBox="1"/>
          <p:nvPr/>
        </p:nvSpPr>
        <p:spPr>
          <a:xfrm>
            <a:off x="2393275" y="12928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use one side of my body more than the other side.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prefer to use either my right hand or left hand most of the time.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improving my ability to run, climb, jump, throw, and dance.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love to play physical games like “Tag” and “Catch.”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handwriting is improving.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enjoy art and music activities.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e235934ec9_0_4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ge235934ec9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ge235934ec9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e235934ec9_0_5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e235934ec9_0_5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e235934ec9_0_53"/>
          <p:cNvSpPr txBox="1"/>
          <p:nvPr/>
        </p:nvSpPr>
        <p:spPr>
          <a:xfrm>
            <a:off x="2393275" y="1216625"/>
            <a:ext cx="6466200" cy="5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concentrate for a longer time, but I can still get restless and lose interest.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solve specific problems, such as counting and sorting activities.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new concepts better through activities that let me touch and feel.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recognize other people’s views, but I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always understand why they feel that way.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understand cause and effect and consequences.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e235934ec9_0_5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ge235934ec9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ge235934ec9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e235934ec9_0_63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e235934ec9_0_6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e235934ec9_0_63"/>
          <p:cNvSpPr txBox="1"/>
          <p:nvPr/>
        </p:nvSpPr>
        <p:spPr>
          <a:xfrm>
            <a:off x="2393275" y="12166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developing a sense of identity. I am starting to understand who I am.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enjoy being with people, including people from different backgrounds.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identify more with children of the same gender.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need rules to control my behavior and to provide structure and a feeling of safety.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play more games and sports and less fantasy play.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e235934ec9_0_6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ge235934ec9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ge235934ec9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e235934ec9_0_7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e235934ec9_0_7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e235934ec9_0_73"/>
          <p:cNvSpPr txBox="1"/>
          <p:nvPr/>
        </p:nvSpPr>
        <p:spPr>
          <a:xfrm>
            <a:off x="2393275" y="1234200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small and large muscles are getting stronger because I do a lot of physical activities.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active. I like to ride bikes, run, play soccer, or do gymnastics.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play team sports.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small muscles are developing more, and my handwriting is improving.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e235934ec9_0_7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ge235934ec9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ge235934ec9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e235934ec9_0_8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e235934ec9_0_8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e235934ec9_0_83"/>
          <p:cNvSpPr txBox="1"/>
          <p:nvPr/>
        </p:nvSpPr>
        <p:spPr>
          <a:xfrm>
            <a:off x="2393275" y="12166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concentrate for a longer time on school assignments and tasks.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logically. I like to work on real tasks which have a goal, such as gardening, taking care of animals, or science experiments.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understand other people’s opinions.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beginning to solve problems and can classify things by rank. I understand that a problem can have more than one solution.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e235934ec9_0_8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ge235934ec9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ge235934ec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ge235934ec9_0_93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e235934ec9_0_9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e235934ec9_0_93"/>
          <p:cNvSpPr txBox="1"/>
          <p:nvPr/>
        </p:nvSpPr>
        <p:spPr>
          <a:xfrm>
            <a:off x="2463625" y="1263500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beginning to understand my position in relation to the world.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be with people. I want to spend more time with my friends than my family.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more independent and can make decisions by myself.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relationships with people are more confusing.</a:t>
            </a:r>
            <a:endParaRPr sz="3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e235934ec9_0_9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Google Shape;709;ge235934ec9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ge235934ec9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e235934ec9_0_103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ge235934ec9_0_10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e235934ec9_0_103"/>
          <p:cNvSpPr txBox="1"/>
          <p:nvPr/>
        </p:nvSpPr>
        <p:spPr>
          <a:xfrm>
            <a:off x="2470150" y="1281100"/>
            <a:ext cx="6466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body and skin are changing a lot (girls develop two years before boys).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worry about my appearance, and I think a lot about how other people look.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e235934ec9_0_103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ge235934ec9_0_103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ge235934ec9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e235934ec9_0_115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e235934ec9_0_115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ge235934ec9_0_115"/>
          <p:cNvSpPr txBox="1"/>
          <p:nvPr/>
        </p:nvSpPr>
        <p:spPr>
          <a:xfrm>
            <a:off x="2393275" y="1292825"/>
            <a:ext cx="64662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I understand most things.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solve problems better.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express myself better in speaking. I argue more and question what others tell me.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excited for learning.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about and test unproven and non-specific ideas.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take more risks and do things without thinking about the result.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strong opinions.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see things as good or bad, right or wrong.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e235934ec9_0_115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ge235934ec9_0_115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a936a2ac3_1_28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ea936a2ac3_1_28"/>
          <p:cNvSpPr txBox="1"/>
          <p:nvPr/>
        </p:nvSpPr>
        <p:spPr>
          <a:xfrm>
            <a:off x="316050" y="245925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ea936a2ac3_1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ge235934ec9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ge235934ec9_0_125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e235934ec9_0_125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e235934ec9_0_125"/>
          <p:cNvSpPr txBox="1"/>
          <p:nvPr/>
        </p:nvSpPr>
        <p:spPr>
          <a:xfrm>
            <a:off x="2393275" y="1216625"/>
            <a:ext cx="64662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about myself the most.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emotional.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belong to the popular group of students.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classmates and popular trends influence me.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need my classmates to accept me. I am less affectionate to adults. I may seem rude.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of me wants to be independent, and the other part still needs to be dependent. 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e235934ec9_0_125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2" name="Google Shape;742;ge235934ec9_0_125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ge235934ec9_0_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e235934ec9_0_135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e235934ec9_0_135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e235934ec9_0_135"/>
          <p:cNvSpPr txBox="1"/>
          <p:nvPr/>
        </p:nvSpPr>
        <p:spPr>
          <a:xfrm>
            <a:off x="2393275" y="1292825"/>
            <a:ext cx="6466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body stops growing.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e235934ec9_0_135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ge235934ec9_0_135" descr="A black rectangle with a black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ge235934ec9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e235934ec9_0_147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ge235934ec9_0_147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ge235934ec9_0_147"/>
          <p:cNvSpPr txBox="1"/>
          <p:nvPr/>
        </p:nvSpPr>
        <p:spPr>
          <a:xfrm>
            <a:off x="2393275" y="1288925"/>
            <a:ext cx="64662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that questions have many answers.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work independently.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make good plans and better decisions.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manage group work without much help from teachers.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results of my actions.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ge235934ec9_0_147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4" name="Google Shape;764;ge235934ec9_0_147" descr="A black rectangle with a black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ge235934ec9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e235934ec9_0_157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lang="en-US" sz="3600" b="0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e235934ec9_0_157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e235934ec9_0_157"/>
          <p:cNvSpPr txBox="1"/>
          <p:nvPr/>
        </p:nvSpPr>
        <p:spPr>
          <a:xfrm>
            <a:off x="2393275" y="1292825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focus more on individual friendships and less on groups.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spend time with mixed groups of girls and boys.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my role in society more.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think about my future (career, beliefs, philosophy, social causes). I think more about the world beyond myself.</a:t>
            </a:r>
            <a:endParaRPr sz="2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ge235934ec9_0_157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5" name="Google Shape;775;ge235934ec9_0_157" descr="A black rectangle with a black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235934ec9_0_22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e235934ec9_0_223"/>
          <p:cNvSpPr txBox="1"/>
          <p:nvPr/>
        </p:nvSpPr>
        <p:spPr>
          <a:xfrm>
            <a:off x="220300" y="2767200"/>
            <a:ext cx="8511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Note Taking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ge235934ec9_0_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ge32e565753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e32e565753_0_22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Note Taking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ge32e565753_0_22"/>
          <p:cNvSpPr txBox="1"/>
          <p:nvPr/>
        </p:nvSpPr>
        <p:spPr>
          <a:xfrm>
            <a:off x="314200" y="1462475"/>
            <a:ext cx="84837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telling your group about your assigned age group.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notes about each age group.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e32e565753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ge32e565753_0_29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Note Taking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e32e565753_0_29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ge32e565753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151" y="1462475"/>
            <a:ext cx="6585677" cy="473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32e565753_0_15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e32e565753_0_15"/>
          <p:cNvSpPr txBox="1"/>
          <p:nvPr/>
        </p:nvSpPr>
        <p:spPr>
          <a:xfrm>
            <a:off x="220300" y="245925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 and Note Taking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8" name="Google Shape;808;ge32e565753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ge235934ec9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ge235934ec9_0_230"/>
          <p:cNvSpPr/>
          <p:nvPr/>
        </p:nvSpPr>
        <p:spPr>
          <a:xfrm>
            <a:off x="3278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6" name="Google Shape;816;ge235934ec9_0_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c6c10c01189ee13_2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1c6c10c01189ee13_24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Thumbs Up / Thumbs Down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g1c6c10c01189ee13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ea936a2ac3_1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ea936a2ac3_1_35"/>
          <p:cNvSpPr/>
          <p:nvPr/>
        </p:nvSpPr>
        <p:spPr>
          <a:xfrm>
            <a:off x="300550" y="16500"/>
            <a:ext cx="7027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Scavenger Hunt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ea936a2ac3_1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g1c6c10c01189ee13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1c6c10c01189ee13_31"/>
          <p:cNvSpPr/>
          <p:nvPr/>
        </p:nvSpPr>
        <p:spPr>
          <a:xfrm>
            <a:off x="27462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Thumbs Up / Thumbs Down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g1c6c10c01189ee13_31"/>
          <p:cNvSpPr txBox="1"/>
          <p:nvPr/>
        </p:nvSpPr>
        <p:spPr>
          <a:xfrm>
            <a:off x="327875" y="1386850"/>
            <a:ext cx="8520000" cy="4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come from three years of research.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learn about characteristics of children at different age groups by looking at their physical, cognitive, and social-emotional stages.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jigsaw activity is a good way for students to help each other build comprehension in a small group.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ge235934ec9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e235934ec9_0_178"/>
          <p:cNvSpPr/>
          <p:nvPr/>
        </p:nvSpPr>
        <p:spPr>
          <a:xfrm>
            <a:off x="314200" y="0"/>
            <a:ext cx="71211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e235934ec9_0_17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plan lessons to collect and use information about students.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ge25630723b_2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ge25630723b_2_142"/>
          <p:cNvSpPr/>
          <p:nvPr/>
        </p:nvSpPr>
        <p:spPr>
          <a:xfrm>
            <a:off x="314200" y="0"/>
            <a:ext cx="71211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ge25630723b_2_142"/>
          <p:cNvSpPr txBox="1"/>
          <p:nvPr/>
        </p:nvSpPr>
        <p:spPr>
          <a:xfrm>
            <a:off x="314200" y="1432400"/>
            <a:ext cx="8531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lessons can you plan to gather information about students?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and warm-up activities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assessments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and background inventories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checklists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one-on-one discussions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stories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autobiography projects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f51e0fa5a_2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df51e0fa5a_2_0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 . . 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df51e0fa5a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g1c6c10c01189ee13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g1c6c10c01189ee13_86"/>
          <p:cNvSpPr/>
          <p:nvPr/>
        </p:nvSpPr>
        <p:spPr>
          <a:xfrm>
            <a:off x="260950" y="16500"/>
            <a:ext cx="7093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Find Someone Who...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g1c6c10c01189ee13_86"/>
          <p:cNvSpPr txBox="1"/>
          <p:nvPr/>
        </p:nvSpPr>
        <p:spPr>
          <a:xfrm>
            <a:off x="314200" y="1462475"/>
            <a:ext cx="8483700" cy="4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statement in each box.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give you a signal, walk around the room for five minutes. Ask other people questions to see if they fit one of the statements below (e.g., “Have you ever traveled by train?”).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their name in the appropriate box.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down when you finish or when I give you a signal.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g1c6c10c01189ee13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1c6c10c01189ee13_93"/>
          <p:cNvSpPr/>
          <p:nvPr/>
        </p:nvSpPr>
        <p:spPr>
          <a:xfrm>
            <a:off x="271600" y="16500"/>
            <a:ext cx="7135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Who...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g1c6c10c01189ee13_93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3" name="Google Shape;873;g1c6c10c01189ee13_93"/>
          <p:cNvPicPr preferRelativeResize="0"/>
          <p:nvPr/>
        </p:nvPicPr>
        <p:blipFill rotWithShape="1">
          <a:blip r:embed="rId4">
            <a:alphaModFix/>
          </a:blip>
          <a:srcRect t="25378"/>
          <a:stretch/>
        </p:blipFill>
        <p:spPr>
          <a:xfrm>
            <a:off x="2302932" y="1462475"/>
            <a:ext cx="4506243" cy="470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df51e0fa5a_2_2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df51e0fa5a_2_21"/>
          <p:cNvSpPr txBox="1"/>
          <p:nvPr/>
        </p:nvSpPr>
        <p:spPr>
          <a:xfrm>
            <a:off x="287500" y="2459250"/>
            <a:ext cx="83775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 . . .</a:t>
            </a:r>
            <a:endParaRPr sz="40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1" name="Google Shape;881;gdf51e0fa5a_2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gdf51e0fa5a_2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gdf51e0fa5a_2_30"/>
          <p:cNvSpPr/>
          <p:nvPr/>
        </p:nvSpPr>
        <p:spPr>
          <a:xfrm>
            <a:off x="260950" y="16500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Find Someone Who . . . 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9" name="Google Shape;889;gdf51e0fa5a_2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d560795a7b_0_15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d560795a7b_0_154"/>
          <p:cNvSpPr txBox="1"/>
          <p:nvPr/>
        </p:nvSpPr>
        <p:spPr>
          <a:xfrm>
            <a:off x="295192" y="2459239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2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Create Conditions for Language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gd560795a7b_0_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gd560795a7b_0_154" descr="6Ps graphic design.pdf"/>
          <p:cNvPicPr preferRelativeResize="0"/>
          <p:nvPr/>
        </p:nvPicPr>
        <p:blipFill rotWithShape="1">
          <a:blip r:embed="rId4">
            <a:alphaModFix/>
          </a:blip>
          <a:srcRect l="644" t="11446" r="-1380" b="4632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g1c6c10c01189ee13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c6c10c01189ee13_119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Personal Inventory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1c6c10c01189ee13_119"/>
          <p:cNvSpPr txBox="1"/>
          <p:nvPr/>
        </p:nvSpPr>
        <p:spPr>
          <a:xfrm>
            <a:off x="314200" y="1462475"/>
            <a:ext cx="84837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each statement.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yourself with the following criteria: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always or almost always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sometimes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never or almost never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 star (★) next to the three statements you most want to improve on.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a936a2ac3_1_4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ea936a2ac3_1_42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ea936a2ac3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a936a2ac3_1_42"/>
          <p:cNvSpPr txBox="1"/>
          <p:nvPr/>
        </p:nvSpPr>
        <p:spPr>
          <a:xfrm>
            <a:off x="322350" y="2459250"/>
            <a:ext cx="8499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 to The 6 Principles for Exemplary Teaching of English Learners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(The 6 Ps)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g1c6c10c01189ee13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g1c6c10c01189ee13_126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Personal Inventory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g1c6c10c01189ee13_12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5" name="Google Shape;915;g1c6c10c01189ee13_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150" y="1375950"/>
            <a:ext cx="3896299" cy="47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c6c10c01189ee13_17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g1c6c10c01189ee13_172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4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3" name="Google Shape;923;g1c6c10c01189ee13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g1c6c10c01189ee13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g1c6c10c01189ee13_179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Think-Pair-Share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g1c6c10c01189ee13_179"/>
          <p:cNvSpPr txBox="1"/>
          <p:nvPr/>
        </p:nvSpPr>
        <p:spPr>
          <a:xfrm>
            <a:off x="314200" y="1462475"/>
            <a:ext cx="84837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the question that you hear and/or read.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partner, and discuss your answers.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larger group.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g1c6c10c01189ee13_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g1c6c10c01189ee13_186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sz="36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g1c6c10c01189ee13_18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g1c6c10c01189ee13_186"/>
          <p:cNvSpPr txBox="1"/>
          <p:nvPr/>
        </p:nvSpPr>
        <p:spPr>
          <a:xfrm>
            <a:off x="314200" y="1462475"/>
            <a:ext cx="84837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activities that we have done today that could motivate students in my classroom?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gd560795a7b_0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gd560795a7b_0_170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2</a:t>
            </a: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d560795a7b_0_170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create a positive and organized classroom where students feel happy and comfortable.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g1c6c10c01189ee13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g1c6c10c01189ee13_20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1c6c10c01189ee13_203"/>
          <p:cNvSpPr txBox="1"/>
          <p:nvPr/>
        </p:nvSpPr>
        <p:spPr>
          <a:xfrm>
            <a:off x="301625" y="1397100"/>
            <a:ext cx="8528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ways you can create a positive and organized classroom where students feel happy and comfortable?</a:t>
            </a:r>
            <a:endParaRPr sz="2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g1c6c10c01189ee13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1c6c10c01189ee13_14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1c6c10c01189ee13_144"/>
          <p:cNvSpPr txBox="1"/>
          <p:nvPr/>
        </p:nvSpPr>
        <p:spPr>
          <a:xfrm>
            <a:off x="301625" y="1393375"/>
            <a:ext cx="85287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1–10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greet students individually as they enter class.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use community-building tasks regularly.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have a class routine so students know what to expect.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create opportunities for students to learn each other’s names.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have a plan for new students in my class.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find ways to communicate with my students individually.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know all my students’ names.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demonstrate respect and cooperation.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appear to be a motivated teacher.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1209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praise students for effort and dedication.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gd560795a7b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gd560795a7b_0_17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d560795a7b_0_17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sz="3000" b="1" i="0" u="none" strike="noStrike" cap="non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demonstrate that they have high expectations of all students.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g1c6c10c01189ee13_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g1c6c10c01189ee13_22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g1c6c10c01189ee13_226"/>
          <p:cNvSpPr txBox="1"/>
          <p:nvPr/>
        </p:nvSpPr>
        <p:spPr>
          <a:xfrm>
            <a:off x="301625" y="1397100"/>
            <a:ext cx="8528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demonstrate that you have high expectations of all students?</a:t>
            </a:r>
            <a:endParaRPr sz="2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g1c6c10c01189ee13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g1c6c10c01189ee13_15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sz="3600" b="1" i="0" u="none" strike="noStrike" cap="non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g1c6c10c01189ee13_153"/>
          <p:cNvSpPr txBox="1"/>
          <p:nvPr/>
        </p:nvSpPr>
        <p:spPr>
          <a:xfrm>
            <a:off x="301625" y="1393350"/>
            <a:ext cx="8533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11–15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11. _____ I provide multiple opportunities for my students to have success.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12. _____ I show students that I believe they can learn at a high level.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13. _____ I teach students new study skills and strategies.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14. _____ I help students set challenging but achievable learning goals.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15. _____ I help students overcome obstacles to learning.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3722</Words>
  <Application>Microsoft Office PowerPoint</Application>
  <PresentationFormat>Экран (4:3)</PresentationFormat>
  <Paragraphs>606</Paragraphs>
  <Slides>104</Slides>
  <Notes>104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8" baseType="lpstr">
      <vt:lpstr>Merriweather Sans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Kathleen Dyson</dc:creator>
  <cp:lastModifiedBy>Пользователь</cp:lastModifiedBy>
  <cp:revision>1</cp:revision>
  <dcterms:created xsi:type="dcterms:W3CDTF">2018-03-19T23:09:40Z</dcterms:created>
  <dcterms:modified xsi:type="dcterms:W3CDTF">2022-01-24T12:49:37Z</dcterms:modified>
</cp:coreProperties>
</file>